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73" r:id="rId14"/>
    <p:sldId id="274" r:id="rId15"/>
    <p:sldId id="275" r:id="rId16"/>
    <p:sldId id="276" r:id="rId17"/>
    <p:sldId id="277" r:id="rId18"/>
    <p:sldId id="278" r:id="rId19"/>
    <p:sldId id="270" r:id="rId20"/>
    <p:sldId id="267" r:id="rId21"/>
    <p:sldId id="268" r:id="rId22"/>
    <p:sldId id="271" r:id="rId23"/>
    <p:sldId id="269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abrastorage.org/files/627/6e1/d36/6276e1d365ba4f8497cd41fb110d7619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/>
          <a:lstStyle/>
          <a:p>
            <a:r>
              <a:rPr lang="uk-UA" dirty="0" smtClean="0"/>
              <a:t>Нейронні мережі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0"/>
            <a:ext cx="8229600" cy="5459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Капець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665116"/>
            <a:ext cx="4358005" cy="61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Метод зворотного поширення помилки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16282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Метод зворотного поширення помилки</a:t>
            </a:r>
            <a:r>
              <a:rPr lang="uk-UA" sz="2000" dirty="0" smtClean="0"/>
              <a:t> — метод навчання багатошарового </a:t>
            </a:r>
            <a:r>
              <a:rPr lang="uk-UA" sz="2000" dirty="0" err="1" smtClean="0"/>
              <a:t>перцептрону</a:t>
            </a:r>
            <a:r>
              <a:rPr lang="uk-UA" sz="2000" dirty="0" smtClean="0"/>
              <a:t>. Це ітеративний градієнтний алгоритм, який використовується з метою мінімізації помилки роботи багатошарового </a:t>
            </a:r>
            <a:r>
              <a:rPr lang="uk-UA" sz="2000" dirty="0" err="1" smtClean="0"/>
              <a:t>перцептрону</a:t>
            </a:r>
            <a:r>
              <a:rPr lang="uk-UA" sz="2000" dirty="0" smtClean="0"/>
              <a:t> та отримання бажаного виходу. Основна ідея цього методу полягає в поширенні сигналів помилки від виходів мережі до її входів, в напрямку, зворотному прямому поширенню сигналів у звичайному режимі роботи.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143248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Недоліки алгоритму</a:t>
            </a:r>
          </a:p>
          <a:p>
            <a:pPr algn="just"/>
            <a:r>
              <a:rPr lang="uk-UA" sz="2400" dirty="0" smtClean="0"/>
              <a:t>Незважаючи на численні успішні застосування алгоритму зворотного поширення помилки, він не є панацеєю. Найбільше неприємностей приносить невизначено довгий процес навчання. </a:t>
            </a:r>
          </a:p>
          <a:p>
            <a:pPr algn="just"/>
            <a:r>
              <a:rPr lang="uk-UA" sz="2400" b="1" dirty="0" smtClean="0"/>
              <a:t>Параліч мережі</a:t>
            </a:r>
          </a:p>
          <a:p>
            <a:pPr algn="just"/>
            <a:r>
              <a:rPr lang="uk-UA" sz="2400" b="1" dirty="0" smtClean="0"/>
              <a:t>Локальні мінімуми</a:t>
            </a:r>
          </a:p>
          <a:p>
            <a:pPr algn="just"/>
            <a:r>
              <a:rPr lang="uk-UA" sz="2400" b="1" dirty="0" smtClean="0"/>
              <a:t>Розмір кроку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Алгоритм методу</a:t>
            </a:r>
            <a:endParaRPr lang="uk-UA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647700"/>
            <a:ext cx="4562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8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покрокової роботи алгоритму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84784"/>
            <a:ext cx="4091045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8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Ілюстрація покрокової роботи алгоритму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1"/>
            <a:ext cx="4650922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797152"/>
            <a:ext cx="4694312" cy="18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Ілюстрація покрокової роботи алгоритму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43001"/>
            <a:ext cx="3918160" cy="1565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88" y="2348880"/>
            <a:ext cx="4995601" cy="44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Ілюстрація покрокової роботи алгоритму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22341"/>
            <a:ext cx="3888432" cy="56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Ілюстрація покрокової роботи алгоритму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09" y="866879"/>
            <a:ext cx="3349074" cy="599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Ілюстрація покрокової роботи алгоритму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07510"/>
            <a:ext cx="4317624" cy="5565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18" y="2708672"/>
            <a:ext cx="4184982" cy="21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6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Анімована</a:t>
            </a:r>
            <a:r>
              <a:rPr lang="uk-UA" smtClean="0"/>
              <a:t> ілюстрація </a:t>
            </a:r>
            <a:r>
              <a:rPr lang="uk-UA" dirty="0" smtClean="0"/>
              <a:t>роботи алгоритму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https://habrastorage.org/files/627/6e1/d36/6276e1d365ba4f8497cd41fb110d7619.gif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02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Типи нейронних мереж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Одношарові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прямими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язками</a:t>
            </a:r>
            <a:r>
              <a:rPr lang="uk-UA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err="1" smtClean="0"/>
              <a:t>Багатошарові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прямими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язками</a:t>
            </a:r>
            <a:r>
              <a:rPr lang="uk-UA" sz="3200" dirty="0" smtClean="0"/>
              <a:t>.</a:t>
            </a:r>
          </a:p>
          <a:p>
            <a:endParaRPr lang="uk-UA" sz="3200" dirty="0" smtClean="0"/>
          </a:p>
          <a:p>
            <a:r>
              <a:rPr lang="uk-UA" sz="3200" dirty="0" smtClean="0"/>
              <a:t>Одношарові зі зворотними </a:t>
            </a:r>
            <a:r>
              <a:rPr lang="uk-UA" sz="3200" dirty="0" err="1" smtClean="0"/>
              <a:t>зв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язками</a:t>
            </a:r>
            <a:r>
              <a:rPr lang="uk-UA" sz="3200" dirty="0" smtClean="0"/>
              <a:t> (рекурентні).</a:t>
            </a:r>
          </a:p>
          <a:p>
            <a:endParaRPr lang="uk-UA" sz="3200" dirty="0" smtClean="0"/>
          </a:p>
          <a:p>
            <a:r>
              <a:rPr lang="uk-UA" sz="3200" dirty="0" err="1" smtClean="0"/>
              <a:t>Багатошаров</a:t>
            </a:r>
            <a:r>
              <a:rPr lang="uk-UA" sz="3200" dirty="0" smtClean="0"/>
              <a:t> рекурентні.</a:t>
            </a:r>
            <a:endParaRPr lang="uk-UA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навчання</a:t>
            </a:r>
            <a:endParaRPr lang="uk-U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5583997" cy="57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Мережі </a:t>
            </a:r>
            <a:r>
              <a:rPr lang="uk-UA" dirty="0" err="1" smtClean="0"/>
              <a:t>Кохонена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000108"/>
            <a:ext cx="80724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/>
              <a:t>Нейронні мережі </a:t>
            </a:r>
            <a:r>
              <a:rPr lang="uk-UA" sz="2000" b="1" dirty="0" err="1" smtClean="0"/>
              <a:t>Кохонена</a:t>
            </a:r>
            <a:r>
              <a:rPr lang="uk-UA" sz="2000" dirty="0" smtClean="0"/>
              <a:t> — клас нейронних мереж, основним елементом яких є шар </a:t>
            </a:r>
            <a:r>
              <a:rPr lang="uk-UA" sz="2000" dirty="0" err="1" smtClean="0"/>
              <a:t>Кохонена</a:t>
            </a:r>
            <a:r>
              <a:rPr lang="uk-UA" sz="2000" dirty="0" smtClean="0"/>
              <a:t>. Шар </a:t>
            </a:r>
            <a:r>
              <a:rPr lang="uk-UA" sz="2000" dirty="0" err="1" smtClean="0"/>
              <a:t>Кохонена</a:t>
            </a:r>
            <a:r>
              <a:rPr lang="uk-UA" sz="2000" dirty="0" smtClean="0"/>
              <a:t> складається з адаптивних лінійних суматорів («лінійних формальних нейронів»). Як правило, вихідні сигнали шару </a:t>
            </a:r>
            <a:r>
              <a:rPr lang="uk-UA" sz="2000" dirty="0" err="1" smtClean="0"/>
              <a:t>Кохонена</a:t>
            </a:r>
            <a:r>
              <a:rPr lang="uk-UA" sz="2000" dirty="0" smtClean="0"/>
              <a:t> обробляються за правилом «переможець забирає все»: найбільший сигнал перетворюється в одиничний, решта звертаються в нуль.</a:t>
            </a:r>
          </a:p>
          <a:p>
            <a:pPr algn="just"/>
            <a:r>
              <a:rPr lang="uk-UA" sz="2000" dirty="0" smtClean="0"/>
              <a:t>За способами настройки вхідних ваг суматорів і по розв'язуваним завданням розрізняють багато різновидів мереж </a:t>
            </a:r>
            <a:r>
              <a:rPr lang="uk-UA" sz="2000" dirty="0" err="1" smtClean="0"/>
              <a:t>Кохонена</a:t>
            </a:r>
            <a:r>
              <a:rPr lang="uk-UA" sz="2000" dirty="0" smtClean="0"/>
              <a:t>. Найбільш відомі з них:</a:t>
            </a:r>
          </a:p>
          <a:p>
            <a:pPr algn="just"/>
            <a:r>
              <a:rPr lang="uk-UA" sz="2000" dirty="0" smtClean="0"/>
              <a:t>Мережі векторного квантування сигналів, тісно пов'язані з найпростішим базовим алгоритмом </a:t>
            </a:r>
            <a:r>
              <a:rPr lang="uk-UA" sz="2000" dirty="0" err="1" smtClean="0"/>
              <a:t>кластерного</a:t>
            </a:r>
            <a:r>
              <a:rPr lang="uk-UA" sz="2000" dirty="0" smtClean="0"/>
              <a:t> аналізу 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(метод динамічних ядер або </a:t>
            </a:r>
            <a:r>
              <a:rPr lang="en-US" sz="2000" dirty="0" smtClean="0">
                <a:solidFill>
                  <a:srgbClr val="FF0000"/>
                </a:solidFill>
              </a:rPr>
              <a:t>K-</a:t>
            </a:r>
            <a:r>
              <a:rPr lang="uk-UA" sz="2000" dirty="0" smtClean="0">
                <a:solidFill>
                  <a:srgbClr val="FF0000"/>
                </a:solidFill>
              </a:rPr>
              <a:t>середніх)</a:t>
            </a:r>
          </a:p>
          <a:p>
            <a:pPr algn="just"/>
            <a:r>
              <a:rPr lang="uk-UA" sz="2000" dirty="0" err="1" smtClean="0"/>
              <a:t>Самоорганізаційні</a:t>
            </a:r>
            <a:r>
              <a:rPr lang="uk-UA" sz="2000" dirty="0" smtClean="0"/>
              <a:t> карти </a:t>
            </a:r>
            <a:r>
              <a:rPr lang="uk-UA" sz="2000" dirty="0" err="1" smtClean="0"/>
              <a:t>Кохонена</a:t>
            </a:r>
            <a:r>
              <a:rPr lang="uk-UA" sz="2000" dirty="0" smtClean="0"/>
              <a:t> (</a:t>
            </a:r>
            <a:r>
              <a:rPr lang="en-US" sz="2000" dirty="0" smtClean="0"/>
              <a:t>Self-</a:t>
            </a:r>
            <a:r>
              <a:rPr lang="en-US" sz="2000" dirty="0" err="1" smtClean="0"/>
              <a:t>Organising</a:t>
            </a:r>
            <a:r>
              <a:rPr lang="en-US" sz="2000" dirty="0" smtClean="0"/>
              <a:t> Maps, SOM)</a:t>
            </a:r>
          </a:p>
          <a:p>
            <a:pPr algn="just"/>
            <a:r>
              <a:rPr lang="uk-UA" sz="2000" dirty="0" smtClean="0"/>
              <a:t>Мережі векторного квантування, які вивчаються з учителем (</a:t>
            </a:r>
            <a:r>
              <a:rPr lang="en-US" sz="2000" dirty="0" smtClean="0"/>
              <a:t>Learning Vector Quantization)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Графічні інтерпретації мереж </a:t>
            </a:r>
            <a:r>
              <a:rPr lang="uk-UA" dirty="0" err="1" smtClean="0"/>
              <a:t>Кохонена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8880"/>
            <a:ext cx="3871490" cy="2667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348880"/>
            <a:ext cx="415771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1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Геометрична </a:t>
            </a:r>
            <a:r>
              <a:rPr lang="uk-UA" dirty="0" err="1" smtClean="0"/>
              <a:t>інтерпритація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929090" cy="535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мереж </a:t>
            </a:r>
            <a:r>
              <a:rPr lang="uk-UA" dirty="0" err="1" smtClean="0"/>
              <a:t>Кохонена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2176" y="15765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Розпізнавання спаму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0735" y="212546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Структурний опис зображень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5301" y="26690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Кластерний аналіз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6158" y="324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Прогнозування окремих показників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2176" y="381562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Розпізнавання символів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8001" y="445449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Діагностика пошкоджень та неполадок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2439" y="50851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Стиснення даних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8785" y="565614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Класифікація особи за психологічними характеристиками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616760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.     .     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847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Проста нейронна мережа (одношарова)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357430"/>
            <a:ext cx="5581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1908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128586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входів з відповідними нейронами можуть бути задані матрицею</a:t>
            </a:r>
            <a:endParaRPr lang="uk-UA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929322" y="1857364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4929190" y="15001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Графічний вигляд</a:t>
            </a:r>
            <a:endParaRPr lang="uk-U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2428868"/>
            <a:ext cx="5581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низ 9"/>
          <p:cNvSpPr/>
          <p:nvPr/>
        </p:nvSpPr>
        <p:spPr>
          <a:xfrm>
            <a:off x="1285852" y="2500306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Багатошарова</a:t>
            </a:r>
            <a:r>
              <a:rPr lang="ru-RU" dirty="0" smtClean="0"/>
              <a:t> мережа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язками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362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1571612"/>
            <a:ext cx="285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Вхідні сигнали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7422" y="535782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Ваги </a:t>
            </a:r>
            <a:r>
              <a:rPr lang="en-US" dirty="0" err="1" smtClean="0"/>
              <a:t>w</a:t>
            </a:r>
            <a:r>
              <a:rPr lang="en-US" sz="1100" dirty="0" err="1" smtClean="0"/>
              <a:t>ij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8572528" y="1500174"/>
            <a:ext cx="285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Вихідні сигнали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142873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Вхідний </a:t>
            </a:r>
            <a:r>
              <a:rPr lang="uk-UA" dirty="0" err="1" smtClean="0"/>
              <a:t>псевдошар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142873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Приховані (проміжні) шари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857884" y="150017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Вихідний шар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Рекурентні мережі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44" y="2000240"/>
            <a:ext cx="4115658" cy="337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64357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Одношарова</a:t>
            </a:r>
            <a:endParaRPr lang="uk-UA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7623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578645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Багатошарова</a:t>
            </a:r>
            <a:endParaRPr lang="uk-U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Розрахункові співвідношення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9721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uk-UA" dirty="0" smtClean="0"/>
              <a:t>Розрахункові співвідношення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8560"/>
            <a:ext cx="2743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4612" y="109549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Мережева функція </a:t>
            </a:r>
            <a:r>
              <a:rPr lang="en-US" dirty="0" smtClean="0"/>
              <a:t>j-</a:t>
            </a:r>
            <a:r>
              <a:rPr lang="uk-UA" dirty="0" err="1" smtClean="0"/>
              <a:t>го</a:t>
            </a:r>
            <a:r>
              <a:rPr lang="uk-UA" dirty="0" smtClean="0"/>
              <a:t> прихованого шару для </a:t>
            </a:r>
            <a:r>
              <a:rPr lang="en-US" dirty="0" smtClean="0"/>
              <a:t>µ-</a:t>
            </a:r>
            <a:r>
              <a:rPr lang="uk-UA" dirty="0" err="1" smtClean="0"/>
              <a:t>го</a:t>
            </a:r>
            <a:r>
              <a:rPr lang="uk-UA" dirty="0" smtClean="0"/>
              <a:t> вхідного </a:t>
            </a:r>
          </a:p>
          <a:p>
            <a:r>
              <a:rPr lang="uk-UA" dirty="0" smtClean="0"/>
              <a:t>вектору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0130"/>
            <a:ext cx="4486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6314" y="219300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Реакція </a:t>
            </a:r>
            <a:r>
              <a:rPr lang="en-US" dirty="0" smtClean="0"/>
              <a:t>j-</a:t>
            </a:r>
            <a:r>
              <a:rPr lang="uk-UA" dirty="0" err="1" smtClean="0"/>
              <a:t>го</a:t>
            </a:r>
            <a:r>
              <a:rPr lang="uk-UA" dirty="0" smtClean="0"/>
              <a:t> нейронного шару</a:t>
            </a:r>
            <a:endParaRPr lang="uk-U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" y="2907386"/>
            <a:ext cx="4352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86314" y="307181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Мережева функція </a:t>
            </a:r>
            <a:r>
              <a:rPr lang="en-US" dirty="0" err="1" smtClean="0"/>
              <a:t>i</a:t>
            </a:r>
            <a:r>
              <a:rPr lang="uk-UA" dirty="0" smtClean="0"/>
              <a:t>-го нейрону</a:t>
            </a:r>
            <a:endParaRPr lang="uk-U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92778"/>
            <a:ext cx="4676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383608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Реакція і-го нейрону на вихідного шару на вхідний вектор</a:t>
            </a:r>
            <a:endParaRPr lang="uk-UA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4774"/>
            <a:ext cx="4667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00628" y="483621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Зміна ваги </a:t>
            </a:r>
            <a:r>
              <a:rPr lang="en-US" dirty="0" smtClean="0"/>
              <a:t>w</a:t>
            </a:r>
            <a:endParaRPr lang="uk-UA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57826"/>
            <a:ext cx="4267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929190" y="5786454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Зміна ваги </a:t>
            </a:r>
            <a:r>
              <a:rPr lang="en-US" dirty="0" smtClean="0"/>
              <a:t>v </a:t>
            </a:r>
            <a:r>
              <a:rPr lang="uk-UA" dirty="0" smtClean="0"/>
              <a:t>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язків</a:t>
            </a:r>
            <a:r>
              <a:rPr lang="uk-UA" dirty="0" smtClean="0"/>
              <a:t> прихованого шару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uk-UA" dirty="0" smtClean="0"/>
              <a:t>Різновиди нейронних мереж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32455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485776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Мережа </a:t>
            </a:r>
            <a:r>
              <a:rPr lang="uk-UA" dirty="0" err="1" smtClean="0"/>
              <a:t>Хопфілда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39129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628" y="485776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Мережа </a:t>
            </a:r>
            <a:r>
              <a:rPr lang="uk-UA" dirty="0" err="1" smtClean="0"/>
              <a:t>Коско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uk-UA" dirty="0" smtClean="0"/>
              <a:t>Різновиди нейронних мереж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50043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Мережа </a:t>
            </a:r>
            <a:r>
              <a:rPr lang="uk-UA" dirty="0" err="1" smtClean="0"/>
              <a:t>Джордана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328612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Мережа </a:t>
            </a:r>
            <a:r>
              <a:rPr lang="uk-UA" dirty="0" err="1" smtClean="0"/>
              <a:t>Елмана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776" y="1357298"/>
            <a:ext cx="27265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85860"/>
            <a:ext cx="23413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500306"/>
            <a:ext cx="3048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86182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Мережа </a:t>
            </a:r>
            <a:r>
              <a:rPr lang="uk-UA" dirty="0" err="1" smtClean="0"/>
              <a:t>Ворда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253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Нейронні мережі</vt:lpstr>
      <vt:lpstr>Типи нейронних мереж</vt:lpstr>
      <vt:lpstr>Проста нейронна мережа (одношарова)</vt:lpstr>
      <vt:lpstr>Багатошарова мережа з прямими зв’язками.</vt:lpstr>
      <vt:lpstr>Рекурентні мережі</vt:lpstr>
      <vt:lpstr>Розрахункові співвідношення</vt:lpstr>
      <vt:lpstr>Розрахункові співвідношення</vt:lpstr>
      <vt:lpstr>Різновиди нейронних мереж</vt:lpstr>
      <vt:lpstr>Різновиди нейронних мереж</vt:lpstr>
      <vt:lpstr>Капець</vt:lpstr>
      <vt:lpstr>Метод зворотного поширення помилки</vt:lpstr>
      <vt:lpstr>Алгоритм методу</vt:lpstr>
      <vt:lpstr>Ілюстрація покрокової роботи алгоритму</vt:lpstr>
      <vt:lpstr>Ілюстрація покрокової роботи алгоритму</vt:lpstr>
      <vt:lpstr>Ілюстрація покрокової роботи алгоритму</vt:lpstr>
      <vt:lpstr>Ілюстрація покрокової роботи алгоритму</vt:lpstr>
      <vt:lpstr>Ілюстрація покрокової роботи алгоритму</vt:lpstr>
      <vt:lpstr>Ілюстрація покрокової роботи алгоритму</vt:lpstr>
      <vt:lpstr>Анімована ілюстрація роботи алгоритму</vt:lpstr>
      <vt:lpstr>Приклад навчання</vt:lpstr>
      <vt:lpstr>Мережі Кохонена</vt:lpstr>
      <vt:lpstr>Графічні інтерпретації мереж Кохонена</vt:lpstr>
      <vt:lpstr>Геометрична інтерпритація</vt:lpstr>
      <vt:lpstr>Використання мереж Кохонена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Нейронні мережі</dc:title>
  <dc:creator>bogdan</dc:creator>
  <cp:lastModifiedBy>Пользователь Windows</cp:lastModifiedBy>
  <cp:revision>52</cp:revision>
  <dcterms:created xsi:type="dcterms:W3CDTF">2017-02-04T06:30:27Z</dcterms:created>
  <dcterms:modified xsi:type="dcterms:W3CDTF">2019-01-30T13:25:22Z</dcterms:modified>
</cp:coreProperties>
</file>