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79" r:id="rId11"/>
    <p:sldId id="265" r:id="rId12"/>
    <p:sldId id="266" r:id="rId13"/>
    <p:sldId id="273" r:id="rId14"/>
    <p:sldId id="274" r:id="rId15"/>
    <p:sldId id="275" r:id="rId16"/>
    <p:sldId id="276" r:id="rId17"/>
    <p:sldId id="277" r:id="rId18"/>
    <p:sldId id="278" r:id="rId19"/>
    <p:sldId id="270" r:id="rId20"/>
    <p:sldId id="267" r:id="rId21"/>
    <p:sldId id="268" r:id="rId22"/>
    <p:sldId id="271" r:id="rId23"/>
    <p:sldId id="269" r:id="rId24"/>
    <p:sldId id="27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120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habrastorage.org/files/627/6e1/d36/6276e1d365ba4f8497cd41fb110d7619.gi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643182"/>
            <a:ext cx="7772400" cy="1470025"/>
          </a:xfrm>
        </p:spPr>
        <p:txBody>
          <a:bodyPr/>
          <a:lstStyle/>
          <a:p>
            <a:r>
              <a:rPr lang="uk-UA" dirty="0" smtClean="0"/>
              <a:t>Нейронні мережі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0"/>
            <a:ext cx="8229600" cy="54594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Капець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665116"/>
            <a:ext cx="4358005" cy="61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847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Метод зворотного поширення помилки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916282"/>
            <a:ext cx="77153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 smtClean="0"/>
              <a:t>Метод зворотного поширення помилки</a:t>
            </a:r>
            <a:r>
              <a:rPr lang="uk-UA" sz="2000" dirty="0" smtClean="0"/>
              <a:t> — метод навчання багатошарового </a:t>
            </a:r>
            <a:r>
              <a:rPr lang="uk-UA" sz="2000" dirty="0" err="1" smtClean="0"/>
              <a:t>перцептрону</a:t>
            </a:r>
            <a:r>
              <a:rPr lang="uk-UA" sz="2000" dirty="0" smtClean="0"/>
              <a:t>. Це ітеративний градієнтний алгоритм, який використовується з метою мінімізації помилки роботи багатошарового </a:t>
            </a:r>
            <a:r>
              <a:rPr lang="uk-UA" sz="2000" dirty="0" err="1" smtClean="0"/>
              <a:t>перцептрону</a:t>
            </a:r>
            <a:r>
              <a:rPr lang="uk-UA" sz="2000" dirty="0" smtClean="0"/>
              <a:t> та отримання бажаного виходу. Основна ідея цього методу полягає в поширенні сигналів помилки від виходів мережі до її входів, в напрямку, зворотному прямому поширенню сигналів у звичайному режимі роботи.</a:t>
            </a:r>
            <a:endParaRPr lang="uk-UA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14348" y="3143248"/>
            <a:ext cx="75009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Недоліки алгоритму</a:t>
            </a:r>
          </a:p>
          <a:p>
            <a:pPr algn="just"/>
            <a:r>
              <a:rPr lang="uk-UA" sz="2400" dirty="0" smtClean="0"/>
              <a:t>Незважаючи на численні успішні застосування алгоритму зворотного поширення помилки, він не є панацеєю. Найбільше неприємностей приносить невизначено довгий процес навчання. </a:t>
            </a:r>
          </a:p>
          <a:p>
            <a:pPr algn="just"/>
            <a:r>
              <a:rPr lang="uk-UA" sz="2400" b="1" dirty="0" smtClean="0"/>
              <a:t>Параліч мережі</a:t>
            </a:r>
          </a:p>
          <a:p>
            <a:pPr algn="just"/>
            <a:r>
              <a:rPr lang="uk-UA" sz="2400" b="1" dirty="0" smtClean="0"/>
              <a:t>Локальні мінімуми</a:t>
            </a:r>
          </a:p>
          <a:p>
            <a:pPr algn="just"/>
            <a:r>
              <a:rPr lang="uk-UA" sz="2400" b="1" dirty="0" smtClean="0"/>
              <a:t>Розмір кроку</a:t>
            </a:r>
            <a:endParaRPr lang="uk-U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Алгоритм методу</a:t>
            </a:r>
            <a:endParaRPr lang="uk-UA" dirty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0763" y="647700"/>
            <a:ext cx="456247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8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Ілюстрація покрокової роботи алгоритму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484784"/>
            <a:ext cx="4091045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584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Ілюстрація покрокової роботи алгоритму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268761"/>
            <a:ext cx="4650922" cy="40324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4797152"/>
            <a:ext cx="4694312" cy="186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745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Ілюстрація покрокової роботи алгоритму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1143001"/>
            <a:ext cx="3918160" cy="15659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88" y="2348880"/>
            <a:ext cx="4995601" cy="448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334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Ілюстрація покрокової роботи алгоритму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1022341"/>
            <a:ext cx="3888432" cy="564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835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Ілюстрація покрокової роботи алгоритму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109" y="866879"/>
            <a:ext cx="3349074" cy="599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5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Ілюстрація покрокової роботи алгоритму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07510"/>
            <a:ext cx="4317624" cy="55659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9018" y="2708672"/>
            <a:ext cx="4184982" cy="211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556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 smtClean="0"/>
              <a:t>Анімована</a:t>
            </a:r>
            <a:r>
              <a:rPr lang="uk-UA" smtClean="0"/>
              <a:t> ілюстрація </a:t>
            </a:r>
            <a:r>
              <a:rPr lang="uk-UA" dirty="0" smtClean="0"/>
              <a:t>роботи алгоритму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492896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https://habrastorage.org/files/627/6e1/d36/6276e1d365ba4f8497cd41fb110d7619.gif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4023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uk-UA" dirty="0" smtClean="0"/>
              <a:t>Типи нейронних мереж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285720" y="1714488"/>
            <a:ext cx="85725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/>
              <a:t>Одношарові</a:t>
            </a:r>
            <a:r>
              <a:rPr lang="ru-RU" sz="3200" dirty="0" smtClean="0"/>
              <a:t> </a:t>
            </a:r>
            <a:r>
              <a:rPr lang="ru-RU" sz="3200" dirty="0" err="1" smtClean="0"/>
              <a:t>з</a:t>
            </a:r>
            <a:r>
              <a:rPr lang="ru-RU" sz="3200" dirty="0" smtClean="0"/>
              <a:t> </a:t>
            </a:r>
            <a:r>
              <a:rPr lang="ru-RU" sz="3200" dirty="0" err="1" smtClean="0"/>
              <a:t>прямими</a:t>
            </a:r>
            <a:r>
              <a:rPr lang="ru-RU" sz="3200" dirty="0" smtClean="0"/>
              <a:t> </a:t>
            </a:r>
            <a:r>
              <a:rPr lang="ru-RU" sz="3200" dirty="0" err="1" smtClean="0"/>
              <a:t>зв</a:t>
            </a:r>
            <a:r>
              <a:rPr lang="en-US" sz="3200" dirty="0" smtClean="0"/>
              <a:t>’</a:t>
            </a:r>
            <a:r>
              <a:rPr lang="uk-UA" sz="3200" dirty="0" err="1" smtClean="0"/>
              <a:t>язками</a:t>
            </a:r>
            <a:r>
              <a:rPr lang="uk-UA" sz="3200" dirty="0" smtClean="0"/>
              <a:t>.</a:t>
            </a:r>
          </a:p>
          <a:p>
            <a:endParaRPr lang="ru-RU" sz="3200" dirty="0" smtClean="0"/>
          </a:p>
          <a:p>
            <a:r>
              <a:rPr lang="ru-RU" sz="3200" dirty="0" err="1" smtClean="0"/>
              <a:t>Багатошарові</a:t>
            </a:r>
            <a:r>
              <a:rPr lang="ru-RU" sz="3200" dirty="0" smtClean="0"/>
              <a:t> </a:t>
            </a:r>
            <a:r>
              <a:rPr lang="ru-RU" sz="3200" dirty="0" err="1" smtClean="0"/>
              <a:t>з</a:t>
            </a:r>
            <a:r>
              <a:rPr lang="ru-RU" sz="3200" dirty="0" smtClean="0"/>
              <a:t> </a:t>
            </a:r>
            <a:r>
              <a:rPr lang="ru-RU" sz="3200" dirty="0" err="1" smtClean="0"/>
              <a:t>прямими</a:t>
            </a:r>
            <a:r>
              <a:rPr lang="ru-RU" sz="3200" dirty="0" smtClean="0"/>
              <a:t> </a:t>
            </a:r>
            <a:r>
              <a:rPr lang="ru-RU" sz="3200" dirty="0" err="1" smtClean="0"/>
              <a:t>зв</a:t>
            </a:r>
            <a:r>
              <a:rPr lang="en-US" sz="3200" dirty="0" smtClean="0"/>
              <a:t>’</a:t>
            </a:r>
            <a:r>
              <a:rPr lang="uk-UA" sz="3200" dirty="0" err="1" smtClean="0"/>
              <a:t>язками</a:t>
            </a:r>
            <a:r>
              <a:rPr lang="uk-UA" sz="3200" dirty="0" smtClean="0"/>
              <a:t>.</a:t>
            </a:r>
          </a:p>
          <a:p>
            <a:endParaRPr lang="uk-UA" sz="3200" dirty="0" smtClean="0"/>
          </a:p>
          <a:p>
            <a:r>
              <a:rPr lang="uk-UA" sz="3200" dirty="0" smtClean="0"/>
              <a:t>Одношарові зі зворотними </a:t>
            </a:r>
            <a:r>
              <a:rPr lang="uk-UA" sz="3200" dirty="0" err="1" smtClean="0"/>
              <a:t>зв</a:t>
            </a:r>
            <a:r>
              <a:rPr lang="en-US" sz="3200" dirty="0" smtClean="0"/>
              <a:t>’</a:t>
            </a:r>
            <a:r>
              <a:rPr lang="uk-UA" sz="3200" dirty="0" err="1" smtClean="0"/>
              <a:t>язками</a:t>
            </a:r>
            <a:r>
              <a:rPr lang="uk-UA" sz="3200" dirty="0" smtClean="0"/>
              <a:t> (рекурентні).</a:t>
            </a:r>
          </a:p>
          <a:p>
            <a:endParaRPr lang="uk-UA" sz="3200" dirty="0" smtClean="0"/>
          </a:p>
          <a:p>
            <a:r>
              <a:rPr lang="uk-UA" sz="3200" dirty="0" err="1" smtClean="0"/>
              <a:t>Багатошаров</a:t>
            </a:r>
            <a:r>
              <a:rPr lang="uk-UA" sz="3200" dirty="0" smtClean="0"/>
              <a:t> рекурентні.</a:t>
            </a:r>
            <a:endParaRPr lang="uk-UA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Приклад навчання</a:t>
            </a:r>
            <a:endParaRPr lang="uk-UA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785794"/>
            <a:ext cx="5583997" cy="5776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Мережі </a:t>
            </a:r>
            <a:r>
              <a:rPr lang="uk-UA" dirty="0" err="1" smtClean="0"/>
              <a:t>Кохонена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642910" y="1000108"/>
            <a:ext cx="807249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b="1" dirty="0" smtClean="0"/>
              <a:t>Нейронні мережі </a:t>
            </a:r>
            <a:r>
              <a:rPr lang="uk-UA" sz="2000" b="1" dirty="0" err="1" smtClean="0"/>
              <a:t>Кохонена</a:t>
            </a:r>
            <a:r>
              <a:rPr lang="uk-UA" sz="2000" dirty="0" smtClean="0"/>
              <a:t> — клас нейронних мереж, основним елементом яких є шар </a:t>
            </a:r>
            <a:r>
              <a:rPr lang="uk-UA" sz="2000" dirty="0" err="1" smtClean="0"/>
              <a:t>Кохонена</a:t>
            </a:r>
            <a:r>
              <a:rPr lang="uk-UA" sz="2000" dirty="0" smtClean="0"/>
              <a:t>. Шар </a:t>
            </a:r>
            <a:r>
              <a:rPr lang="uk-UA" sz="2000" dirty="0" err="1" smtClean="0"/>
              <a:t>Кохонена</a:t>
            </a:r>
            <a:r>
              <a:rPr lang="uk-UA" sz="2000" dirty="0" smtClean="0"/>
              <a:t> складається з адаптивних лінійних суматорів («лінійних формальних нейронів»). Як правило, вихідні сигнали шару </a:t>
            </a:r>
            <a:r>
              <a:rPr lang="uk-UA" sz="2000" dirty="0" err="1" smtClean="0"/>
              <a:t>Кохонена</a:t>
            </a:r>
            <a:r>
              <a:rPr lang="uk-UA" sz="2000" dirty="0" smtClean="0"/>
              <a:t> обробляються за правилом «переможець забирає все»: найбільший сигнал перетворюється в одиничний, решта звертаються в нуль.</a:t>
            </a:r>
          </a:p>
          <a:p>
            <a:pPr algn="just"/>
            <a:r>
              <a:rPr lang="uk-UA" sz="2000" dirty="0" smtClean="0"/>
              <a:t>За способами настройки вхідних ваг суматорів і по розв'язуваним завданням розрізняють багато різновидів мереж </a:t>
            </a:r>
            <a:r>
              <a:rPr lang="uk-UA" sz="2000" dirty="0" err="1" smtClean="0"/>
              <a:t>Кохонена</a:t>
            </a:r>
            <a:r>
              <a:rPr lang="uk-UA" sz="2000" dirty="0" smtClean="0"/>
              <a:t>. Найбільш відомі з них:</a:t>
            </a:r>
          </a:p>
          <a:p>
            <a:pPr algn="just"/>
            <a:r>
              <a:rPr lang="uk-UA" sz="2000" dirty="0" smtClean="0"/>
              <a:t>Мережі векторного квантування сигналів, тісно пов'язані з найпростішим базовим алгоритмом </a:t>
            </a:r>
            <a:r>
              <a:rPr lang="uk-UA" sz="2000" dirty="0" err="1" smtClean="0"/>
              <a:t>кластерного</a:t>
            </a:r>
            <a:r>
              <a:rPr lang="uk-UA" sz="2000" dirty="0" smtClean="0"/>
              <a:t> аналізу </a:t>
            </a:r>
          </a:p>
          <a:p>
            <a:pPr algn="just"/>
            <a:r>
              <a:rPr lang="uk-UA" sz="2000" dirty="0" smtClean="0">
                <a:solidFill>
                  <a:srgbClr val="FF0000"/>
                </a:solidFill>
              </a:rPr>
              <a:t>(метод динамічних ядер або </a:t>
            </a:r>
            <a:r>
              <a:rPr lang="en-US" sz="2000" dirty="0" smtClean="0">
                <a:solidFill>
                  <a:srgbClr val="FF0000"/>
                </a:solidFill>
              </a:rPr>
              <a:t>K-</a:t>
            </a:r>
            <a:r>
              <a:rPr lang="uk-UA" sz="2000" dirty="0" smtClean="0">
                <a:solidFill>
                  <a:srgbClr val="FF0000"/>
                </a:solidFill>
              </a:rPr>
              <a:t>середніх)</a:t>
            </a:r>
          </a:p>
          <a:p>
            <a:pPr algn="just"/>
            <a:r>
              <a:rPr lang="uk-UA" sz="2000" dirty="0" err="1" smtClean="0"/>
              <a:t>Самоорганізаційні</a:t>
            </a:r>
            <a:r>
              <a:rPr lang="uk-UA" sz="2000" dirty="0" smtClean="0"/>
              <a:t> карти </a:t>
            </a:r>
            <a:r>
              <a:rPr lang="uk-UA" sz="2000" dirty="0" err="1" smtClean="0"/>
              <a:t>Кохонена</a:t>
            </a:r>
            <a:r>
              <a:rPr lang="uk-UA" sz="2000" dirty="0" smtClean="0"/>
              <a:t> (</a:t>
            </a:r>
            <a:r>
              <a:rPr lang="en-US" sz="2000" dirty="0" smtClean="0"/>
              <a:t>Self-</a:t>
            </a:r>
            <a:r>
              <a:rPr lang="en-US" sz="2000" dirty="0" err="1" smtClean="0"/>
              <a:t>Organising</a:t>
            </a:r>
            <a:r>
              <a:rPr lang="en-US" sz="2000" dirty="0" smtClean="0"/>
              <a:t> Maps, SOM)</a:t>
            </a:r>
          </a:p>
          <a:p>
            <a:pPr algn="just"/>
            <a:r>
              <a:rPr lang="uk-UA" sz="2000" dirty="0" smtClean="0"/>
              <a:t>Мережі векторного квантування, які вивчаються з учителем (</a:t>
            </a:r>
            <a:r>
              <a:rPr lang="en-US" sz="2000" dirty="0" smtClean="0"/>
              <a:t>Learning Vector Quantization)</a:t>
            </a:r>
          </a:p>
          <a:p>
            <a:pPr algn="just"/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Графічні інтерпретації мереж </a:t>
            </a:r>
            <a:r>
              <a:rPr lang="uk-UA" dirty="0" err="1" smtClean="0"/>
              <a:t>Кохонена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348880"/>
            <a:ext cx="3871490" cy="26679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2348880"/>
            <a:ext cx="4157716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11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uk-UA" dirty="0" smtClean="0"/>
              <a:t>Геометрична </a:t>
            </a:r>
            <a:r>
              <a:rPr lang="uk-UA" dirty="0" err="1" smtClean="0"/>
              <a:t>інтерпритація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214422"/>
            <a:ext cx="3929090" cy="5350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Використання мереж </a:t>
            </a:r>
            <a:r>
              <a:rPr lang="uk-UA" dirty="0" err="1" smtClean="0"/>
              <a:t>Кохонена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52176" y="1576592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Розпізнавання спаму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700735" y="2125467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Структурний опис зображень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15301" y="2669084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Кластерний аналіз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36158" y="3244664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Прогнозування окремих показників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52176" y="3815623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Розпізнавання символів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98001" y="4454490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Діагностика пошкоджень та неполадок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22439" y="5085184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Стиснення даних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18785" y="5656143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Класифікація особи за психологічними характеристиками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059832" y="6167601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.     .     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98474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Проста нейронна мережа (одношарова)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2350" y="2357430"/>
            <a:ext cx="55816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86124"/>
            <a:ext cx="319087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71472" y="1285860"/>
            <a:ext cx="2571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язки</a:t>
            </a:r>
            <a:r>
              <a:rPr lang="uk-UA" dirty="0" smtClean="0"/>
              <a:t> входів з відповідними нейронами можуть бути задані матрицею</a:t>
            </a:r>
            <a:endParaRPr lang="uk-UA" dirty="0"/>
          </a:p>
        </p:txBody>
      </p:sp>
      <p:sp>
        <p:nvSpPr>
          <p:cNvPr id="7" name="Стрелка вниз 6"/>
          <p:cNvSpPr/>
          <p:nvPr/>
        </p:nvSpPr>
        <p:spPr>
          <a:xfrm>
            <a:off x="5929322" y="1857364"/>
            <a:ext cx="857256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4929190" y="150017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Графічний вигляд</a:t>
            </a:r>
            <a:endParaRPr lang="uk-UA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2350" y="2428868"/>
            <a:ext cx="55816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Стрелка вниз 9"/>
          <p:cNvSpPr/>
          <p:nvPr/>
        </p:nvSpPr>
        <p:spPr>
          <a:xfrm>
            <a:off x="1285852" y="2500306"/>
            <a:ext cx="857256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4032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Багатошарова</a:t>
            </a:r>
            <a:r>
              <a:rPr lang="ru-RU" dirty="0" smtClean="0"/>
              <a:t> мережа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прямими</a:t>
            </a:r>
            <a:r>
              <a:rPr lang="ru-RU" dirty="0" smtClean="0"/>
              <a:t> </a:t>
            </a:r>
            <a:r>
              <a:rPr lang="ru-RU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язками</a:t>
            </a:r>
            <a:r>
              <a:rPr lang="uk-UA" dirty="0" smtClean="0"/>
              <a:t>.</a:t>
            </a: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85992"/>
            <a:ext cx="73628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85720" y="1571612"/>
            <a:ext cx="2857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Вхідні сигнали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57422" y="5357826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Ваги </a:t>
            </a:r>
            <a:r>
              <a:rPr lang="en-US" dirty="0" err="1" smtClean="0"/>
              <a:t>w</a:t>
            </a:r>
            <a:r>
              <a:rPr lang="en-US" sz="1100" dirty="0" err="1" smtClean="0"/>
              <a:t>ij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9" name="TextBox 8"/>
          <p:cNvSpPr txBox="1"/>
          <p:nvPr/>
        </p:nvSpPr>
        <p:spPr>
          <a:xfrm>
            <a:off x="8572528" y="1500174"/>
            <a:ext cx="2857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Вихідні сигнали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5852" y="1428736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Вхідний </a:t>
            </a:r>
            <a:r>
              <a:rPr lang="uk-UA" dirty="0" err="1" smtClean="0"/>
              <a:t>псевдошар</a:t>
            </a:r>
            <a:endParaRPr lang="uk-UA" dirty="0"/>
          </a:p>
        </p:txBody>
      </p:sp>
      <p:sp>
        <p:nvSpPr>
          <p:cNvPr id="11" name="TextBox 10"/>
          <p:cNvSpPr txBox="1"/>
          <p:nvPr/>
        </p:nvSpPr>
        <p:spPr>
          <a:xfrm>
            <a:off x="3143240" y="1428736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Приховані (проміжні) шари</a:t>
            </a:r>
            <a:endParaRPr lang="uk-UA" dirty="0"/>
          </a:p>
        </p:txBody>
      </p:sp>
      <p:sp>
        <p:nvSpPr>
          <p:cNvPr id="12" name="TextBox 11"/>
          <p:cNvSpPr txBox="1"/>
          <p:nvPr/>
        </p:nvSpPr>
        <p:spPr>
          <a:xfrm>
            <a:off x="5857884" y="1500174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Вихідний шар</a:t>
            </a:r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Рекурентні мережі</a:t>
            </a:r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844" y="2000240"/>
            <a:ext cx="4115658" cy="337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14348" y="5643578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/>
              <a:t>Одношарова</a:t>
            </a:r>
            <a:endParaRPr lang="uk-UA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428736"/>
            <a:ext cx="376237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72066" y="5786454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/>
              <a:t>Багатошарова</a:t>
            </a:r>
            <a:endParaRPr lang="uk-UA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70"/>
          </a:xfrm>
        </p:spPr>
        <p:txBody>
          <a:bodyPr/>
          <a:lstStyle/>
          <a:p>
            <a:r>
              <a:rPr lang="uk-UA" dirty="0" smtClean="0"/>
              <a:t>Розрахункові співвідношення</a:t>
            </a:r>
            <a:endParaRPr lang="uk-U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071546"/>
            <a:ext cx="5972175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/>
          <a:lstStyle/>
          <a:p>
            <a:r>
              <a:rPr lang="uk-UA" dirty="0" smtClean="0"/>
              <a:t>Розрахункові співвідношення</a:t>
            </a:r>
            <a:endParaRPr lang="uk-U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78560"/>
            <a:ext cx="27432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714612" y="1095496"/>
            <a:ext cx="628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Мережева функція </a:t>
            </a:r>
            <a:r>
              <a:rPr lang="en-US" dirty="0" smtClean="0"/>
              <a:t>j-</a:t>
            </a:r>
            <a:r>
              <a:rPr lang="uk-UA" dirty="0" err="1" smtClean="0"/>
              <a:t>го</a:t>
            </a:r>
            <a:r>
              <a:rPr lang="uk-UA" dirty="0" smtClean="0"/>
              <a:t> прихованого шару для </a:t>
            </a:r>
            <a:r>
              <a:rPr lang="en-US" dirty="0" smtClean="0"/>
              <a:t>µ-</a:t>
            </a:r>
            <a:r>
              <a:rPr lang="uk-UA" dirty="0" err="1" smtClean="0"/>
              <a:t>го</a:t>
            </a:r>
            <a:r>
              <a:rPr lang="uk-UA" dirty="0" smtClean="0"/>
              <a:t> вхідного </a:t>
            </a:r>
          </a:p>
          <a:p>
            <a:r>
              <a:rPr lang="uk-UA" dirty="0" smtClean="0"/>
              <a:t>вектору</a:t>
            </a:r>
            <a:endParaRPr lang="uk-UA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50130"/>
            <a:ext cx="44862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786314" y="2193006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Реакція </a:t>
            </a:r>
            <a:r>
              <a:rPr lang="en-US" dirty="0" smtClean="0"/>
              <a:t>j-</a:t>
            </a:r>
            <a:r>
              <a:rPr lang="uk-UA" dirty="0" err="1" smtClean="0"/>
              <a:t>го</a:t>
            </a:r>
            <a:r>
              <a:rPr lang="uk-UA" dirty="0" smtClean="0"/>
              <a:t> нейронного шару</a:t>
            </a:r>
            <a:endParaRPr lang="uk-UA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62" y="2907386"/>
            <a:ext cx="43529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786314" y="3071810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Мережева функція </a:t>
            </a:r>
            <a:r>
              <a:rPr lang="en-US" dirty="0" err="1" smtClean="0"/>
              <a:t>i</a:t>
            </a:r>
            <a:r>
              <a:rPr lang="uk-UA" dirty="0" smtClean="0"/>
              <a:t>-го нейрону</a:t>
            </a:r>
            <a:endParaRPr lang="uk-UA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792778"/>
            <a:ext cx="4676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857752" y="3836080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Реакція і-го нейрону на вихідного шару на вхідний вектор</a:t>
            </a:r>
            <a:endParaRPr lang="uk-UA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764774"/>
            <a:ext cx="46672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5000628" y="4836212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Зміна ваги </a:t>
            </a:r>
            <a:r>
              <a:rPr lang="en-US" dirty="0" smtClean="0"/>
              <a:t>w</a:t>
            </a:r>
            <a:endParaRPr lang="uk-UA" dirty="0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5357826"/>
            <a:ext cx="42672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4929190" y="5786454"/>
            <a:ext cx="4214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Зміна ваги </a:t>
            </a:r>
            <a:r>
              <a:rPr lang="en-US" dirty="0" smtClean="0"/>
              <a:t>v </a:t>
            </a:r>
            <a:r>
              <a:rPr lang="uk-UA" dirty="0" smtClean="0"/>
              <a:t>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язків</a:t>
            </a:r>
            <a:r>
              <a:rPr lang="uk-UA" dirty="0" smtClean="0"/>
              <a:t> прихованого шару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/>
          <a:lstStyle/>
          <a:p>
            <a:r>
              <a:rPr lang="uk-UA" dirty="0" smtClean="0"/>
              <a:t>Різновиди нейронних мереж</a:t>
            </a:r>
            <a:endParaRPr lang="uk-U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108"/>
            <a:ext cx="324550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57224" y="4857760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Мережа </a:t>
            </a:r>
            <a:r>
              <a:rPr lang="uk-UA" dirty="0" err="1" smtClean="0"/>
              <a:t>Хопфілда</a:t>
            </a:r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357298"/>
            <a:ext cx="3391293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628" y="4857760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Мережа </a:t>
            </a:r>
            <a:r>
              <a:rPr lang="uk-UA" dirty="0" err="1" smtClean="0"/>
              <a:t>Коско</a:t>
            </a:r>
            <a:r>
              <a:rPr lang="uk-UA" dirty="0" smtClean="0"/>
              <a:t> </a:t>
            </a:r>
            <a:endParaRPr lang="uk-U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/>
          <a:lstStyle/>
          <a:p>
            <a:r>
              <a:rPr lang="uk-UA" dirty="0" smtClean="0"/>
              <a:t>Різновиди нейронних мереж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571472" y="3500438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Мережа </a:t>
            </a:r>
            <a:r>
              <a:rPr lang="uk-UA" dirty="0" err="1" smtClean="0"/>
              <a:t>Джордана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6143636" y="3286124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Мережа </a:t>
            </a:r>
            <a:r>
              <a:rPr lang="uk-UA" dirty="0" err="1" smtClean="0"/>
              <a:t>Елмана</a:t>
            </a:r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776" y="1357298"/>
            <a:ext cx="272655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1285860"/>
            <a:ext cx="2341337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2500306"/>
            <a:ext cx="30480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3786182" y="592933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Мережа </a:t>
            </a:r>
            <a:r>
              <a:rPr lang="uk-UA" dirty="0" err="1" smtClean="0"/>
              <a:t>Ворда</a:t>
            </a:r>
            <a:r>
              <a:rPr lang="uk-UA" dirty="0" smtClean="0"/>
              <a:t> 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253</Words>
  <Application>Microsoft Office PowerPoint</Application>
  <PresentationFormat>Экран (4:3)</PresentationFormat>
  <Paragraphs>75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Calibri</vt:lpstr>
      <vt:lpstr>Тема Office</vt:lpstr>
      <vt:lpstr>Нейронні мережі</vt:lpstr>
      <vt:lpstr>Типи нейронних мереж</vt:lpstr>
      <vt:lpstr>Проста нейронна мережа (одношарова)</vt:lpstr>
      <vt:lpstr>Багатошарова мережа з прямими зв’язками.</vt:lpstr>
      <vt:lpstr>Рекурентні мережі</vt:lpstr>
      <vt:lpstr>Розрахункові співвідношення</vt:lpstr>
      <vt:lpstr>Розрахункові співвідношення</vt:lpstr>
      <vt:lpstr>Різновиди нейронних мереж</vt:lpstr>
      <vt:lpstr>Різновиди нейронних мереж</vt:lpstr>
      <vt:lpstr>Капець</vt:lpstr>
      <vt:lpstr>Метод зворотного поширення помилки</vt:lpstr>
      <vt:lpstr>Алгоритм методу</vt:lpstr>
      <vt:lpstr>Ілюстрація покрокової роботи алгоритму</vt:lpstr>
      <vt:lpstr>Ілюстрація покрокової роботи алгоритму</vt:lpstr>
      <vt:lpstr>Ілюстрація покрокової роботи алгоритму</vt:lpstr>
      <vt:lpstr>Ілюстрація покрокової роботи алгоритму</vt:lpstr>
      <vt:lpstr>Ілюстрація покрокової роботи алгоритму</vt:lpstr>
      <vt:lpstr>Ілюстрація покрокової роботи алгоритму</vt:lpstr>
      <vt:lpstr>Анімована ілюстрація роботи алгоритму</vt:lpstr>
      <vt:lpstr>Приклад навчання</vt:lpstr>
      <vt:lpstr>Мережі Кохонена</vt:lpstr>
      <vt:lpstr>Графічні інтерпретації мереж Кохонена</vt:lpstr>
      <vt:lpstr>Геометрична інтерпритація</vt:lpstr>
      <vt:lpstr>Використання мереж Кохонена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Нейронні мережі</dc:title>
  <dc:creator>bogdan</dc:creator>
  <cp:lastModifiedBy>Пользователь Windows</cp:lastModifiedBy>
  <cp:revision>52</cp:revision>
  <dcterms:created xsi:type="dcterms:W3CDTF">2017-02-04T06:30:27Z</dcterms:created>
  <dcterms:modified xsi:type="dcterms:W3CDTF">2019-01-30T13:25:22Z</dcterms:modified>
</cp:coreProperties>
</file>