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6" r:id="rId14"/>
  </p:sldIdLst>
  <p:sldSz cx="12192000" cy="6858000"/>
  <p:notesSz cx="6858000" cy="9144000"/>
  <p:defaultTextStyle>
    <a:defPPr>
      <a:defRPr lang="ru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2" d="100"/>
          <a:sy n="122" d="100"/>
        </p:scale>
        <p:origin x="11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CA904D-9E6B-4692-BEF4-BF4F947F26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08C8E0F-1E3F-4499-B3ED-5C7178899F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FF73E5B-9FB0-4DEE-882A-7602E3D96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641CF-FCEF-479D-BF0D-E78CB5D9859E}" type="datetimeFigureOut">
              <a:rPr lang="ru-UA" smtClean="0"/>
              <a:t>21.10.2021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C79F6C1-B424-4121-8897-2B8049A18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236F3C1-DDA6-4116-8614-46316F9F0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5F20-2049-4F76-B202-7A8604520659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288741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913532-B86B-4DB1-BD52-7B62FC329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39D0A85-1E23-4865-AB9E-4C83CB83B7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5547D2E-F585-4411-B247-279E0F5FE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641CF-FCEF-479D-BF0D-E78CB5D9859E}" type="datetimeFigureOut">
              <a:rPr lang="ru-UA" smtClean="0"/>
              <a:t>21.10.2021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1B76073-752E-42DB-BE0D-A1280E1A9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EFB0B0-48B6-4AD2-98CC-1EBE2F627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5F20-2049-4F76-B202-7A8604520659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501911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A8A36EC-8145-4320-8408-F7ED063DA0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3B377AD-4C5A-43F7-9AD0-B7A8C05CE5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D805EDF-DE04-4121-AEDD-F91F0927A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641CF-FCEF-479D-BF0D-E78CB5D9859E}" type="datetimeFigureOut">
              <a:rPr lang="ru-UA" smtClean="0"/>
              <a:t>21.10.2021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C4EAA04-5838-47C9-8B37-AE04E059B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A6E8625-136A-43E3-A970-FE674CFD2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5F20-2049-4F76-B202-7A8604520659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390352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BB373B-B0D5-4478-80B4-988F7C6D0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102747C-FEF5-4C1C-9867-D382C31AF1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DBACB04-AB50-42DA-BE6B-3FA3D2C23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641CF-FCEF-479D-BF0D-E78CB5D9859E}" type="datetimeFigureOut">
              <a:rPr lang="ru-UA" smtClean="0"/>
              <a:t>21.10.2021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EB0AFD3-FF52-47B3-83AC-6B185CEBE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0ACF2EF-28FB-49B8-97A8-72D911508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5F20-2049-4F76-B202-7A8604520659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790163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CEE1B5-D855-436E-932D-674BFD4160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DEBEA25-F8AE-45A2-9AA3-B29D06D63C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D7CA299-D212-4353-AD71-CA8D27D5E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641CF-FCEF-479D-BF0D-E78CB5D9859E}" type="datetimeFigureOut">
              <a:rPr lang="ru-UA" smtClean="0"/>
              <a:t>21.10.2021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1EC6C3F-7CD2-456F-82FF-6AAB3A6CF2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46867B7-3DFA-43E8-AE56-3782070A1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5F20-2049-4F76-B202-7A8604520659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705187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5B1033-06EB-4EF9-9363-FC3EEADDF4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FF2886F-3F17-4C93-A15A-D368AB5026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544B734-DC81-4812-A8E2-C5F515064C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D3B4C8F-BA67-4AA2-8068-1E6FE534B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641CF-FCEF-479D-BF0D-E78CB5D9859E}" type="datetimeFigureOut">
              <a:rPr lang="ru-UA" smtClean="0"/>
              <a:t>21.10.2021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CB083F3-57F9-45D5-A571-08FC08AB3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1D7CE81-291C-4FBF-8835-E9F23EA1A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5F20-2049-4F76-B202-7A8604520659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314412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D605AA-6CB6-489E-BB95-876A2217F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DFA1A2C-B1BE-4177-B016-567D6DB302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1854550-909F-48CC-AED6-DF978E4BAB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01F52DA-A281-469E-B754-00209A985E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33B1A4B-2B81-469D-9CBB-FBFE8449DE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186F6760-F689-4EC0-901F-7E969054E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641CF-FCEF-479D-BF0D-E78CB5D9859E}" type="datetimeFigureOut">
              <a:rPr lang="ru-UA" smtClean="0"/>
              <a:t>21.10.2021</a:t>
            </a:fld>
            <a:endParaRPr lang="ru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00635E7-7D1E-4AB8-AD7A-910529FA9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56DC482-3829-431A-9063-45FECCF8E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5F20-2049-4F76-B202-7A8604520659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858549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DF8614-0360-427D-828A-A5CF2A4A4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1581EAF-EC09-423E-8258-32F454FC4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641CF-FCEF-479D-BF0D-E78CB5D9859E}" type="datetimeFigureOut">
              <a:rPr lang="ru-UA" smtClean="0"/>
              <a:t>21.10.2021</a:t>
            </a:fld>
            <a:endParaRPr lang="ru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397F963-EB57-417A-BC16-6F9FD3E10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ACD873E-7432-420E-8AD4-B7A9C74E4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5F20-2049-4F76-B202-7A8604520659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422382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113F969-FB81-4BF2-9BC3-2A84C22E9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641CF-FCEF-479D-BF0D-E78CB5D9859E}" type="datetimeFigureOut">
              <a:rPr lang="ru-UA" smtClean="0"/>
              <a:t>21.10.2021</a:t>
            </a:fld>
            <a:endParaRPr lang="ru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C036B4B-617C-42E9-941B-0977FB2C0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D87C4E5-E195-4388-ADFF-72A76CFE7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5F20-2049-4F76-B202-7A8604520659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40535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562416-6BA1-46C1-BEF9-9A9B3FBA36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7C46E95-1547-4A51-A907-EA1F243DB9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3218700-A103-43AB-8363-20C32EDC06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10AC1E3-D81E-428A-9C4E-684A3DAB9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641CF-FCEF-479D-BF0D-E78CB5D9859E}" type="datetimeFigureOut">
              <a:rPr lang="ru-UA" smtClean="0"/>
              <a:t>21.10.2021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FCD58B1-0DFC-4078-892C-BE5B9200E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B3DA972-221E-4CC7-B06A-26BB65E09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5F20-2049-4F76-B202-7A8604520659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939549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86F88B-B96D-4FBC-970F-8E25A43A5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4512364-53A8-4AFA-BA0F-3812264457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8B58AA7-8170-40DE-9480-CBBEE23EBB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2D16715-359A-44F6-855F-F9643F1C5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641CF-FCEF-479D-BF0D-E78CB5D9859E}" type="datetimeFigureOut">
              <a:rPr lang="ru-UA" smtClean="0"/>
              <a:t>21.10.2021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B4DF924-6F16-4C87-ADAC-90A1FF0F8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38D9822-4B4E-47AF-85AD-2396E875E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5F20-2049-4F76-B202-7A8604520659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805170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8DC1CD-6DF8-482A-9268-9F0216A33C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2716ED6-40AC-455F-A504-CD0D2B0DA0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58618A4-A257-4416-B9A1-8A7665D155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0641CF-FCEF-479D-BF0D-E78CB5D9859E}" type="datetimeFigureOut">
              <a:rPr lang="ru-UA" smtClean="0"/>
              <a:t>21.10.2021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C3A95FD-09AC-4E9C-B05C-88D6BB35FF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A89027B-7C82-4A18-AEF2-031BB1AB04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505F20-2049-4F76-B202-7A8604520659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694167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3787F6-3870-4179-BE03-CBD54DAAC7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5388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uk-UA" b="1" dirty="0"/>
              <a:t>Колективний (ройовий) інтелект на прикладі мурашиного алгоритму</a:t>
            </a:r>
            <a:endParaRPr lang="ru-UA" b="1" dirty="0"/>
          </a:p>
        </p:txBody>
      </p:sp>
    </p:spTree>
    <p:extLst>
      <p:ext uri="{BB962C8B-B14F-4D97-AF65-F5344CB8AC3E}">
        <p14:creationId xmlns:p14="http://schemas.microsoft.com/office/powerpoint/2010/main" val="38027787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F9259933-F266-4147-8783-88B99D18E574}"/>
              </a:ext>
            </a:extLst>
          </p:cNvPr>
          <p:cNvGrpSpPr/>
          <p:nvPr/>
        </p:nvGrpSpPr>
        <p:grpSpPr>
          <a:xfrm>
            <a:off x="197380" y="1874646"/>
            <a:ext cx="4303324" cy="3849665"/>
            <a:chOff x="207006" y="1374133"/>
            <a:chExt cx="4303324" cy="3849665"/>
          </a:xfrm>
        </p:grpSpPr>
        <p:grpSp>
          <p:nvGrpSpPr>
            <p:cNvPr id="5" name="Группа 4">
              <a:extLst>
                <a:ext uri="{FF2B5EF4-FFF2-40B4-BE49-F238E27FC236}">
                  <a16:creationId xmlns:a16="http://schemas.microsoft.com/office/drawing/2014/main" id="{374BD300-9ADE-493D-AAA2-BC0779FDA130}"/>
                </a:ext>
              </a:extLst>
            </p:cNvPr>
            <p:cNvGrpSpPr/>
            <p:nvPr/>
          </p:nvGrpSpPr>
          <p:grpSpPr>
            <a:xfrm>
              <a:off x="207006" y="1374133"/>
              <a:ext cx="4303324" cy="3849665"/>
              <a:chOff x="1172308" y="1770245"/>
              <a:chExt cx="4303324" cy="3849665"/>
            </a:xfrm>
          </p:grpSpPr>
          <p:sp>
            <p:nvSpPr>
              <p:cNvPr id="11" name="Блок-схема: узел 10">
                <a:extLst>
                  <a:ext uri="{FF2B5EF4-FFF2-40B4-BE49-F238E27FC236}">
                    <a16:creationId xmlns:a16="http://schemas.microsoft.com/office/drawing/2014/main" id="{0A332964-6629-45BE-9CFB-9873A9E5F8E6}"/>
                  </a:ext>
                </a:extLst>
              </p:cNvPr>
              <p:cNvSpPr/>
              <p:nvPr/>
            </p:nvSpPr>
            <p:spPr>
              <a:xfrm>
                <a:off x="1172308" y="5126892"/>
                <a:ext cx="336061" cy="336062"/>
              </a:xfrm>
              <a:prstGeom prst="flowChartConnector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1</a:t>
                </a:r>
                <a:endParaRPr lang="ru-UA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Блок-схема: узел 11">
                <a:extLst>
                  <a:ext uri="{FF2B5EF4-FFF2-40B4-BE49-F238E27FC236}">
                    <a16:creationId xmlns:a16="http://schemas.microsoft.com/office/drawing/2014/main" id="{FBE60DCE-EA94-4BBF-84BD-AB75298360FA}"/>
                  </a:ext>
                </a:extLst>
              </p:cNvPr>
              <p:cNvSpPr/>
              <p:nvPr/>
            </p:nvSpPr>
            <p:spPr>
              <a:xfrm>
                <a:off x="1907344" y="1770245"/>
                <a:ext cx="336061" cy="336062"/>
              </a:xfrm>
              <a:prstGeom prst="flowChartConnector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2</a:t>
                </a:r>
                <a:endParaRPr lang="ru-UA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Блок-схема: узел 12">
                <a:extLst>
                  <a:ext uri="{FF2B5EF4-FFF2-40B4-BE49-F238E27FC236}">
                    <a16:creationId xmlns:a16="http://schemas.microsoft.com/office/drawing/2014/main" id="{8C055F66-BC19-47DB-B915-130D5DD330CB}"/>
                  </a:ext>
                </a:extLst>
              </p:cNvPr>
              <p:cNvSpPr/>
              <p:nvPr/>
            </p:nvSpPr>
            <p:spPr>
              <a:xfrm>
                <a:off x="3982550" y="2581402"/>
                <a:ext cx="336061" cy="336062"/>
              </a:xfrm>
              <a:prstGeom prst="flowChartConnector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3</a:t>
                </a:r>
                <a:endParaRPr lang="ru-UA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Блок-схема: узел 13">
                <a:extLst>
                  <a:ext uri="{FF2B5EF4-FFF2-40B4-BE49-F238E27FC236}">
                    <a16:creationId xmlns:a16="http://schemas.microsoft.com/office/drawing/2014/main" id="{126075C1-5031-4FCD-A6E1-6422D50E2265}"/>
                  </a:ext>
                </a:extLst>
              </p:cNvPr>
              <p:cNvSpPr/>
              <p:nvPr/>
            </p:nvSpPr>
            <p:spPr>
              <a:xfrm>
                <a:off x="5139571" y="4779755"/>
                <a:ext cx="336061" cy="336062"/>
              </a:xfrm>
              <a:prstGeom prst="flowChartConnector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4</a:t>
                </a:r>
                <a:endParaRPr lang="ru-UA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5" name="Блок-схема: узел 14">
                <a:extLst>
                  <a:ext uri="{FF2B5EF4-FFF2-40B4-BE49-F238E27FC236}">
                    <a16:creationId xmlns:a16="http://schemas.microsoft.com/office/drawing/2014/main" id="{2D8DC4BE-CFE0-499D-BED2-402EA78B0479}"/>
                  </a:ext>
                </a:extLst>
              </p:cNvPr>
              <p:cNvSpPr/>
              <p:nvPr/>
            </p:nvSpPr>
            <p:spPr>
              <a:xfrm>
                <a:off x="3439442" y="5283848"/>
                <a:ext cx="336061" cy="336062"/>
              </a:xfrm>
              <a:prstGeom prst="flowChartConnector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5</a:t>
                </a:r>
                <a:endParaRPr lang="ru-UA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6" name="Прямая соединительная линия 15">
                <a:extLst>
                  <a:ext uri="{FF2B5EF4-FFF2-40B4-BE49-F238E27FC236}">
                    <a16:creationId xmlns:a16="http://schemas.microsoft.com/office/drawing/2014/main" id="{A83BE353-C174-4B72-93CE-CCBF69B3F728}"/>
                  </a:ext>
                </a:extLst>
              </p:cNvPr>
              <p:cNvCxnSpPr>
                <a:cxnSpLocks/>
                <a:stCxn id="11" idx="0"/>
                <a:endCxn id="12" idx="4"/>
              </p:cNvCxnSpPr>
              <p:nvPr/>
            </p:nvCxnSpPr>
            <p:spPr>
              <a:xfrm flipV="1">
                <a:off x="1340339" y="2106307"/>
                <a:ext cx="735036" cy="3020585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Прямая соединительная линия 16">
                <a:extLst>
                  <a:ext uri="{FF2B5EF4-FFF2-40B4-BE49-F238E27FC236}">
                    <a16:creationId xmlns:a16="http://schemas.microsoft.com/office/drawing/2014/main" id="{21A20404-2567-4CC4-8288-5FDC24FF20D7}"/>
                  </a:ext>
                </a:extLst>
              </p:cNvPr>
              <p:cNvCxnSpPr>
                <a:cxnSpLocks/>
                <a:endCxn id="13" idx="3"/>
              </p:cNvCxnSpPr>
              <p:nvPr/>
            </p:nvCxnSpPr>
            <p:spPr>
              <a:xfrm flipV="1">
                <a:off x="1459154" y="2868249"/>
                <a:ext cx="2572611" cy="2318052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Прямая соединительная линия 17">
                <a:extLst>
                  <a:ext uri="{FF2B5EF4-FFF2-40B4-BE49-F238E27FC236}">
                    <a16:creationId xmlns:a16="http://schemas.microsoft.com/office/drawing/2014/main" id="{0BA089AD-01DC-49F2-899D-63820C83284E}"/>
                  </a:ext>
                </a:extLst>
              </p:cNvPr>
              <p:cNvCxnSpPr>
                <a:cxnSpLocks/>
                <a:stCxn id="11" idx="6"/>
                <a:endCxn id="14" idx="2"/>
              </p:cNvCxnSpPr>
              <p:nvPr/>
            </p:nvCxnSpPr>
            <p:spPr>
              <a:xfrm flipV="1">
                <a:off x="1508369" y="4947786"/>
                <a:ext cx="3631202" cy="347137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Прямая соединительная линия 18">
                <a:extLst>
                  <a:ext uri="{FF2B5EF4-FFF2-40B4-BE49-F238E27FC236}">
                    <a16:creationId xmlns:a16="http://schemas.microsoft.com/office/drawing/2014/main" id="{21B5A0A6-51C8-4357-A8AB-7C128C2AC8A2}"/>
                  </a:ext>
                </a:extLst>
              </p:cNvPr>
              <p:cNvCxnSpPr>
                <a:cxnSpLocks/>
                <a:stCxn id="11" idx="5"/>
                <a:endCxn id="15" idx="2"/>
              </p:cNvCxnSpPr>
              <p:nvPr/>
            </p:nvCxnSpPr>
            <p:spPr>
              <a:xfrm>
                <a:off x="1459154" y="5413739"/>
                <a:ext cx="1980288" cy="3814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Прямая соединительная линия 19">
                <a:extLst>
                  <a:ext uri="{FF2B5EF4-FFF2-40B4-BE49-F238E27FC236}">
                    <a16:creationId xmlns:a16="http://schemas.microsoft.com/office/drawing/2014/main" id="{23BF4B59-4799-4004-8CBA-41B8816299EB}"/>
                  </a:ext>
                </a:extLst>
              </p:cNvPr>
              <p:cNvCxnSpPr>
                <a:cxnSpLocks/>
                <a:stCxn id="13" idx="1"/>
                <a:endCxn id="12" idx="4"/>
              </p:cNvCxnSpPr>
              <p:nvPr/>
            </p:nvCxnSpPr>
            <p:spPr>
              <a:xfrm flipH="1" flipV="1">
                <a:off x="2075375" y="2106307"/>
                <a:ext cx="1956390" cy="52431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Прямая соединительная линия 20">
                <a:extLst>
                  <a:ext uri="{FF2B5EF4-FFF2-40B4-BE49-F238E27FC236}">
                    <a16:creationId xmlns:a16="http://schemas.microsoft.com/office/drawing/2014/main" id="{B544784C-4D55-4A20-94ED-794DA76EA9F2}"/>
                  </a:ext>
                </a:extLst>
              </p:cNvPr>
              <p:cNvCxnSpPr>
                <a:cxnSpLocks/>
                <a:stCxn id="14" idx="2"/>
                <a:endCxn id="12" idx="4"/>
              </p:cNvCxnSpPr>
              <p:nvPr/>
            </p:nvCxnSpPr>
            <p:spPr>
              <a:xfrm flipH="1" flipV="1">
                <a:off x="2075375" y="2106307"/>
                <a:ext cx="3064196" cy="284147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Прямая соединительная линия 21">
                <a:extLst>
                  <a:ext uri="{FF2B5EF4-FFF2-40B4-BE49-F238E27FC236}">
                    <a16:creationId xmlns:a16="http://schemas.microsoft.com/office/drawing/2014/main" id="{01BD3806-07EE-42DD-AFDC-0D52008FE077}"/>
                  </a:ext>
                </a:extLst>
              </p:cNvPr>
              <p:cNvCxnSpPr>
                <a:cxnSpLocks/>
                <a:stCxn id="15" idx="1"/>
                <a:endCxn id="12" idx="4"/>
              </p:cNvCxnSpPr>
              <p:nvPr/>
            </p:nvCxnSpPr>
            <p:spPr>
              <a:xfrm flipH="1" flipV="1">
                <a:off x="2075375" y="2106307"/>
                <a:ext cx="1413282" cy="322675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Прямая соединительная линия 22">
                <a:extLst>
                  <a:ext uri="{FF2B5EF4-FFF2-40B4-BE49-F238E27FC236}">
                    <a16:creationId xmlns:a16="http://schemas.microsoft.com/office/drawing/2014/main" id="{A8975803-1224-4F62-821C-28FB735AA126}"/>
                  </a:ext>
                </a:extLst>
              </p:cNvPr>
              <p:cNvCxnSpPr>
                <a:cxnSpLocks/>
                <a:stCxn id="14" idx="0"/>
                <a:endCxn id="13" idx="5"/>
              </p:cNvCxnSpPr>
              <p:nvPr/>
            </p:nvCxnSpPr>
            <p:spPr>
              <a:xfrm flipH="1" flipV="1">
                <a:off x="4269396" y="2868249"/>
                <a:ext cx="1038206" cy="191150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Прямая соединительная линия 23">
                <a:extLst>
                  <a:ext uri="{FF2B5EF4-FFF2-40B4-BE49-F238E27FC236}">
                    <a16:creationId xmlns:a16="http://schemas.microsoft.com/office/drawing/2014/main" id="{588802AD-29F0-4E13-8656-A734A746D071}"/>
                  </a:ext>
                </a:extLst>
              </p:cNvPr>
              <p:cNvCxnSpPr>
                <a:cxnSpLocks/>
                <a:stCxn id="15" idx="0"/>
                <a:endCxn id="13" idx="4"/>
              </p:cNvCxnSpPr>
              <p:nvPr/>
            </p:nvCxnSpPr>
            <p:spPr>
              <a:xfrm flipV="1">
                <a:off x="3607473" y="2917464"/>
                <a:ext cx="543108" cy="2366384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Прямая соединительная линия 24">
                <a:extLst>
                  <a:ext uri="{FF2B5EF4-FFF2-40B4-BE49-F238E27FC236}">
                    <a16:creationId xmlns:a16="http://schemas.microsoft.com/office/drawing/2014/main" id="{E1223062-4F11-4C68-9E1E-DE0DE3043CA3}"/>
                  </a:ext>
                </a:extLst>
              </p:cNvPr>
              <p:cNvCxnSpPr>
                <a:cxnSpLocks/>
                <a:stCxn id="15" idx="6"/>
                <a:endCxn id="14" idx="3"/>
              </p:cNvCxnSpPr>
              <p:nvPr/>
            </p:nvCxnSpPr>
            <p:spPr>
              <a:xfrm flipV="1">
                <a:off x="3775503" y="5066602"/>
                <a:ext cx="1413283" cy="385277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" name="Прямая со стрелкой 5">
              <a:extLst>
                <a:ext uri="{FF2B5EF4-FFF2-40B4-BE49-F238E27FC236}">
                  <a16:creationId xmlns:a16="http://schemas.microsoft.com/office/drawing/2014/main" id="{B6BF88B0-9441-4D30-8ADA-4D259C16842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512784" y="1905809"/>
              <a:ext cx="2577385" cy="240881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 стрелкой 6">
              <a:extLst>
                <a:ext uri="{FF2B5EF4-FFF2-40B4-BE49-F238E27FC236}">
                  <a16:creationId xmlns:a16="http://schemas.microsoft.com/office/drawing/2014/main" id="{9DD93F4B-AF5B-4A89-A9FA-63A57E7F2733}"/>
                </a:ext>
              </a:extLst>
            </p:cNvPr>
            <p:cNvCxnSpPr>
              <a:cxnSpLocks/>
            </p:cNvCxnSpPr>
            <p:nvPr/>
          </p:nvCxnSpPr>
          <p:spPr>
            <a:xfrm>
              <a:off x="1421423" y="1569747"/>
              <a:ext cx="1645041" cy="495547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 стрелкой 7">
              <a:extLst>
                <a:ext uri="{FF2B5EF4-FFF2-40B4-BE49-F238E27FC236}">
                  <a16:creationId xmlns:a16="http://schemas.microsoft.com/office/drawing/2014/main" id="{8A787128-7FEA-413A-A5B2-428B296B22C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810201" y="2578749"/>
              <a:ext cx="493893" cy="2358202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 стрелкой 8">
              <a:extLst>
                <a:ext uri="{FF2B5EF4-FFF2-40B4-BE49-F238E27FC236}">
                  <a16:creationId xmlns:a16="http://schemas.microsoft.com/office/drawing/2014/main" id="{EDE966CB-DCDD-4C15-BEAE-2ACEA729E51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95465" y="5118002"/>
              <a:ext cx="1799615" cy="89609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 стрелкой 9">
              <a:extLst>
                <a:ext uri="{FF2B5EF4-FFF2-40B4-BE49-F238E27FC236}">
                  <a16:creationId xmlns:a16="http://schemas.microsoft.com/office/drawing/2014/main" id="{88593C4F-48F4-4B51-A47F-0CA0A0CA8982}"/>
                </a:ext>
              </a:extLst>
            </p:cNvPr>
            <p:cNvCxnSpPr/>
            <p:nvPr/>
          </p:nvCxnSpPr>
          <p:spPr>
            <a:xfrm flipV="1">
              <a:off x="771165" y="4635620"/>
              <a:ext cx="3204787" cy="30133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Заголовок 1">
            <a:extLst>
              <a:ext uri="{FF2B5EF4-FFF2-40B4-BE49-F238E27FC236}">
                <a16:creationId xmlns:a16="http://schemas.microsoft.com/office/drawing/2014/main" id="{47D089BE-622A-4894-88A5-29161BF2E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4828" y="85993"/>
            <a:ext cx="10515600" cy="1223044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/>
              <a:t>Приклад вирішення задачі комівояжера з використанням мурашиного алгоритму</a:t>
            </a:r>
            <a:endParaRPr lang="ru-UA" sz="3600" dirty="0"/>
          </a:p>
        </p:txBody>
      </p:sp>
      <p:graphicFrame>
        <p:nvGraphicFramePr>
          <p:cNvPr id="27" name="Таблица 26">
            <a:extLst>
              <a:ext uri="{FF2B5EF4-FFF2-40B4-BE49-F238E27FC236}">
                <a16:creationId xmlns:a16="http://schemas.microsoft.com/office/drawing/2014/main" id="{0981B139-6CFE-4203-88F5-B9F80CA653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7479871"/>
              </p:ext>
            </p:extLst>
          </p:nvPr>
        </p:nvGraphicFramePr>
        <p:xfrm>
          <a:off x="5528710" y="1808754"/>
          <a:ext cx="3274647" cy="358881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91549">
                  <a:extLst>
                    <a:ext uri="{9D8B030D-6E8A-4147-A177-3AD203B41FA5}">
                      <a16:colId xmlns:a16="http://schemas.microsoft.com/office/drawing/2014/main" val="3945421821"/>
                    </a:ext>
                  </a:extLst>
                </a:gridCol>
                <a:gridCol w="1091549">
                  <a:extLst>
                    <a:ext uri="{9D8B030D-6E8A-4147-A177-3AD203B41FA5}">
                      <a16:colId xmlns:a16="http://schemas.microsoft.com/office/drawing/2014/main" val="3320290153"/>
                    </a:ext>
                  </a:extLst>
                </a:gridCol>
                <a:gridCol w="1091549">
                  <a:extLst>
                    <a:ext uri="{9D8B030D-6E8A-4147-A177-3AD203B41FA5}">
                      <a16:colId xmlns:a16="http://schemas.microsoft.com/office/drawing/2014/main" val="470665510"/>
                    </a:ext>
                  </a:extLst>
                </a:gridCol>
              </a:tblGrid>
              <a:tr h="326256"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 dirty="0">
                          <a:effectLst/>
                        </a:rPr>
                        <a:t>№</a:t>
                      </a:r>
                      <a:endParaRPr lang="ru-UA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m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f</a:t>
                      </a:r>
                      <a:endParaRPr lang="en-US" sz="20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61628098"/>
                  </a:ext>
                </a:extLst>
              </a:tr>
              <a:tr h="326256"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>
                          <a:effectLst/>
                        </a:rPr>
                        <a:t>1</a:t>
                      </a:r>
                      <a:endParaRPr lang="ru-UA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>
                          <a:effectLst/>
                        </a:rPr>
                        <a:t>1-2</a:t>
                      </a:r>
                      <a:endParaRPr lang="ru-UA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 dirty="0">
                          <a:effectLst/>
                        </a:rPr>
                        <a:t>2</a:t>
                      </a:r>
                      <a:r>
                        <a:rPr lang="uk-UA" sz="2000" u="none" strike="noStrike" dirty="0">
                          <a:effectLst/>
                        </a:rPr>
                        <a:t>-0.1</a:t>
                      </a:r>
                      <a:endParaRPr lang="ru-UA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07846096"/>
                  </a:ext>
                </a:extLst>
              </a:tr>
              <a:tr h="326256"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 dirty="0">
                          <a:effectLst/>
                        </a:rPr>
                        <a:t>2</a:t>
                      </a:r>
                      <a:endParaRPr lang="ru-UA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>
                          <a:effectLst/>
                        </a:rPr>
                        <a:t>1-3</a:t>
                      </a:r>
                      <a:endParaRPr lang="ru-UA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 dirty="0">
                          <a:effectLst/>
                        </a:rPr>
                        <a:t>3</a:t>
                      </a:r>
                      <a:r>
                        <a:rPr lang="uk-UA" sz="2000" u="none" strike="noStrike" dirty="0">
                          <a:effectLst/>
                        </a:rPr>
                        <a:t>-0.1</a:t>
                      </a:r>
                      <a:endParaRPr lang="ru-UA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26726246"/>
                  </a:ext>
                </a:extLst>
              </a:tr>
              <a:tr h="326256"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3</a:t>
                      </a:r>
                      <a:endParaRPr lang="ru-UA" sz="20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1-4</a:t>
                      </a:r>
                      <a:endParaRPr lang="ru-UA" sz="20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</a:t>
                      </a:r>
                      <a:r>
                        <a:rPr lang="uk-UA" sz="2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+0.1</a:t>
                      </a:r>
                      <a:endParaRPr lang="ru-UA" sz="20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83750634"/>
                  </a:ext>
                </a:extLst>
              </a:tr>
              <a:tr h="326256"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>
                          <a:solidFill>
                            <a:srgbClr val="FF0000"/>
                          </a:solidFill>
                          <a:effectLst/>
                        </a:rPr>
                        <a:t>4</a:t>
                      </a:r>
                      <a:endParaRPr lang="ru-UA" sz="2000" b="0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1-5</a:t>
                      </a:r>
                      <a:endParaRPr lang="ru-UA" sz="20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r>
                        <a:rPr lang="uk-UA" sz="2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+0.1</a:t>
                      </a:r>
                      <a:endParaRPr lang="ru-UA" sz="20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94599994"/>
                  </a:ext>
                </a:extLst>
              </a:tr>
              <a:tr h="326256"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>
                          <a:solidFill>
                            <a:srgbClr val="FF0000"/>
                          </a:solidFill>
                          <a:effectLst/>
                        </a:rPr>
                        <a:t>5</a:t>
                      </a:r>
                      <a:endParaRPr lang="ru-UA" sz="2000" b="0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2-3</a:t>
                      </a:r>
                      <a:endParaRPr lang="ru-UA" sz="20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3</a:t>
                      </a:r>
                      <a:r>
                        <a:rPr lang="uk-UA" sz="2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+0.1</a:t>
                      </a:r>
                      <a:endParaRPr lang="ru-UA" sz="20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8437985"/>
                  </a:ext>
                </a:extLst>
              </a:tr>
              <a:tr h="326256"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>
                          <a:solidFill>
                            <a:srgbClr val="FF0000"/>
                          </a:solidFill>
                          <a:effectLst/>
                        </a:rPr>
                        <a:t>6</a:t>
                      </a:r>
                      <a:endParaRPr lang="ru-UA" sz="2000" b="0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2-4</a:t>
                      </a:r>
                      <a:endParaRPr lang="ru-UA" sz="20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</a:t>
                      </a:r>
                      <a:r>
                        <a:rPr lang="uk-UA" sz="2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+0.1</a:t>
                      </a:r>
                      <a:endParaRPr lang="ru-UA" sz="20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18251855"/>
                  </a:ext>
                </a:extLst>
              </a:tr>
              <a:tr h="326256"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>
                          <a:effectLst/>
                        </a:rPr>
                        <a:t>7</a:t>
                      </a:r>
                      <a:endParaRPr lang="ru-UA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>
                          <a:effectLst/>
                        </a:rPr>
                        <a:t>2-5</a:t>
                      </a:r>
                      <a:endParaRPr lang="ru-UA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 dirty="0">
                          <a:effectLst/>
                        </a:rPr>
                        <a:t>1</a:t>
                      </a:r>
                      <a:r>
                        <a:rPr lang="uk-UA" sz="2000" u="none" strike="noStrike" dirty="0">
                          <a:effectLst/>
                        </a:rPr>
                        <a:t>-0.1</a:t>
                      </a:r>
                      <a:endParaRPr lang="ru-UA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59728055"/>
                  </a:ext>
                </a:extLst>
              </a:tr>
              <a:tr h="326256"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>
                          <a:effectLst/>
                        </a:rPr>
                        <a:t>8</a:t>
                      </a:r>
                      <a:endParaRPr lang="ru-UA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>
                          <a:effectLst/>
                        </a:rPr>
                        <a:t>3-4</a:t>
                      </a:r>
                      <a:endParaRPr lang="ru-UA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 dirty="0">
                          <a:effectLst/>
                        </a:rPr>
                        <a:t>3</a:t>
                      </a:r>
                      <a:r>
                        <a:rPr lang="uk-UA" sz="2000" u="none" strike="noStrike" dirty="0">
                          <a:effectLst/>
                        </a:rPr>
                        <a:t>-0.1</a:t>
                      </a:r>
                      <a:endParaRPr lang="ru-UA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42606529"/>
                  </a:ext>
                </a:extLst>
              </a:tr>
              <a:tr h="326256"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9</a:t>
                      </a:r>
                      <a:endParaRPr lang="ru-UA" sz="20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3-5</a:t>
                      </a:r>
                      <a:endParaRPr lang="ru-UA" sz="20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r>
                        <a:rPr lang="uk-UA" sz="2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+0.1</a:t>
                      </a:r>
                      <a:endParaRPr lang="ru-UA" sz="20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66447892"/>
                  </a:ext>
                </a:extLst>
              </a:tr>
              <a:tr h="326256"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>
                          <a:effectLst/>
                        </a:rPr>
                        <a:t>10</a:t>
                      </a:r>
                      <a:endParaRPr lang="ru-UA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 dirty="0">
                          <a:effectLst/>
                        </a:rPr>
                        <a:t>4-5</a:t>
                      </a:r>
                      <a:endParaRPr lang="ru-UA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 dirty="0">
                          <a:effectLst/>
                        </a:rPr>
                        <a:t>2</a:t>
                      </a:r>
                      <a:r>
                        <a:rPr lang="uk-UA" sz="2000" u="none" strike="noStrike" dirty="0">
                          <a:effectLst/>
                        </a:rPr>
                        <a:t>-0.1</a:t>
                      </a:r>
                      <a:endParaRPr lang="ru-UA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21299605"/>
                  </a:ext>
                </a:extLst>
              </a:tr>
            </a:tbl>
          </a:graphicData>
        </a:graphic>
      </p:graphicFrame>
      <p:sp>
        <p:nvSpPr>
          <p:cNvPr id="30" name="TextBox 29">
            <a:extLst>
              <a:ext uri="{FF2B5EF4-FFF2-40B4-BE49-F238E27FC236}">
                <a16:creationId xmlns:a16="http://schemas.microsoft.com/office/drawing/2014/main" id="{7B4D4DE3-3347-47F4-8912-B6B07D82C5E0}"/>
              </a:ext>
            </a:extLst>
          </p:cNvPr>
          <p:cNvSpPr txBox="1"/>
          <p:nvPr/>
        </p:nvSpPr>
        <p:spPr>
          <a:xfrm>
            <a:off x="1015528" y="6299437"/>
            <a:ext cx="105155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dirty="0"/>
              <a:t>Етап_4 –Коригування значень інтенсивності запаху </a:t>
            </a:r>
            <a:r>
              <a:rPr lang="uk-UA" sz="2400" dirty="0" err="1"/>
              <a:t>феромонів</a:t>
            </a:r>
            <a:r>
              <a:rPr lang="uk-UA" sz="2400" dirty="0"/>
              <a:t> на ділянках</a:t>
            </a:r>
            <a:endParaRPr lang="ru-UA" sz="2400" dirty="0"/>
          </a:p>
        </p:txBody>
      </p:sp>
    </p:spTree>
    <p:extLst>
      <p:ext uri="{BB962C8B-B14F-4D97-AF65-F5344CB8AC3E}">
        <p14:creationId xmlns:p14="http://schemas.microsoft.com/office/powerpoint/2010/main" val="8414881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CB781CED-40F3-4A6A-8671-1E5A1112AD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4828" y="85993"/>
            <a:ext cx="10515600" cy="1223044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/>
              <a:t>Приклад вирішення задачі комівояжера з використанням мурашиного алгоритму</a:t>
            </a:r>
            <a:endParaRPr lang="ru-UA"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898FC5D-97BE-49E8-8005-6AE1D8956A08}"/>
              </a:ext>
            </a:extLst>
          </p:cNvPr>
          <p:cNvSpPr txBox="1"/>
          <p:nvPr/>
        </p:nvSpPr>
        <p:spPr>
          <a:xfrm>
            <a:off x="1015528" y="6299437"/>
            <a:ext cx="105155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dirty="0"/>
              <a:t>Етап_</a:t>
            </a:r>
            <a:r>
              <a:rPr lang="en-US" sz="2400" dirty="0"/>
              <a:t>5</a:t>
            </a:r>
            <a:r>
              <a:rPr lang="uk-UA" sz="2400" dirty="0"/>
              <a:t> –Повтор описаних дій до встановлення стійкого результату</a:t>
            </a:r>
            <a:endParaRPr lang="ru-UA" sz="2400" dirty="0"/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6EC5F58D-C29E-4F4D-8766-FDBE7F0BAFC6}"/>
              </a:ext>
            </a:extLst>
          </p:cNvPr>
          <p:cNvGrpSpPr/>
          <p:nvPr/>
        </p:nvGrpSpPr>
        <p:grpSpPr>
          <a:xfrm>
            <a:off x="207006" y="1374133"/>
            <a:ext cx="4303324" cy="3849665"/>
            <a:chOff x="1172308" y="1770245"/>
            <a:chExt cx="4303324" cy="3849665"/>
          </a:xfrm>
        </p:grpSpPr>
        <p:sp>
          <p:nvSpPr>
            <p:cNvPr id="7" name="Блок-схема: узел 6">
              <a:extLst>
                <a:ext uri="{FF2B5EF4-FFF2-40B4-BE49-F238E27FC236}">
                  <a16:creationId xmlns:a16="http://schemas.microsoft.com/office/drawing/2014/main" id="{A0D8BBB5-9D7A-4346-8BBD-0D5E56A2DAA4}"/>
                </a:ext>
              </a:extLst>
            </p:cNvPr>
            <p:cNvSpPr/>
            <p:nvPr/>
          </p:nvSpPr>
          <p:spPr>
            <a:xfrm>
              <a:off x="1172308" y="5126892"/>
              <a:ext cx="336061" cy="336062"/>
            </a:xfrm>
            <a:prstGeom prst="flowChartConnector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</a:t>
              </a:r>
              <a:endParaRPr lang="ru-UA" dirty="0">
                <a:solidFill>
                  <a:schemeClr val="tx1"/>
                </a:solidFill>
              </a:endParaRPr>
            </a:p>
          </p:txBody>
        </p:sp>
        <p:sp>
          <p:nvSpPr>
            <p:cNvPr id="8" name="Блок-схема: узел 7">
              <a:extLst>
                <a:ext uri="{FF2B5EF4-FFF2-40B4-BE49-F238E27FC236}">
                  <a16:creationId xmlns:a16="http://schemas.microsoft.com/office/drawing/2014/main" id="{522F9238-F1D2-4F5E-9199-753D6FADD049}"/>
                </a:ext>
              </a:extLst>
            </p:cNvPr>
            <p:cNvSpPr/>
            <p:nvPr/>
          </p:nvSpPr>
          <p:spPr>
            <a:xfrm>
              <a:off x="1907344" y="1770245"/>
              <a:ext cx="336061" cy="336062"/>
            </a:xfrm>
            <a:prstGeom prst="flowChartConnector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2</a:t>
              </a:r>
              <a:endParaRPr lang="ru-UA" dirty="0">
                <a:solidFill>
                  <a:schemeClr val="tx1"/>
                </a:solidFill>
              </a:endParaRPr>
            </a:p>
          </p:txBody>
        </p:sp>
        <p:sp>
          <p:nvSpPr>
            <p:cNvPr id="9" name="Блок-схема: узел 8">
              <a:extLst>
                <a:ext uri="{FF2B5EF4-FFF2-40B4-BE49-F238E27FC236}">
                  <a16:creationId xmlns:a16="http://schemas.microsoft.com/office/drawing/2014/main" id="{13FD1BE2-E305-439D-98A0-E6CABC94D514}"/>
                </a:ext>
              </a:extLst>
            </p:cNvPr>
            <p:cNvSpPr/>
            <p:nvPr/>
          </p:nvSpPr>
          <p:spPr>
            <a:xfrm>
              <a:off x="3982550" y="2581402"/>
              <a:ext cx="336061" cy="336062"/>
            </a:xfrm>
            <a:prstGeom prst="flowChartConnector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3</a:t>
              </a:r>
              <a:endParaRPr lang="ru-UA" dirty="0">
                <a:solidFill>
                  <a:schemeClr val="tx1"/>
                </a:solidFill>
              </a:endParaRPr>
            </a:p>
          </p:txBody>
        </p:sp>
        <p:sp>
          <p:nvSpPr>
            <p:cNvPr id="10" name="Блок-схема: узел 9">
              <a:extLst>
                <a:ext uri="{FF2B5EF4-FFF2-40B4-BE49-F238E27FC236}">
                  <a16:creationId xmlns:a16="http://schemas.microsoft.com/office/drawing/2014/main" id="{3ECB011F-9E5A-43B4-B43F-3CA104F0B140}"/>
                </a:ext>
              </a:extLst>
            </p:cNvPr>
            <p:cNvSpPr/>
            <p:nvPr/>
          </p:nvSpPr>
          <p:spPr>
            <a:xfrm>
              <a:off x="5139571" y="4779755"/>
              <a:ext cx="336061" cy="336062"/>
            </a:xfrm>
            <a:prstGeom prst="flowChartConnector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4</a:t>
              </a:r>
              <a:endParaRPr lang="ru-UA" dirty="0">
                <a:solidFill>
                  <a:schemeClr val="tx1"/>
                </a:solidFill>
              </a:endParaRPr>
            </a:p>
          </p:txBody>
        </p:sp>
        <p:sp>
          <p:nvSpPr>
            <p:cNvPr id="11" name="Блок-схема: узел 10">
              <a:extLst>
                <a:ext uri="{FF2B5EF4-FFF2-40B4-BE49-F238E27FC236}">
                  <a16:creationId xmlns:a16="http://schemas.microsoft.com/office/drawing/2014/main" id="{BEE71EA2-7EC5-45B0-B560-E9FCAEF7E628}"/>
                </a:ext>
              </a:extLst>
            </p:cNvPr>
            <p:cNvSpPr/>
            <p:nvPr/>
          </p:nvSpPr>
          <p:spPr>
            <a:xfrm>
              <a:off x="3439442" y="5283848"/>
              <a:ext cx="336061" cy="336062"/>
            </a:xfrm>
            <a:prstGeom prst="flowChartConnector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  <a:endParaRPr lang="ru-UA" dirty="0">
                <a:solidFill>
                  <a:schemeClr val="tx1"/>
                </a:solidFill>
              </a:endParaRPr>
            </a:p>
          </p:txBody>
        </p:sp>
        <p:cxnSp>
          <p:nvCxnSpPr>
            <p:cNvPr id="12" name="Прямая соединительная линия 11">
              <a:extLst>
                <a:ext uri="{FF2B5EF4-FFF2-40B4-BE49-F238E27FC236}">
                  <a16:creationId xmlns:a16="http://schemas.microsoft.com/office/drawing/2014/main" id="{E48FB231-284B-464E-BF80-A334E015F72C}"/>
                </a:ext>
              </a:extLst>
            </p:cNvPr>
            <p:cNvCxnSpPr>
              <a:cxnSpLocks/>
              <a:stCxn id="7" idx="0"/>
              <a:endCxn id="8" idx="4"/>
            </p:cNvCxnSpPr>
            <p:nvPr/>
          </p:nvCxnSpPr>
          <p:spPr>
            <a:xfrm flipV="1">
              <a:off x="1340339" y="2106307"/>
              <a:ext cx="735036" cy="3020585"/>
            </a:xfrm>
            <a:prstGeom prst="line">
              <a:avLst/>
            </a:prstGeom>
            <a:ln w="539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>
              <a:extLst>
                <a:ext uri="{FF2B5EF4-FFF2-40B4-BE49-F238E27FC236}">
                  <a16:creationId xmlns:a16="http://schemas.microsoft.com/office/drawing/2014/main" id="{02788BD6-E1EB-4626-B378-E6CD6634499F}"/>
                </a:ext>
              </a:extLst>
            </p:cNvPr>
            <p:cNvCxnSpPr>
              <a:cxnSpLocks/>
              <a:endCxn id="9" idx="3"/>
            </p:cNvCxnSpPr>
            <p:nvPr/>
          </p:nvCxnSpPr>
          <p:spPr>
            <a:xfrm flipV="1">
              <a:off x="1459154" y="2868249"/>
              <a:ext cx="2572611" cy="231805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>
              <a:extLst>
                <a:ext uri="{FF2B5EF4-FFF2-40B4-BE49-F238E27FC236}">
                  <a16:creationId xmlns:a16="http://schemas.microsoft.com/office/drawing/2014/main" id="{39F5E5FB-9121-4845-86AB-1B1628A8C354}"/>
                </a:ext>
              </a:extLst>
            </p:cNvPr>
            <p:cNvCxnSpPr>
              <a:cxnSpLocks/>
              <a:stCxn id="7" idx="6"/>
              <a:endCxn id="10" idx="2"/>
            </p:cNvCxnSpPr>
            <p:nvPr/>
          </p:nvCxnSpPr>
          <p:spPr>
            <a:xfrm flipV="1">
              <a:off x="1508369" y="4947786"/>
              <a:ext cx="3631202" cy="347137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>
              <a:extLst>
                <a:ext uri="{FF2B5EF4-FFF2-40B4-BE49-F238E27FC236}">
                  <a16:creationId xmlns:a16="http://schemas.microsoft.com/office/drawing/2014/main" id="{98181D1B-B720-4E23-9DA7-321224E1F44D}"/>
                </a:ext>
              </a:extLst>
            </p:cNvPr>
            <p:cNvCxnSpPr>
              <a:cxnSpLocks/>
            </p:cNvCxnSpPr>
            <p:nvPr/>
          </p:nvCxnSpPr>
          <p:spPr>
            <a:xfrm>
              <a:off x="1483762" y="5411540"/>
              <a:ext cx="1980288" cy="3814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>
              <a:extLst>
                <a:ext uri="{FF2B5EF4-FFF2-40B4-BE49-F238E27FC236}">
                  <a16:creationId xmlns:a16="http://schemas.microsoft.com/office/drawing/2014/main" id="{348A921E-3C15-4D38-AB53-76004EA6BA5D}"/>
                </a:ext>
              </a:extLst>
            </p:cNvPr>
            <p:cNvCxnSpPr>
              <a:cxnSpLocks/>
              <a:stCxn id="9" idx="1"/>
              <a:endCxn id="8" idx="5"/>
            </p:cNvCxnSpPr>
            <p:nvPr/>
          </p:nvCxnSpPr>
          <p:spPr>
            <a:xfrm flipH="1" flipV="1">
              <a:off x="2194190" y="2057092"/>
              <a:ext cx="1837575" cy="573525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>
              <a:extLst>
                <a:ext uri="{FF2B5EF4-FFF2-40B4-BE49-F238E27FC236}">
                  <a16:creationId xmlns:a16="http://schemas.microsoft.com/office/drawing/2014/main" id="{8F4CA51A-9847-4E32-9F39-0CA29ECD782F}"/>
                </a:ext>
              </a:extLst>
            </p:cNvPr>
            <p:cNvCxnSpPr>
              <a:cxnSpLocks/>
              <a:stCxn id="10" idx="2"/>
              <a:endCxn id="8" idx="4"/>
            </p:cNvCxnSpPr>
            <p:nvPr/>
          </p:nvCxnSpPr>
          <p:spPr>
            <a:xfrm flipH="1" flipV="1">
              <a:off x="2075375" y="2106307"/>
              <a:ext cx="3064196" cy="2841479"/>
            </a:xfrm>
            <a:prstGeom prst="line">
              <a:avLst/>
            </a:prstGeom>
            <a:ln w="349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>
              <a:extLst>
                <a:ext uri="{FF2B5EF4-FFF2-40B4-BE49-F238E27FC236}">
                  <a16:creationId xmlns:a16="http://schemas.microsoft.com/office/drawing/2014/main" id="{B6A8874C-8DD2-4E2E-8E58-1FE79E647AB5}"/>
                </a:ext>
              </a:extLst>
            </p:cNvPr>
            <p:cNvCxnSpPr>
              <a:cxnSpLocks/>
              <a:stCxn id="11" idx="1"/>
              <a:endCxn id="8" idx="4"/>
            </p:cNvCxnSpPr>
            <p:nvPr/>
          </p:nvCxnSpPr>
          <p:spPr>
            <a:xfrm flipH="1" flipV="1">
              <a:off x="2075375" y="2106307"/>
              <a:ext cx="1413282" cy="322675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>
              <a:extLst>
                <a:ext uri="{FF2B5EF4-FFF2-40B4-BE49-F238E27FC236}">
                  <a16:creationId xmlns:a16="http://schemas.microsoft.com/office/drawing/2014/main" id="{6316D0DE-43D2-44C7-8380-24822F938338}"/>
                </a:ext>
              </a:extLst>
            </p:cNvPr>
            <p:cNvCxnSpPr>
              <a:cxnSpLocks/>
              <a:stCxn id="10" idx="0"/>
              <a:endCxn id="9" idx="5"/>
            </p:cNvCxnSpPr>
            <p:nvPr/>
          </p:nvCxnSpPr>
          <p:spPr>
            <a:xfrm flipH="1" flipV="1">
              <a:off x="4269396" y="2868249"/>
              <a:ext cx="1038206" cy="1911506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>
              <a:extLst>
                <a:ext uri="{FF2B5EF4-FFF2-40B4-BE49-F238E27FC236}">
                  <a16:creationId xmlns:a16="http://schemas.microsoft.com/office/drawing/2014/main" id="{2CD512D2-82D3-491F-8BDA-47CC6573A053}"/>
                </a:ext>
              </a:extLst>
            </p:cNvPr>
            <p:cNvCxnSpPr>
              <a:cxnSpLocks/>
              <a:stCxn id="11" idx="0"/>
              <a:endCxn id="9" idx="4"/>
            </p:cNvCxnSpPr>
            <p:nvPr/>
          </p:nvCxnSpPr>
          <p:spPr>
            <a:xfrm flipV="1">
              <a:off x="3607473" y="2917464"/>
              <a:ext cx="543108" cy="236638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>
              <a:extLst>
                <a:ext uri="{FF2B5EF4-FFF2-40B4-BE49-F238E27FC236}">
                  <a16:creationId xmlns:a16="http://schemas.microsoft.com/office/drawing/2014/main" id="{9D82EBFD-9E34-4D35-B264-8D2F13F66F85}"/>
                </a:ext>
              </a:extLst>
            </p:cNvPr>
            <p:cNvCxnSpPr>
              <a:cxnSpLocks/>
              <a:stCxn id="11" idx="6"/>
              <a:endCxn id="10" idx="3"/>
            </p:cNvCxnSpPr>
            <p:nvPr/>
          </p:nvCxnSpPr>
          <p:spPr>
            <a:xfrm flipV="1">
              <a:off x="3775503" y="5066602"/>
              <a:ext cx="1413283" cy="385277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6" name="Рисунок 25">
            <a:extLst>
              <a:ext uri="{FF2B5EF4-FFF2-40B4-BE49-F238E27FC236}">
                <a16:creationId xmlns:a16="http://schemas.microsoft.com/office/drawing/2014/main" id="{C4F4CD86-C5F7-4B61-BE4E-FB9ACB242B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147518"/>
            <a:ext cx="375037" cy="630744"/>
          </a:xfrm>
          <a:prstGeom prst="rect">
            <a:avLst/>
          </a:prstGeom>
        </p:spPr>
      </p:pic>
      <p:pic>
        <p:nvPicPr>
          <p:cNvPr id="27" name="Рисунок 26">
            <a:extLst>
              <a:ext uri="{FF2B5EF4-FFF2-40B4-BE49-F238E27FC236}">
                <a16:creationId xmlns:a16="http://schemas.microsoft.com/office/drawing/2014/main" id="{AA6B9FD5-1C6E-44F9-A4CF-C2E0A9FD3A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548" y="5205274"/>
            <a:ext cx="375037" cy="630744"/>
          </a:xfrm>
          <a:prstGeom prst="rect">
            <a:avLst/>
          </a:prstGeom>
        </p:spPr>
      </p:pic>
      <p:pic>
        <p:nvPicPr>
          <p:cNvPr id="28" name="Рисунок 27">
            <a:extLst>
              <a:ext uri="{FF2B5EF4-FFF2-40B4-BE49-F238E27FC236}">
                <a16:creationId xmlns:a16="http://schemas.microsoft.com/office/drawing/2014/main" id="{89B43A5D-4EBC-4A3A-AB16-04AD7DF342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806" y="5778262"/>
            <a:ext cx="375037" cy="630744"/>
          </a:xfrm>
          <a:prstGeom prst="rect">
            <a:avLst/>
          </a:prstGeom>
        </p:spPr>
      </p:pic>
      <p:pic>
        <p:nvPicPr>
          <p:cNvPr id="29" name="Рисунок 28">
            <a:extLst>
              <a:ext uri="{FF2B5EF4-FFF2-40B4-BE49-F238E27FC236}">
                <a16:creationId xmlns:a16="http://schemas.microsoft.com/office/drawing/2014/main" id="{E27481F4-6B7E-4BB1-8AE3-0C6335357A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3354" y="5836018"/>
            <a:ext cx="375037" cy="630744"/>
          </a:xfrm>
          <a:prstGeom prst="rect">
            <a:avLst/>
          </a:prstGeom>
        </p:spPr>
      </p:pic>
      <p:pic>
        <p:nvPicPr>
          <p:cNvPr id="30" name="Рисунок 29">
            <a:extLst>
              <a:ext uri="{FF2B5EF4-FFF2-40B4-BE49-F238E27FC236}">
                <a16:creationId xmlns:a16="http://schemas.microsoft.com/office/drawing/2014/main" id="{7A0509A7-AEB4-4FBF-973A-7896EA9BAF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003" y="5266687"/>
            <a:ext cx="375037" cy="630744"/>
          </a:xfrm>
          <a:prstGeom prst="rect">
            <a:avLst/>
          </a:prstGeom>
        </p:spPr>
      </p:pic>
      <p:pic>
        <p:nvPicPr>
          <p:cNvPr id="31" name="Рисунок 30">
            <a:extLst>
              <a:ext uri="{FF2B5EF4-FFF2-40B4-BE49-F238E27FC236}">
                <a16:creationId xmlns:a16="http://schemas.microsoft.com/office/drawing/2014/main" id="{1257BDE1-06DD-432D-B67B-B61512CD25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551" y="5324443"/>
            <a:ext cx="375037" cy="630744"/>
          </a:xfrm>
          <a:prstGeom prst="rect">
            <a:avLst/>
          </a:prstGeom>
        </p:spPr>
      </p:pic>
      <p:pic>
        <p:nvPicPr>
          <p:cNvPr id="32" name="Рисунок 31">
            <a:extLst>
              <a:ext uri="{FF2B5EF4-FFF2-40B4-BE49-F238E27FC236}">
                <a16:creationId xmlns:a16="http://schemas.microsoft.com/office/drawing/2014/main" id="{2F61EABC-2B1C-4F09-B070-3D098EA9E8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8009" y="5984065"/>
            <a:ext cx="375037" cy="630744"/>
          </a:xfrm>
          <a:prstGeom prst="rect">
            <a:avLst/>
          </a:prstGeom>
        </p:spPr>
      </p:pic>
      <p:pic>
        <p:nvPicPr>
          <p:cNvPr id="33" name="Рисунок 32">
            <a:extLst>
              <a:ext uri="{FF2B5EF4-FFF2-40B4-BE49-F238E27FC236}">
                <a16:creationId xmlns:a16="http://schemas.microsoft.com/office/drawing/2014/main" id="{61E1DE5F-4612-4FDE-95D1-3AF96E6BC6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3939" y="6054549"/>
            <a:ext cx="375037" cy="630744"/>
          </a:xfrm>
          <a:prstGeom prst="rect">
            <a:avLst/>
          </a:prstGeom>
        </p:spPr>
      </p:pic>
      <p:graphicFrame>
        <p:nvGraphicFramePr>
          <p:cNvPr id="35" name="Таблица 34">
            <a:extLst>
              <a:ext uri="{FF2B5EF4-FFF2-40B4-BE49-F238E27FC236}">
                <a16:creationId xmlns:a16="http://schemas.microsoft.com/office/drawing/2014/main" id="{D7EAFD78-E849-45FC-9ED3-DD5CA409B6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512352"/>
              </p:ext>
            </p:extLst>
          </p:nvPr>
        </p:nvGraphicFramePr>
        <p:xfrm>
          <a:off x="5252599" y="1989582"/>
          <a:ext cx="3752967" cy="38464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50989">
                  <a:extLst>
                    <a:ext uri="{9D8B030D-6E8A-4147-A177-3AD203B41FA5}">
                      <a16:colId xmlns:a16="http://schemas.microsoft.com/office/drawing/2014/main" val="3945421821"/>
                    </a:ext>
                  </a:extLst>
                </a:gridCol>
                <a:gridCol w="1250989">
                  <a:extLst>
                    <a:ext uri="{9D8B030D-6E8A-4147-A177-3AD203B41FA5}">
                      <a16:colId xmlns:a16="http://schemas.microsoft.com/office/drawing/2014/main" val="3320290153"/>
                    </a:ext>
                  </a:extLst>
                </a:gridCol>
                <a:gridCol w="1250989">
                  <a:extLst>
                    <a:ext uri="{9D8B030D-6E8A-4147-A177-3AD203B41FA5}">
                      <a16:colId xmlns:a16="http://schemas.microsoft.com/office/drawing/2014/main" val="470665510"/>
                    </a:ext>
                  </a:extLst>
                </a:gridCol>
              </a:tblGrid>
              <a:tr h="349676"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 dirty="0">
                          <a:effectLst/>
                        </a:rPr>
                        <a:t>№</a:t>
                      </a:r>
                      <a:endParaRPr lang="ru-UA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m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f</a:t>
                      </a:r>
                      <a:endParaRPr lang="en-US" sz="20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61628098"/>
                  </a:ext>
                </a:extLst>
              </a:tr>
              <a:tr h="349676"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1</a:t>
                      </a:r>
                      <a:endParaRPr lang="ru-UA" sz="2000" b="0" i="0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1-2</a:t>
                      </a:r>
                      <a:endParaRPr lang="ru-UA" sz="2000" b="0" i="0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00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7.7</a:t>
                      </a:r>
                      <a:endParaRPr lang="ru-UA" sz="2000" b="0" i="0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07846096"/>
                  </a:ext>
                </a:extLst>
              </a:tr>
              <a:tr h="349676"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UA" sz="2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1-3</a:t>
                      </a:r>
                      <a:endParaRPr lang="ru-UA" sz="2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  <a:endParaRPr lang="ru-UA" sz="2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26726246"/>
                  </a:ext>
                </a:extLst>
              </a:tr>
              <a:tr h="349676"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UA" sz="2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1-4</a:t>
                      </a:r>
                      <a:endParaRPr lang="ru-UA" sz="2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1.2</a:t>
                      </a:r>
                      <a:endParaRPr lang="ru-UA" sz="2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83750634"/>
                  </a:ext>
                </a:extLst>
              </a:tr>
              <a:tr h="349676"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4</a:t>
                      </a:r>
                      <a:endParaRPr lang="ru-UA" sz="2000" b="0" i="0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1-5</a:t>
                      </a:r>
                      <a:endParaRPr lang="ru-UA" sz="2000" b="0" i="0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000" b="0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</a:rPr>
                        <a:t>9.4</a:t>
                      </a:r>
                      <a:endParaRPr lang="ru-UA" sz="2000" b="0" i="0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94599994"/>
                  </a:ext>
                </a:extLst>
              </a:tr>
              <a:tr h="349676"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5</a:t>
                      </a:r>
                      <a:endParaRPr lang="ru-UA" sz="2000" b="0" i="0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2-3</a:t>
                      </a:r>
                      <a:endParaRPr lang="ru-UA" sz="2000" b="0" i="0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00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9.1</a:t>
                      </a:r>
                      <a:endParaRPr lang="ru-UA" sz="2000" b="0" i="0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8437985"/>
                  </a:ext>
                </a:extLst>
              </a:tr>
              <a:tr h="349676"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ru-UA" sz="20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2-4</a:t>
                      </a:r>
                      <a:endParaRPr lang="ru-UA" sz="2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3.1</a:t>
                      </a:r>
                      <a:endParaRPr lang="ru-UA" sz="2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18251855"/>
                  </a:ext>
                </a:extLst>
              </a:tr>
              <a:tr h="349676"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UA" sz="20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>
                          <a:solidFill>
                            <a:schemeClr val="tx1"/>
                          </a:solidFill>
                          <a:effectLst/>
                        </a:rPr>
                        <a:t>2-5</a:t>
                      </a:r>
                      <a:endParaRPr lang="ru-UA" sz="20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2.4</a:t>
                      </a:r>
                      <a:endParaRPr lang="ru-UA" sz="2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59728055"/>
                  </a:ext>
                </a:extLst>
              </a:tr>
              <a:tr h="349676"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8</a:t>
                      </a:r>
                      <a:endParaRPr lang="ru-UA" sz="2000" b="0" i="0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3-4</a:t>
                      </a:r>
                      <a:endParaRPr lang="ru-UA" sz="2000" b="0" i="0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00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8.7</a:t>
                      </a:r>
                      <a:endParaRPr lang="ru-UA" sz="2000" b="0" i="0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42606529"/>
                  </a:ext>
                </a:extLst>
              </a:tr>
              <a:tr h="349676"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ru-UA" sz="2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3-5</a:t>
                      </a:r>
                      <a:endParaRPr lang="ru-UA" sz="2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1.7</a:t>
                      </a:r>
                      <a:endParaRPr lang="ru-UA" sz="2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66447892"/>
                  </a:ext>
                </a:extLst>
              </a:tr>
              <a:tr h="349676"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10</a:t>
                      </a:r>
                      <a:endParaRPr lang="ru-UA" sz="2000" b="0" i="0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4-5</a:t>
                      </a:r>
                      <a:endParaRPr lang="ru-UA" sz="2000" b="0" i="0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000" b="0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</a:rPr>
                        <a:t>9.0</a:t>
                      </a:r>
                      <a:endParaRPr lang="ru-UA" sz="2000" b="0" i="0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21299605"/>
                  </a:ext>
                </a:extLst>
              </a:tr>
            </a:tbl>
          </a:graphicData>
        </a:graphic>
      </p:graphicFrame>
      <p:sp>
        <p:nvSpPr>
          <p:cNvPr id="36" name="TextBox 35">
            <a:extLst>
              <a:ext uri="{FF2B5EF4-FFF2-40B4-BE49-F238E27FC236}">
                <a16:creationId xmlns:a16="http://schemas.microsoft.com/office/drawing/2014/main" id="{8849715F-A0A4-493E-93F0-0BF8CCE4251A}"/>
              </a:ext>
            </a:extLst>
          </p:cNvPr>
          <p:cNvSpPr txBox="1"/>
          <p:nvPr/>
        </p:nvSpPr>
        <p:spPr>
          <a:xfrm>
            <a:off x="4909305" y="1230759"/>
            <a:ext cx="42984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/>
              <a:t>Результуюча таблиця розподілу </a:t>
            </a:r>
            <a:r>
              <a:rPr lang="uk-UA" dirty="0" err="1"/>
              <a:t>феромонів</a:t>
            </a:r>
            <a:r>
              <a:rPr lang="uk-UA" dirty="0"/>
              <a:t> після проходів </a:t>
            </a:r>
            <a:r>
              <a:rPr lang="en-US" dirty="0"/>
              <a:t>n </a:t>
            </a:r>
            <a:r>
              <a:rPr lang="uk-UA" dirty="0"/>
              <a:t>мурах</a:t>
            </a:r>
            <a:endParaRPr lang="ru-UA" dirty="0"/>
          </a:p>
        </p:txBody>
      </p:sp>
      <p:sp>
        <p:nvSpPr>
          <p:cNvPr id="37" name="Стрелка: вправо 36">
            <a:extLst>
              <a:ext uri="{FF2B5EF4-FFF2-40B4-BE49-F238E27FC236}">
                <a16:creationId xmlns:a16="http://schemas.microsoft.com/office/drawing/2014/main" id="{DC47DD17-7824-479C-BC90-17081FC5B50E}"/>
              </a:ext>
            </a:extLst>
          </p:cNvPr>
          <p:cNvSpPr/>
          <p:nvPr/>
        </p:nvSpPr>
        <p:spPr>
          <a:xfrm>
            <a:off x="9180413" y="2391499"/>
            <a:ext cx="433137" cy="1555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38" name="Стрелка: вправо 37">
            <a:extLst>
              <a:ext uri="{FF2B5EF4-FFF2-40B4-BE49-F238E27FC236}">
                <a16:creationId xmlns:a16="http://schemas.microsoft.com/office/drawing/2014/main" id="{162D8157-0B88-4EEF-B4DE-206D71B74547}"/>
              </a:ext>
            </a:extLst>
          </p:cNvPr>
          <p:cNvSpPr/>
          <p:nvPr/>
        </p:nvSpPr>
        <p:spPr>
          <a:xfrm>
            <a:off x="9180413" y="3471218"/>
            <a:ext cx="433137" cy="1555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39" name="Стрелка: вправо 38">
            <a:extLst>
              <a:ext uri="{FF2B5EF4-FFF2-40B4-BE49-F238E27FC236}">
                <a16:creationId xmlns:a16="http://schemas.microsoft.com/office/drawing/2014/main" id="{2B5F331C-B121-40EA-9299-EC4F71F93656}"/>
              </a:ext>
            </a:extLst>
          </p:cNvPr>
          <p:cNvSpPr/>
          <p:nvPr/>
        </p:nvSpPr>
        <p:spPr>
          <a:xfrm>
            <a:off x="9180413" y="3804280"/>
            <a:ext cx="433137" cy="1555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40" name="Стрелка: вправо 39">
            <a:extLst>
              <a:ext uri="{FF2B5EF4-FFF2-40B4-BE49-F238E27FC236}">
                <a16:creationId xmlns:a16="http://schemas.microsoft.com/office/drawing/2014/main" id="{F8983378-12E5-487A-93AE-751D86B2045C}"/>
              </a:ext>
            </a:extLst>
          </p:cNvPr>
          <p:cNvSpPr/>
          <p:nvPr/>
        </p:nvSpPr>
        <p:spPr>
          <a:xfrm>
            <a:off x="9180412" y="4874552"/>
            <a:ext cx="433137" cy="1555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41" name="Стрелка: вправо 40">
            <a:extLst>
              <a:ext uri="{FF2B5EF4-FFF2-40B4-BE49-F238E27FC236}">
                <a16:creationId xmlns:a16="http://schemas.microsoft.com/office/drawing/2014/main" id="{2765BB4F-BB65-4537-ACC4-731C6700DB05}"/>
              </a:ext>
            </a:extLst>
          </p:cNvPr>
          <p:cNvSpPr/>
          <p:nvPr/>
        </p:nvSpPr>
        <p:spPr>
          <a:xfrm>
            <a:off x="9180412" y="5551107"/>
            <a:ext cx="433137" cy="1555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43" name="Правая фигурная скобка 42">
            <a:extLst>
              <a:ext uri="{FF2B5EF4-FFF2-40B4-BE49-F238E27FC236}">
                <a16:creationId xmlns:a16="http://schemas.microsoft.com/office/drawing/2014/main" id="{9F31C251-77B3-43B5-A225-0E3452A355C3}"/>
              </a:ext>
            </a:extLst>
          </p:cNvPr>
          <p:cNvSpPr/>
          <p:nvPr/>
        </p:nvSpPr>
        <p:spPr>
          <a:xfrm>
            <a:off x="9717860" y="2223577"/>
            <a:ext cx="650745" cy="3601513"/>
          </a:xfrm>
          <a:prstGeom prst="rightBrace">
            <a:avLst>
              <a:gd name="adj1" fmla="val 30520"/>
              <a:gd name="adj2" fmla="val 50259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E88D4CC0-62EC-4B2B-829E-CE2763449F5C}"/>
              </a:ext>
            </a:extLst>
          </p:cNvPr>
          <p:cNvSpPr txBox="1"/>
          <p:nvPr/>
        </p:nvSpPr>
        <p:spPr>
          <a:xfrm>
            <a:off x="10368605" y="3471218"/>
            <a:ext cx="16244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Мінімальна довжина маршруту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7886115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69C550-0DDC-4B39-81F7-1F3A70176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0325"/>
            <a:ext cx="10515600" cy="830629"/>
          </a:xfrm>
        </p:spPr>
        <p:txBody>
          <a:bodyPr/>
          <a:lstStyle/>
          <a:p>
            <a:pPr algn="ctr"/>
            <a:r>
              <a:rPr lang="uk-UA" b="1" dirty="0"/>
              <a:t>Варіації мурашиного алгоритму</a:t>
            </a:r>
            <a:endParaRPr lang="ru-UA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6C9FE66-1E1A-4857-8EC3-E93B8E538C0C}"/>
              </a:ext>
            </a:extLst>
          </p:cNvPr>
          <p:cNvSpPr txBox="1"/>
          <p:nvPr/>
        </p:nvSpPr>
        <p:spPr>
          <a:xfrm>
            <a:off x="930031" y="1804414"/>
            <a:ext cx="998024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uk-UA" sz="3200" dirty="0"/>
              <a:t>Використання елітних мурах на певних етапах обчислень</a:t>
            </a:r>
          </a:p>
          <a:p>
            <a:pPr marL="514350" indent="-514350">
              <a:buAutoNum type="arabicPeriod"/>
            </a:pPr>
            <a:r>
              <a:rPr lang="uk-UA" sz="3200" dirty="0"/>
              <a:t>Використання додаткових правил переходу та зміна рівня </a:t>
            </a:r>
            <a:r>
              <a:rPr lang="uk-UA" sz="3200" dirty="0" err="1"/>
              <a:t>феромону</a:t>
            </a:r>
            <a:endParaRPr lang="uk-UA" sz="3200" dirty="0"/>
          </a:p>
          <a:p>
            <a:pPr marL="514350" indent="-514350">
              <a:buAutoNum type="arabicPeriod"/>
            </a:pPr>
            <a:r>
              <a:rPr lang="uk-UA" sz="3200" dirty="0"/>
              <a:t>Ранжування мурах</a:t>
            </a:r>
          </a:p>
          <a:p>
            <a:pPr marL="514350" indent="-514350">
              <a:buAutoNum type="arabicPeriod"/>
            </a:pPr>
            <a:r>
              <a:rPr lang="uk-UA" sz="3200" dirty="0"/>
              <a:t>Навчання мурах з підкріпленням (</a:t>
            </a:r>
            <a:r>
              <a:rPr lang="en-US" sz="3200" dirty="0"/>
              <a:t>Q-</a:t>
            </a:r>
            <a:r>
              <a:rPr lang="uk-UA" sz="3200" dirty="0"/>
              <a:t>навчання</a:t>
            </a:r>
            <a:r>
              <a:rPr lang="en-US" sz="3200" dirty="0"/>
              <a:t>)</a:t>
            </a:r>
            <a:endParaRPr lang="uk-UA" sz="3200" dirty="0"/>
          </a:p>
          <a:p>
            <a:pPr marL="514350" indent="-514350">
              <a:buAutoNum type="arabicPeriod"/>
            </a:pPr>
            <a:r>
              <a:rPr lang="en-US" sz="3200" dirty="0"/>
              <a:t>Max-min </a:t>
            </a:r>
            <a:r>
              <a:rPr lang="uk-UA" sz="3200" dirty="0"/>
              <a:t>мурашина система</a:t>
            </a:r>
            <a:endParaRPr lang="ru-UA" sz="3200" dirty="0"/>
          </a:p>
        </p:txBody>
      </p:sp>
    </p:spTree>
    <p:extLst>
      <p:ext uri="{BB962C8B-B14F-4D97-AF65-F5344CB8AC3E}">
        <p14:creationId xmlns:p14="http://schemas.microsoft.com/office/powerpoint/2010/main" val="10646951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7B8B4F-56F6-421F-8511-FCC5B02C5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6"/>
            <a:ext cx="10515600" cy="915396"/>
          </a:xfrm>
        </p:spPr>
        <p:txBody>
          <a:bodyPr/>
          <a:lstStyle/>
          <a:p>
            <a:pPr algn="ctr"/>
            <a:r>
              <a:rPr lang="uk-UA" dirty="0"/>
              <a:t>Недоліки мурашиного алгоритму</a:t>
            </a:r>
            <a:endParaRPr lang="ru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951E842-22DD-4894-8611-B5FE63AD8B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659" y="755031"/>
            <a:ext cx="3714750" cy="263842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8FB733B-AEE2-4DBC-BC06-DA340B288BC9}"/>
              </a:ext>
            </a:extLst>
          </p:cNvPr>
          <p:cNvSpPr txBox="1"/>
          <p:nvPr/>
        </p:nvSpPr>
        <p:spPr>
          <a:xfrm>
            <a:off x="5958436" y="1160729"/>
            <a:ext cx="488632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800" dirty="0"/>
              <a:t>Настільки сильно зросте розмір таблиці при збільшенні кількості міст в задачі комівояжера до 100</a:t>
            </a:r>
            <a:r>
              <a:rPr lang="en-US" sz="2800" dirty="0"/>
              <a:t>?</a:t>
            </a:r>
            <a:endParaRPr lang="ru-UA" sz="2800" dirty="0"/>
          </a:p>
        </p:txBody>
      </p:sp>
      <p:sp>
        <p:nvSpPr>
          <p:cNvPr id="6" name="Стрелка: влево 5">
            <a:extLst>
              <a:ext uri="{FF2B5EF4-FFF2-40B4-BE49-F238E27FC236}">
                <a16:creationId xmlns:a16="http://schemas.microsoft.com/office/drawing/2014/main" id="{1CA63343-9F12-4902-8A87-370EADCE2382}"/>
              </a:ext>
            </a:extLst>
          </p:cNvPr>
          <p:cNvSpPr/>
          <p:nvPr/>
        </p:nvSpPr>
        <p:spPr>
          <a:xfrm>
            <a:off x="4474536" y="1684420"/>
            <a:ext cx="1132773" cy="77964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297046E2-5EBB-402A-8317-890DE8E966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4287532"/>
              </p:ext>
            </p:extLst>
          </p:nvPr>
        </p:nvGraphicFramePr>
        <p:xfrm>
          <a:off x="1162050" y="3565503"/>
          <a:ext cx="9740456" cy="7479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48377">
                  <a:extLst>
                    <a:ext uri="{9D8B030D-6E8A-4147-A177-3AD203B41FA5}">
                      <a16:colId xmlns:a16="http://schemas.microsoft.com/office/drawing/2014/main" val="101007410"/>
                    </a:ext>
                  </a:extLst>
                </a:gridCol>
                <a:gridCol w="424321">
                  <a:extLst>
                    <a:ext uri="{9D8B030D-6E8A-4147-A177-3AD203B41FA5}">
                      <a16:colId xmlns:a16="http://schemas.microsoft.com/office/drawing/2014/main" val="1298536643"/>
                    </a:ext>
                  </a:extLst>
                </a:gridCol>
                <a:gridCol w="567754">
                  <a:extLst>
                    <a:ext uri="{9D8B030D-6E8A-4147-A177-3AD203B41FA5}">
                      <a16:colId xmlns:a16="http://schemas.microsoft.com/office/drawing/2014/main" val="2129942719"/>
                    </a:ext>
                  </a:extLst>
                </a:gridCol>
                <a:gridCol w="619472">
                  <a:extLst>
                    <a:ext uri="{9D8B030D-6E8A-4147-A177-3AD203B41FA5}">
                      <a16:colId xmlns:a16="http://schemas.microsoft.com/office/drawing/2014/main" val="3802808318"/>
                    </a:ext>
                  </a:extLst>
                </a:gridCol>
                <a:gridCol w="679624">
                  <a:extLst>
                    <a:ext uri="{9D8B030D-6E8A-4147-A177-3AD203B41FA5}">
                      <a16:colId xmlns:a16="http://schemas.microsoft.com/office/drawing/2014/main" val="1963822317"/>
                    </a:ext>
                  </a:extLst>
                </a:gridCol>
                <a:gridCol w="818523">
                  <a:extLst>
                    <a:ext uri="{9D8B030D-6E8A-4147-A177-3AD203B41FA5}">
                      <a16:colId xmlns:a16="http://schemas.microsoft.com/office/drawing/2014/main" val="863699953"/>
                    </a:ext>
                  </a:extLst>
                </a:gridCol>
                <a:gridCol w="1270970">
                  <a:extLst>
                    <a:ext uri="{9D8B030D-6E8A-4147-A177-3AD203B41FA5}">
                      <a16:colId xmlns:a16="http://schemas.microsoft.com/office/drawing/2014/main" val="280496930"/>
                    </a:ext>
                  </a:extLst>
                </a:gridCol>
                <a:gridCol w="1411415">
                  <a:extLst>
                    <a:ext uri="{9D8B030D-6E8A-4147-A177-3AD203B41FA5}">
                      <a16:colId xmlns:a16="http://schemas.microsoft.com/office/drawing/2014/main" val="330143810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>
                          <a:effectLst/>
                        </a:rPr>
                        <a:t>Кількість міст (кількість кроків вибору), n</a:t>
                      </a:r>
                      <a:endParaRPr lang="ru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>
                          <a:effectLst/>
                        </a:rPr>
                        <a:t>3</a:t>
                      </a:r>
                      <a:endParaRPr lang="ru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>
                          <a:effectLst/>
                        </a:rPr>
                        <a:t>4</a:t>
                      </a:r>
                      <a:endParaRPr lang="ru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>
                          <a:effectLst/>
                        </a:rPr>
                        <a:t>10</a:t>
                      </a:r>
                      <a:endParaRPr lang="ru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>
                          <a:effectLst/>
                        </a:rPr>
                        <a:t>16</a:t>
                      </a:r>
                      <a:endParaRPr lang="ru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>
                          <a:effectLst/>
                        </a:rPr>
                        <a:t>100</a:t>
                      </a:r>
                      <a:endParaRPr lang="ru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>
                          <a:effectLst/>
                        </a:rPr>
                        <a:t>1000</a:t>
                      </a:r>
                      <a:endParaRPr lang="ru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>
                          <a:effectLst/>
                        </a:rPr>
                        <a:t>10000</a:t>
                      </a:r>
                      <a:endParaRPr lang="ru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51811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>
                          <a:effectLst/>
                        </a:rPr>
                        <a:t>Кількість ділянок маршрутів, m</a:t>
                      </a:r>
                      <a:endParaRPr lang="ru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>
                          <a:effectLst/>
                        </a:rPr>
                        <a:t>3</a:t>
                      </a:r>
                      <a:endParaRPr lang="ru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>
                          <a:effectLst/>
                        </a:rPr>
                        <a:t>6</a:t>
                      </a:r>
                      <a:endParaRPr lang="ru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>
                          <a:effectLst/>
                        </a:rPr>
                        <a:t>45</a:t>
                      </a:r>
                      <a:endParaRPr lang="ru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>
                          <a:effectLst/>
                        </a:rPr>
                        <a:t>120</a:t>
                      </a:r>
                      <a:endParaRPr lang="ru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>
                          <a:effectLst/>
                        </a:rPr>
                        <a:t>4950</a:t>
                      </a:r>
                      <a:endParaRPr lang="ru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>
                          <a:effectLst/>
                        </a:rPr>
                        <a:t>499500</a:t>
                      </a:r>
                      <a:endParaRPr lang="ru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>
                          <a:effectLst/>
                        </a:rPr>
                        <a:t>49995000</a:t>
                      </a:r>
                      <a:endParaRPr lang="ru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70384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dirty="0">
                          <a:effectLst/>
                        </a:rPr>
                        <a:t>Різниця, m-n</a:t>
                      </a:r>
                      <a:endParaRPr lang="ru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>
                          <a:effectLst/>
                        </a:rPr>
                        <a:t>0</a:t>
                      </a:r>
                      <a:endParaRPr lang="ru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>
                          <a:effectLst/>
                        </a:rPr>
                        <a:t>2</a:t>
                      </a:r>
                      <a:endParaRPr lang="ru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>
                          <a:effectLst/>
                        </a:rPr>
                        <a:t>35</a:t>
                      </a:r>
                      <a:endParaRPr lang="ru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>
                          <a:effectLst/>
                        </a:rPr>
                        <a:t>104</a:t>
                      </a:r>
                      <a:endParaRPr lang="ru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>
                          <a:effectLst/>
                        </a:rPr>
                        <a:t>4850</a:t>
                      </a:r>
                      <a:endParaRPr lang="ru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>
                          <a:effectLst/>
                        </a:rPr>
                        <a:t>498500</a:t>
                      </a:r>
                      <a:endParaRPr lang="ru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dirty="0">
                          <a:effectLst/>
                        </a:rPr>
                        <a:t>49985000</a:t>
                      </a:r>
                      <a:endParaRPr lang="ru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9754493"/>
                  </a:ext>
                </a:extLst>
              </a:tr>
            </a:tbl>
          </a:graphicData>
        </a:graphic>
      </p:graphicFrame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9E0FDCB0-96B7-430D-ABF2-D55789AB45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5483" y="4902298"/>
            <a:ext cx="2361102" cy="115855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BB56D5E-D715-4E9A-97F5-862A551BFD73}"/>
              </a:ext>
            </a:extLst>
          </p:cNvPr>
          <p:cNvSpPr txBox="1"/>
          <p:nvPr/>
        </p:nvSpPr>
        <p:spPr>
          <a:xfrm>
            <a:off x="5040923" y="4789076"/>
            <a:ext cx="636758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800" dirty="0"/>
              <a:t>Настільки сильно стане ускладненим розрахунок за цією формулою при зростанні кількості міст до 100</a:t>
            </a:r>
            <a:r>
              <a:rPr lang="en-US" sz="2800" dirty="0"/>
              <a:t>?</a:t>
            </a:r>
            <a:endParaRPr lang="ru-UA" sz="2800" dirty="0"/>
          </a:p>
        </p:txBody>
      </p:sp>
      <p:sp>
        <p:nvSpPr>
          <p:cNvPr id="10" name="Стрелка: влево 9">
            <a:extLst>
              <a:ext uri="{FF2B5EF4-FFF2-40B4-BE49-F238E27FC236}">
                <a16:creationId xmlns:a16="http://schemas.microsoft.com/office/drawing/2014/main" id="{F13035B0-482A-4862-9F84-32EB86812F1E}"/>
              </a:ext>
            </a:extLst>
          </p:cNvPr>
          <p:cNvSpPr/>
          <p:nvPr/>
        </p:nvSpPr>
        <p:spPr>
          <a:xfrm>
            <a:off x="3744027" y="5091751"/>
            <a:ext cx="1132773" cy="77964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575591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E9670B-1A2B-4741-80F9-28F33EC58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2848"/>
            <a:ext cx="10515600" cy="979121"/>
          </a:xfrm>
        </p:spPr>
        <p:txBody>
          <a:bodyPr/>
          <a:lstStyle/>
          <a:p>
            <a:pPr algn="ctr"/>
            <a:r>
              <a:rPr lang="uk-UA" b="1" dirty="0"/>
              <a:t>Що таке колективний інтелект</a:t>
            </a:r>
            <a:endParaRPr lang="ru-UA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2BCE5C0-05F7-4C0F-9A92-EE20962B61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308" y="1367692"/>
            <a:ext cx="11879384" cy="5215672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sz="3600" dirty="0" err="1"/>
              <a:t>Ройовий</a:t>
            </a:r>
            <a:r>
              <a:rPr lang="ru-RU" sz="3600" dirty="0"/>
              <a:t> </a:t>
            </a:r>
            <a:r>
              <a:rPr lang="ru-RU" sz="3600" dirty="0" err="1"/>
              <a:t>інтелект</a:t>
            </a:r>
            <a:r>
              <a:rPr lang="ru-RU" sz="3600" dirty="0"/>
              <a:t> (</a:t>
            </a:r>
            <a:r>
              <a:rPr lang="en-US" sz="3600" dirty="0"/>
              <a:t>Swarm intelligence</a:t>
            </a:r>
            <a:r>
              <a:rPr lang="ru-RU" sz="3600" dirty="0"/>
              <a:t>) - </a:t>
            </a:r>
            <a:r>
              <a:rPr lang="ru-RU" sz="3600" dirty="0" err="1"/>
              <a:t>це</a:t>
            </a:r>
            <a:r>
              <a:rPr lang="ru-RU" sz="3600" dirty="0"/>
              <a:t> </a:t>
            </a:r>
            <a:r>
              <a:rPr lang="ru-RU" sz="3600" dirty="0" err="1"/>
              <a:t>колективна</a:t>
            </a:r>
            <a:r>
              <a:rPr lang="ru-RU" sz="3600" dirty="0"/>
              <a:t> </a:t>
            </a:r>
            <a:r>
              <a:rPr lang="ru-RU" sz="3600" dirty="0" err="1"/>
              <a:t>поведінка</a:t>
            </a:r>
            <a:r>
              <a:rPr lang="ru-RU" sz="3600" dirty="0"/>
              <a:t> </a:t>
            </a:r>
            <a:r>
              <a:rPr lang="ru-RU" sz="3600" dirty="0" err="1"/>
              <a:t>децентралізованих</a:t>
            </a:r>
            <a:r>
              <a:rPr lang="ru-RU" sz="3600" dirty="0"/>
              <a:t>, </a:t>
            </a:r>
            <a:r>
              <a:rPr lang="ru-RU" sz="3600" dirty="0" err="1"/>
              <a:t>самоорганізованих</a:t>
            </a:r>
            <a:r>
              <a:rPr lang="ru-RU" sz="3600" dirty="0"/>
              <a:t> систем, </a:t>
            </a:r>
            <a:r>
              <a:rPr lang="ru-RU" sz="3600" dirty="0" err="1"/>
              <a:t>природних</a:t>
            </a:r>
            <a:r>
              <a:rPr lang="ru-RU" sz="3600" dirty="0"/>
              <a:t> </a:t>
            </a:r>
            <a:r>
              <a:rPr lang="ru-RU" sz="3600" dirty="0" err="1"/>
              <a:t>чи</a:t>
            </a:r>
            <a:r>
              <a:rPr lang="ru-RU" sz="3600" dirty="0"/>
              <a:t> </a:t>
            </a:r>
            <a:r>
              <a:rPr lang="ru-RU" sz="3600" dirty="0" err="1"/>
              <a:t>штучних</a:t>
            </a:r>
            <a:r>
              <a:rPr lang="ru-RU" sz="3600" dirty="0"/>
              <a:t>. </a:t>
            </a:r>
            <a:r>
              <a:rPr lang="ru-RU" sz="3600" dirty="0" err="1"/>
              <a:t>Ця</a:t>
            </a:r>
            <a:r>
              <a:rPr lang="ru-RU" sz="3600" dirty="0"/>
              <a:t> </a:t>
            </a:r>
            <a:r>
              <a:rPr lang="ru-RU" sz="3600" dirty="0" err="1"/>
              <a:t>концепція</a:t>
            </a:r>
            <a:r>
              <a:rPr lang="ru-RU" sz="3600" dirty="0"/>
              <a:t> </a:t>
            </a:r>
            <a:r>
              <a:rPr lang="ru-RU" sz="3600" dirty="0" err="1"/>
              <a:t>використовується</a:t>
            </a:r>
            <a:r>
              <a:rPr lang="ru-RU" sz="3600" dirty="0"/>
              <a:t> у </a:t>
            </a:r>
            <a:r>
              <a:rPr lang="ru-RU" sz="3600" dirty="0" err="1"/>
              <a:t>роботі</a:t>
            </a:r>
            <a:r>
              <a:rPr lang="ru-RU" sz="3600" dirty="0"/>
              <a:t> над </a:t>
            </a:r>
            <a:r>
              <a:rPr lang="ru-RU" sz="3600" dirty="0" err="1"/>
              <a:t>штучним</a:t>
            </a:r>
            <a:r>
              <a:rPr lang="ru-RU" sz="3600" dirty="0"/>
              <a:t> </a:t>
            </a:r>
            <a:r>
              <a:rPr lang="ru-RU" sz="3600" dirty="0" err="1"/>
              <a:t>інтелектом</a:t>
            </a:r>
            <a:r>
              <a:rPr lang="ru-RU" sz="3600" dirty="0"/>
              <a:t>. </a:t>
            </a:r>
            <a:r>
              <a:rPr lang="ru-RU" sz="3600" dirty="0" err="1"/>
              <a:t>Вираз</a:t>
            </a:r>
            <a:r>
              <a:rPr lang="ru-RU" sz="3600" dirty="0"/>
              <a:t> </a:t>
            </a:r>
            <a:r>
              <a:rPr lang="ru-RU" sz="3600" dirty="0" err="1"/>
              <a:t>був</a:t>
            </a:r>
            <a:r>
              <a:rPr lang="ru-RU" sz="3600" dirty="0"/>
              <a:t> введений </a:t>
            </a:r>
            <a:r>
              <a:rPr lang="ru-RU" sz="3600" dirty="0" err="1"/>
              <a:t>Герардо</a:t>
            </a:r>
            <a:r>
              <a:rPr lang="ru-RU" sz="3600" dirty="0"/>
              <a:t> </a:t>
            </a:r>
            <a:r>
              <a:rPr lang="ru-RU" sz="3600" dirty="0" err="1"/>
              <a:t>Бені</a:t>
            </a:r>
            <a:r>
              <a:rPr lang="ru-RU" sz="3600" dirty="0"/>
              <a:t> та </a:t>
            </a:r>
            <a:r>
              <a:rPr lang="ru-RU" sz="3600" dirty="0" err="1"/>
              <a:t>Цзін</a:t>
            </a:r>
            <a:r>
              <a:rPr lang="ru-RU" sz="3600" dirty="0"/>
              <a:t> </a:t>
            </a:r>
            <a:r>
              <a:rPr lang="ru-RU" sz="3600" dirty="0" err="1"/>
              <a:t>Вангом</a:t>
            </a:r>
            <a:r>
              <a:rPr lang="ru-RU" sz="3600" dirty="0"/>
              <a:t> у 1989 </a:t>
            </a:r>
            <a:r>
              <a:rPr lang="ru-RU" sz="3600" dirty="0" err="1"/>
              <a:t>році</a:t>
            </a:r>
            <a:r>
              <a:rPr lang="ru-RU" sz="3600" dirty="0"/>
              <a:t> в </a:t>
            </a:r>
            <a:r>
              <a:rPr lang="ru-RU" sz="3600" dirty="0" err="1"/>
              <a:t>контексті</a:t>
            </a:r>
            <a:r>
              <a:rPr lang="ru-RU" sz="3600" dirty="0"/>
              <a:t> </a:t>
            </a:r>
            <a:r>
              <a:rPr lang="ru-RU" sz="3600" dirty="0" err="1"/>
              <a:t>стільникових</a:t>
            </a:r>
            <a:r>
              <a:rPr lang="ru-RU" sz="3600" dirty="0"/>
              <a:t> </a:t>
            </a:r>
            <a:r>
              <a:rPr lang="ru-RU" sz="3600" dirty="0" err="1"/>
              <a:t>роботизованих</a:t>
            </a:r>
            <a:r>
              <a:rPr lang="ru-RU" sz="3600" dirty="0"/>
              <a:t> систем.</a:t>
            </a:r>
          </a:p>
          <a:p>
            <a:pPr marL="0" indent="0" algn="just">
              <a:buNone/>
            </a:pPr>
            <a:r>
              <a:rPr lang="ru-RU" sz="3600" dirty="0"/>
              <a:t>Прикладами таких систем в </a:t>
            </a:r>
            <a:r>
              <a:rPr lang="ru-RU" sz="3600" dirty="0" err="1"/>
              <a:t>природі</a:t>
            </a:r>
            <a:r>
              <a:rPr lang="ru-RU" sz="3600" dirty="0"/>
              <a:t> є </a:t>
            </a:r>
            <a:r>
              <a:rPr lang="ru-RU" sz="3600" dirty="0" err="1"/>
              <a:t>колонії</a:t>
            </a:r>
            <a:r>
              <a:rPr lang="ru-RU" sz="3600" dirty="0"/>
              <a:t> </a:t>
            </a:r>
            <a:r>
              <a:rPr lang="ru-RU" sz="3600" dirty="0" err="1"/>
              <a:t>мурах</a:t>
            </a:r>
            <a:r>
              <a:rPr lang="ru-RU" sz="3600" dirty="0"/>
              <a:t> </a:t>
            </a:r>
            <a:r>
              <a:rPr lang="ru-RU" sz="3600" dirty="0" err="1"/>
              <a:t>або</a:t>
            </a:r>
            <a:r>
              <a:rPr lang="ru-RU" sz="3600" dirty="0"/>
              <a:t> </a:t>
            </a:r>
            <a:r>
              <a:rPr lang="ru-RU" sz="3600" dirty="0" err="1"/>
              <a:t>термітів</a:t>
            </a:r>
            <a:r>
              <a:rPr lang="ru-RU" sz="3600" dirty="0"/>
              <a:t>, </a:t>
            </a:r>
            <a:r>
              <a:rPr lang="ru-RU" sz="3600" dirty="0" err="1"/>
              <a:t>бджолині</a:t>
            </a:r>
            <a:r>
              <a:rPr lang="ru-RU" sz="3600" dirty="0"/>
              <a:t> </a:t>
            </a:r>
            <a:r>
              <a:rPr lang="ru-RU" sz="3600" dirty="0" err="1"/>
              <a:t>колонії</a:t>
            </a:r>
            <a:r>
              <a:rPr lang="ru-RU" sz="3600" dirty="0"/>
              <a:t>, </a:t>
            </a:r>
            <a:r>
              <a:rPr lang="ru-RU" sz="3600" dirty="0" err="1"/>
              <a:t>поташині</a:t>
            </a:r>
            <a:r>
              <a:rPr lang="ru-RU" sz="3600" dirty="0"/>
              <a:t> </a:t>
            </a:r>
            <a:r>
              <a:rPr lang="ru-RU" sz="3600" dirty="0" err="1"/>
              <a:t>зграї</a:t>
            </a:r>
            <a:r>
              <a:rPr lang="ru-RU" sz="3600" dirty="0"/>
              <a:t>, </a:t>
            </a:r>
            <a:r>
              <a:rPr lang="ru-RU" sz="3600" dirty="0" err="1"/>
              <a:t>колонії</a:t>
            </a:r>
            <a:r>
              <a:rPr lang="ru-RU" sz="3600" dirty="0"/>
              <a:t> </a:t>
            </a:r>
            <a:r>
              <a:rPr lang="ru-RU" sz="3600" dirty="0" err="1"/>
              <a:t>ссавців</a:t>
            </a:r>
            <a:r>
              <a:rPr lang="ru-RU" sz="3600" dirty="0"/>
              <a:t>, </a:t>
            </a:r>
            <a:r>
              <a:rPr lang="ru-RU" sz="3600" dirty="0" err="1"/>
              <a:t>колнії</a:t>
            </a:r>
            <a:r>
              <a:rPr lang="ru-RU" sz="3600" dirty="0"/>
              <a:t> </a:t>
            </a:r>
            <a:r>
              <a:rPr lang="ru-RU" sz="3600" dirty="0" err="1"/>
              <a:t>бактерій</a:t>
            </a:r>
            <a:r>
              <a:rPr lang="ru-RU" sz="3600" dirty="0"/>
              <a:t> </a:t>
            </a:r>
            <a:r>
              <a:rPr lang="ru-RU" sz="3600" dirty="0" err="1"/>
              <a:t>тощо</a:t>
            </a:r>
            <a:r>
              <a:rPr lang="ru-RU" sz="3600" dirty="0"/>
              <a:t>.</a:t>
            </a:r>
          </a:p>
          <a:p>
            <a:pPr marL="0" indent="0" algn="just">
              <a:buNone/>
            </a:pPr>
            <a:r>
              <a:rPr lang="ru-RU" sz="3600" dirty="0" err="1"/>
              <a:t>Системи</a:t>
            </a:r>
            <a:r>
              <a:rPr lang="ru-RU" sz="3600" dirty="0"/>
              <a:t> </a:t>
            </a:r>
            <a:r>
              <a:rPr lang="ru-RU" sz="3600" dirty="0" err="1"/>
              <a:t>колективного</a:t>
            </a:r>
            <a:r>
              <a:rPr lang="ru-RU" sz="3600" dirty="0"/>
              <a:t> </a:t>
            </a:r>
            <a:r>
              <a:rPr lang="ru-RU" sz="3600" dirty="0" err="1"/>
              <a:t>інтелекту</a:t>
            </a:r>
            <a:r>
              <a:rPr lang="ru-RU" sz="3600" dirty="0"/>
              <a:t>, як правило, </a:t>
            </a:r>
            <a:r>
              <a:rPr lang="ru-RU" sz="3600" dirty="0" err="1"/>
              <a:t>складаються</a:t>
            </a:r>
            <a:r>
              <a:rPr lang="ru-RU" sz="3600" dirty="0"/>
              <a:t> з </a:t>
            </a:r>
            <a:r>
              <a:rPr lang="ru-RU" sz="3600" dirty="0" err="1"/>
              <a:t>сукупності</a:t>
            </a:r>
            <a:r>
              <a:rPr lang="ru-RU" sz="3600" dirty="0"/>
              <a:t> </a:t>
            </a:r>
            <a:r>
              <a:rPr lang="ru-RU" sz="3600" dirty="0" err="1"/>
              <a:t>простих</a:t>
            </a:r>
            <a:r>
              <a:rPr lang="ru-RU" sz="3600" dirty="0"/>
              <a:t> </a:t>
            </a:r>
            <a:r>
              <a:rPr lang="ru-RU" sz="3600" dirty="0" err="1"/>
              <a:t>агентів</a:t>
            </a:r>
            <a:r>
              <a:rPr lang="ru-RU" sz="3600" dirty="0"/>
              <a:t> </a:t>
            </a:r>
            <a:r>
              <a:rPr lang="ru-RU" sz="3600" dirty="0" err="1"/>
              <a:t>або</a:t>
            </a:r>
            <a:r>
              <a:rPr lang="ru-RU" sz="3600" dirty="0"/>
              <a:t> </a:t>
            </a:r>
            <a:r>
              <a:rPr lang="ru-RU" sz="3600" dirty="0" err="1"/>
              <a:t>боїдів</a:t>
            </a:r>
            <a:r>
              <a:rPr lang="ru-RU" sz="3600" dirty="0"/>
              <a:t> (</a:t>
            </a:r>
            <a:r>
              <a:rPr lang="en-US" sz="3600" dirty="0" err="1"/>
              <a:t>Boids</a:t>
            </a:r>
            <a:r>
              <a:rPr lang="uk-UA" sz="3600" dirty="0"/>
              <a:t>) </a:t>
            </a:r>
            <a:r>
              <a:rPr lang="ru-RU" sz="3600" dirty="0"/>
              <a:t>, </a:t>
            </a:r>
            <a:r>
              <a:rPr lang="ru-RU" sz="3600" dirty="0" err="1"/>
              <a:t>які</a:t>
            </a:r>
            <a:r>
              <a:rPr lang="ru-RU" sz="3600" dirty="0"/>
              <a:t> локально </a:t>
            </a:r>
            <a:r>
              <a:rPr lang="ru-RU" sz="3600" dirty="0" err="1"/>
              <a:t>взаємодіють</a:t>
            </a:r>
            <a:r>
              <a:rPr lang="ru-RU" sz="3600" dirty="0"/>
              <a:t> </a:t>
            </a:r>
            <a:r>
              <a:rPr lang="ru-RU" sz="3600" dirty="0" err="1"/>
              <a:t>між</a:t>
            </a:r>
            <a:r>
              <a:rPr lang="ru-RU" sz="3600" dirty="0"/>
              <a:t> собою та з </a:t>
            </a:r>
            <a:r>
              <a:rPr lang="ru-RU" sz="3600" dirty="0" err="1"/>
              <a:t>оточенням</a:t>
            </a:r>
            <a:r>
              <a:rPr lang="ru-RU" sz="3600" dirty="0"/>
              <a:t>.</a:t>
            </a:r>
          </a:p>
          <a:p>
            <a:pPr marL="0" indent="0" algn="just">
              <a:buNone/>
            </a:pPr>
            <a:r>
              <a:rPr lang="ru-RU" sz="3600" dirty="0" err="1"/>
              <a:t>Агенти</a:t>
            </a:r>
            <a:r>
              <a:rPr lang="ru-RU" sz="3600" dirty="0"/>
              <a:t> </a:t>
            </a:r>
            <a:r>
              <a:rPr lang="ru-RU" sz="3600" dirty="0" err="1"/>
              <a:t>дотримуються</a:t>
            </a:r>
            <a:r>
              <a:rPr lang="ru-RU" sz="3600" dirty="0"/>
              <a:t> </a:t>
            </a:r>
            <a:r>
              <a:rPr lang="ru-RU" sz="3600" dirty="0" err="1"/>
              <a:t>дуже</a:t>
            </a:r>
            <a:r>
              <a:rPr lang="ru-RU" sz="3600" dirty="0"/>
              <a:t> </a:t>
            </a:r>
            <a:r>
              <a:rPr lang="ru-RU" sz="3600" dirty="0" err="1"/>
              <a:t>простих</a:t>
            </a:r>
            <a:r>
              <a:rPr lang="ru-RU" sz="3600" dirty="0"/>
              <a:t> правил, і </a:t>
            </a:r>
            <a:r>
              <a:rPr lang="ru-RU" sz="3600" dirty="0" err="1"/>
              <a:t>хоча</a:t>
            </a:r>
            <a:r>
              <a:rPr lang="ru-RU" sz="3600" dirty="0"/>
              <a:t> не </a:t>
            </a:r>
            <a:r>
              <a:rPr lang="ru-RU" sz="3600" dirty="0" err="1"/>
              <a:t>існує</a:t>
            </a:r>
            <a:r>
              <a:rPr lang="ru-RU" sz="3600" dirty="0"/>
              <a:t> </a:t>
            </a:r>
            <a:r>
              <a:rPr lang="ru-RU" sz="3600" dirty="0" err="1"/>
              <a:t>централізованої</a:t>
            </a:r>
            <a:r>
              <a:rPr lang="ru-RU" sz="3600" dirty="0"/>
              <a:t> </a:t>
            </a:r>
            <a:r>
              <a:rPr lang="ru-RU" sz="3600" dirty="0" err="1"/>
              <a:t>структури</a:t>
            </a:r>
            <a:r>
              <a:rPr lang="ru-RU" sz="3600" dirty="0"/>
              <a:t> </a:t>
            </a:r>
            <a:r>
              <a:rPr lang="ru-RU" sz="3600" dirty="0" err="1"/>
              <a:t>управління</a:t>
            </a:r>
            <a:r>
              <a:rPr lang="ru-RU" sz="3600" dirty="0"/>
              <a:t>, яка б </a:t>
            </a:r>
            <a:r>
              <a:rPr lang="ru-RU" sz="3600" dirty="0" err="1"/>
              <a:t>визначала</a:t>
            </a:r>
            <a:r>
              <a:rPr lang="ru-RU" sz="3600" dirty="0"/>
              <a:t>, як </a:t>
            </a:r>
            <a:r>
              <a:rPr lang="ru-RU" sz="3600" dirty="0" err="1"/>
              <a:t>повинні</a:t>
            </a:r>
            <a:r>
              <a:rPr lang="ru-RU" sz="3600" dirty="0"/>
              <a:t> </a:t>
            </a:r>
            <a:r>
              <a:rPr lang="ru-RU" sz="3600" dirty="0" err="1"/>
              <a:t>поводитися</a:t>
            </a:r>
            <a:r>
              <a:rPr lang="ru-RU" sz="3600" dirty="0"/>
              <a:t> </a:t>
            </a:r>
            <a:r>
              <a:rPr lang="ru-RU" sz="3600" dirty="0" err="1"/>
              <a:t>окремі</a:t>
            </a:r>
            <a:r>
              <a:rPr lang="ru-RU" sz="3600" dirty="0"/>
              <a:t> </a:t>
            </a:r>
            <a:r>
              <a:rPr lang="ru-RU" sz="3600" dirty="0" err="1"/>
              <a:t>агенти</a:t>
            </a:r>
            <a:r>
              <a:rPr lang="ru-RU" sz="3600" dirty="0"/>
              <a:t>, локальна та </a:t>
            </a:r>
            <a:r>
              <a:rPr lang="ru-RU" sz="3600" dirty="0" err="1"/>
              <a:t>певною</a:t>
            </a:r>
            <a:r>
              <a:rPr lang="ru-RU" sz="3600" dirty="0"/>
              <a:t> </a:t>
            </a:r>
            <a:r>
              <a:rPr lang="ru-RU" sz="3600" dirty="0" err="1"/>
              <a:t>мірою</a:t>
            </a:r>
            <a:r>
              <a:rPr lang="ru-RU" sz="3600" dirty="0"/>
              <a:t> </a:t>
            </a:r>
            <a:r>
              <a:rPr lang="ru-RU" sz="3600" dirty="0" err="1"/>
              <a:t>випадкова</a:t>
            </a:r>
            <a:r>
              <a:rPr lang="ru-RU" sz="3600" dirty="0"/>
              <a:t>, </a:t>
            </a:r>
            <a:r>
              <a:rPr lang="ru-RU" sz="3600" dirty="0" err="1"/>
              <a:t>взаємодія</a:t>
            </a:r>
            <a:r>
              <a:rPr lang="ru-RU" sz="3600" dirty="0"/>
              <a:t> </a:t>
            </a:r>
            <a:r>
              <a:rPr lang="ru-RU" sz="3600" dirty="0" err="1"/>
              <a:t>між</a:t>
            </a:r>
            <a:r>
              <a:rPr lang="ru-RU" sz="3600" dirty="0"/>
              <a:t> такими агентами </a:t>
            </a:r>
            <a:r>
              <a:rPr lang="ru-RU" sz="3600" dirty="0" err="1"/>
              <a:t>призводить</a:t>
            </a:r>
            <a:r>
              <a:rPr lang="ru-RU" sz="3600" dirty="0"/>
              <a:t> до </a:t>
            </a:r>
            <a:r>
              <a:rPr lang="ru-RU" sz="3600" dirty="0" err="1"/>
              <a:t>появи</a:t>
            </a:r>
            <a:r>
              <a:rPr lang="ru-RU" sz="3600" dirty="0"/>
              <a:t> "</a:t>
            </a:r>
            <a:r>
              <a:rPr lang="ru-RU" sz="3600" dirty="0" err="1"/>
              <a:t>розумної</a:t>
            </a:r>
            <a:r>
              <a:rPr lang="ru-RU" sz="3600" dirty="0"/>
              <a:t>" </a:t>
            </a:r>
            <a:r>
              <a:rPr lang="ru-RU" sz="3600" dirty="0" err="1"/>
              <a:t>глобальної</a:t>
            </a:r>
            <a:r>
              <a:rPr lang="ru-RU" sz="3600" dirty="0"/>
              <a:t> </a:t>
            </a:r>
            <a:r>
              <a:rPr lang="ru-RU" sz="3600" dirty="0" err="1"/>
              <a:t>поведінки</a:t>
            </a:r>
            <a:r>
              <a:rPr lang="ru-RU" sz="3600" dirty="0"/>
              <a:t>, </a:t>
            </a:r>
            <a:r>
              <a:rPr lang="ru-RU" sz="3600" dirty="0" err="1"/>
              <a:t>невідомої</a:t>
            </a:r>
            <a:r>
              <a:rPr lang="ru-RU" sz="3600" dirty="0"/>
              <a:t> </a:t>
            </a:r>
            <a:r>
              <a:rPr lang="ru-RU" sz="3600" dirty="0" err="1"/>
              <a:t>окремій</a:t>
            </a:r>
            <a:r>
              <a:rPr lang="ru-RU" sz="3600" dirty="0"/>
              <a:t> </a:t>
            </a:r>
            <a:r>
              <a:rPr lang="ru-RU" sz="3600" dirty="0" err="1"/>
              <a:t>особі</a:t>
            </a:r>
            <a:r>
              <a:rPr lang="ru-RU" sz="3600" dirty="0"/>
              <a:t>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5480532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916370-7214-4A61-867F-45AEF8319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384" y="138480"/>
            <a:ext cx="11025554" cy="1221398"/>
          </a:xfrm>
        </p:spPr>
        <p:txBody>
          <a:bodyPr/>
          <a:lstStyle/>
          <a:p>
            <a:pPr algn="ctr"/>
            <a:r>
              <a:rPr lang="uk-UA" b="1" dirty="0"/>
              <a:t>Приклади алгоритмів колективного інтелекту</a:t>
            </a:r>
            <a:endParaRPr lang="ru-UA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1DD929D-8010-477E-8354-1ACF461DD1B8}"/>
              </a:ext>
            </a:extLst>
          </p:cNvPr>
          <p:cNvSpPr txBox="1"/>
          <p:nvPr/>
        </p:nvSpPr>
        <p:spPr>
          <a:xfrm>
            <a:off x="500185" y="1289539"/>
            <a:ext cx="11355753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/>
              <a:t>Алгоритм мурашиної колонії або просто мурашиний алгоритм</a:t>
            </a:r>
          </a:p>
          <a:p>
            <a:r>
              <a:rPr lang="uk-UA" sz="2800" dirty="0"/>
              <a:t>Алгоритм бджолиної сім’ї</a:t>
            </a:r>
          </a:p>
          <a:p>
            <a:r>
              <a:rPr lang="uk-UA" sz="2800" dirty="0"/>
              <a:t>Алгоритм зозулі</a:t>
            </a:r>
          </a:p>
          <a:p>
            <a:r>
              <a:rPr lang="uk-UA" sz="2800" dirty="0"/>
              <a:t>Алгоритм королівських пінгвінів</a:t>
            </a:r>
          </a:p>
          <a:p>
            <a:r>
              <a:rPr lang="uk-UA" sz="2800" dirty="0"/>
              <a:t>Алгоритм рою часток</a:t>
            </a:r>
          </a:p>
          <a:p>
            <a:r>
              <a:rPr lang="uk-UA" sz="2800" dirty="0"/>
              <a:t>Штучна імунна система</a:t>
            </a:r>
          </a:p>
          <a:p>
            <a:r>
              <a:rPr lang="uk-UA" sz="2800" dirty="0"/>
              <a:t>Алгоритм крапель води</a:t>
            </a:r>
          </a:p>
          <a:p>
            <a:r>
              <a:rPr lang="uk-UA" sz="2800" dirty="0" err="1"/>
              <a:t>Світлячковий</a:t>
            </a:r>
            <a:r>
              <a:rPr lang="uk-UA" sz="2800" dirty="0"/>
              <a:t> алгоритм</a:t>
            </a:r>
          </a:p>
          <a:p>
            <a:r>
              <a:rPr lang="uk-UA" sz="2800" dirty="0"/>
              <a:t>Алгоритм оптимізації руху бактерій</a:t>
            </a:r>
          </a:p>
          <a:p>
            <a:r>
              <a:rPr lang="uk-UA" sz="2800" dirty="0"/>
              <a:t>Алгоритм гравітаційного пошуку</a:t>
            </a:r>
          </a:p>
          <a:p>
            <a:r>
              <a:rPr lang="uk-UA" sz="2800" dirty="0"/>
              <a:t>Алгоритм кажанів</a:t>
            </a:r>
          </a:p>
          <a:p>
            <a:r>
              <a:rPr lang="uk-UA" sz="2800" dirty="0"/>
              <a:t>…</a:t>
            </a:r>
            <a:endParaRPr lang="ru-UA" sz="2800" dirty="0"/>
          </a:p>
        </p:txBody>
      </p:sp>
    </p:spTree>
    <p:extLst>
      <p:ext uri="{BB962C8B-B14F-4D97-AF65-F5344CB8AC3E}">
        <p14:creationId xmlns:p14="http://schemas.microsoft.com/office/powerpoint/2010/main" val="28139149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6396B6-7A14-4595-8891-06A3F4E16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7762" y="78444"/>
            <a:ext cx="6251110" cy="178308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b="1" dirty="0" err="1"/>
              <a:t>Мурашиний</a:t>
            </a:r>
            <a:r>
              <a:rPr lang="en-US" sz="5400" b="1" dirty="0"/>
              <a:t> </a:t>
            </a:r>
            <a:r>
              <a:rPr lang="en-US" sz="5400" b="1" dirty="0" err="1"/>
              <a:t>алгоритм</a:t>
            </a:r>
            <a:endParaRPr lang="en-US" sz="5400" b="1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A098ABC-925D-484F-9E42-497062D72D5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145" r="10494"/>
          <a:stretch/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3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9E80E5F-3ADC-4065-AA7E-351355DE0B31}"/>
              </a:ext>
            </a:extLst>
          </p:cNvPr>
          <p:cNvSpPr txBox="1"/>
          <p:nvPr/>
        </p:nvSpPr>
        <p:spPr>
          <a:xfrm>
            <a:off x="5297762" y="2706624"/>
            <a:ext cx="6776050" cy="40729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b="1" dirty="0" err="1"/>
              <a:t>Історія</a:t>
            </a:r>
            <a:r>
              <a:rPr lang="en-US" sz="2000" b="1" dirty="0"/>
              <a:t> </a:t>
            </a:r>
            <a:r>
              <a:rPr lang="en-US" sz="2000" b="1" dirty="0" err="1"/>
              <a:t>створення</a:t>
            </a:r>
            <a:endParaRPr lang="en-US" sz="2000" b="1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</a:rPr>
              <a:t>1959</a:t>
            </a:r>
            <a:r>
              <a:rPr lang="en-US" b="0" i="0" dirty="0">
                <a:effectLst/>
              </a:rPr>
              <a:t>, </a:t>
            </a:r>
            <a:r>
              <a:rPr lang="en-US" dirty="0" err="1"/>
              <a:t>П'єр-Поль</a:t>
            </a:r>
            <a:r>
              <a:rPr lang="en-US" dirty="0"/>
              <a:t> </a:t>
            </a:r>
            <a:r>
              <a:rPr lang="en-US" dirty="0" err="1"/>
              <a:t>Грассе</a:t>
            </a:r>
            <a:r>
              <a:rPr lang="en-US" dirty="0"/>
              <a:t> </a:t>
            </a:r>
            <a:r>
              <a:rPr lang="en-US" dirty="0" err="1"/>
              <a:t>винайшов</a:t>
            </a:r>
            <a:r>
              <a:rPr lang="en-US" dirty="0"/>
              <a:t> </a:t>
            </a:r>
            <a:r>
              <a:rPr lang="en-US" dirty="0" err="1"/>
              <a:t>теорію</a:t>
            </a:r>
            <a:r>
              <a:rPr lang="en-US" dirty="0"/>
              <a:t> </a:t>
            </a:r>
            <a:r>
              <a:rPr lang="en-US" dirty="0" err="1"/>
              <a:t>Стіґмерґі</a:t>
            </a:r>
            <a:r>
              <a:rPr lang="en-US" dirty="0"/>
              <a:t>, </a:t>
            </a:r>
            <a:r>
              <a:rPr lang="en-US" dirty="0" err="1"/>
              <a:t>щоб</a:t>
            </a:r>
            <a:r>
              <a:rPr lang="en-US" dirty="0"/>
              <a:t> </a:t>
            </a:r>
            <a:r>
              <a:rPr lang="en-US" dirty="0" err="1"/>
              <a:t>пояснити</a:t>
            </a:r>
            <a:r>
              <a:rPr lang="en-US" dirty="0"/>
              <a:t> </a:t>
            </a:r>
            <a:r>
              <a:rPr lang="en-US" dirty="0" err="1"/>
              <a:t>поведінку</a:t>
            </a:r>
            <a:r>
              <a:rPr lang="en-US" dirty="0"/>
              <a:t> </a:t>
            </a:r>
            <a:r>
              <a:rPr lang="en-US" dirty="0" err="1"/>
              <a:t>будування</a:t>
            </a:r>
            <a:r>
              <a:rPr lang="en-US" dirty="0"/>
              <a:t> </a:t>
            </a:r>
            <a:r>
              <a:rPr lang="en-US" dirty="0" err="1"/>
              <a:t>гнізда</a:t>
            </a:r>
            <a:r>
              <a:rPr lang="en-US" dirty="0"/>
              <a:t> </a:t>
            </a:r>
            <a:r>
              <a:rPr lang="en-US" dirty="0" err="1"/>
              <a:t>термітами</a:t>
            </a:r>
            <a:r>
              <a:rPr lang="en-US" dirty="0"/>
              <a:t>;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 dirty="0"/>
              <a:t>1983</a:t>
            </a:r>
            <a:r>
              <a:rPr lang="en-US" dirty="0"/>
              <a:t>, </a:t>
            </a:r>
            <a:r>
              <a:rPr lang="en-US" dirty="0" err="1"/>
              <a:t>Денубур</a:t>
            </a:r>
            <a:r>
              <a:rPr lang="en-US" dirty="0"/>
              <a:t> </a:t>
            </a:r>
            <a:r>
              <a:rPr lang="en-US" dirty="0" err="1"/>
              <a:t>та</a:t>
            </a:r>
            <a:r>
              <a:rPr lang="en-US" dirty="0"/>
              <a:t> </a:t>
            </a:r>
            <a:r>
              <a:rPr lang="en-US" dirty="0" err="1"/>
              <a:t>його</a:t>
            </a:r>
            <a:r>
              <a:rPr lang="en-US" dirty="0"/>
              <a:t> </a:t>
            </a:r>
            <a:r>
              <a:rPr lang="en-US" dirty="0" err="1"/>
              <a:t>колеги</a:t>
            </a:r>
            <a:r>
              <a:rPr lang="en-US" dirty="0"/>
              <a:t> </a:t>
            </a:r>
            <a:r>
              <a:rPr lang="en-US" dirty="0" err="1"/>
              <a:t>вивчали</a:t>
            </a:r>
            <a:r>
              <a:rPr lang="en-US" dirty="0"/>
              <a:t> </a:t>
            </a:r>
            <a:r>
              <a:rPr lang="en-US" dirty="0" err="1"/>
              <a:t>колективну</a:t>
            </a:r>
            <a:r>
              <a:rPr lang="en-US" dirty="0"/>
              <a:t> </a:t>
            </a:r>
            <a:r>
              <a:rPr lang="en-US" dirty="0" err="1"/>
              <a:t>поведінку</a:t>
            </a:r>
            <a:r>
              <a:rPr lang="en-US" dirty="0"/>
              <a:t> </a:t>
            </a:r>
            <a:r>
              <a:rPr lang="en-US" dirty="0" err="1"/>
              <a:t>мурах</a:t>
            </a:r>
            <a:r>
              <a:rPr lang="en-US" dirty="0"/>
              <a:t>;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 dirty="0"/>
              <a:t>1989</a:t>
            </a:r>
            <a:r>
              <a:rPr lang="en-US" dirty="0"/>
              <a:t>, </a:t>
            </a:r>
            <a:r>
              <a:rPr lang="en-US" dirty="0" err="1"/>
              <a:t>праці</a:t>
            </a:r>
            <a:r>
              <a:rPr lang="en-US" dirty="0"/>
              <a:t> </a:t>
            </a:r>
            <a:r>
              <a:rPr lang="en-US" dirty="0" err="1"/>
              <a:t>Госса</a:t>
            </a:r>
            <a:r>
              <a:rPr lang="en-US" dirty="0"/>
              <a:t>, </a:t>
            </a:r>
            <a:r>
              <a:rPr lang="en-US" dirty="0" err="1"/>
              <a:t>Арона</a:t>
            </a:r>
            <a:r>
              <a:rPr lang="en-US" dirty="0"/>
              <a:t>, </a:t>
            </a:r>
            <a:r>
              <a:rPr lang="en-US" dirty="0" err="1"/>
              <a:t>Денбура</a:t>
            </a:r>
            <a:r>
              <a:rPr lang="en-US" dirty="0"/>
              <a:t> і </a:t>
            </a:r>
            <a:r>
              <a:rPr lang="en-US" dirty="0" err="1"/>
              <a:t>Пастеля</a:t>
            </a:r>
            <a:r>
              <a:rPr lang="en-US" dirty="0"/>
              <a:t> </a:t>
            </a:r>
            <a:r>
              <a:rPr lang="en-US" dirty="0" err="1"/>
              <a:t>про</a:t>
            </a:r>
            <a:r>
              <a:rPr lang="en-US" dirty="0"/>
              <a:t> </a:t>
            </a:r>
            <a:r>
              <a:rPr lang="en-US" dirty="0" err="1"/>
              <a:t>колективну</a:t>
            </a:r>
            <a:r>
              <a:rPr lang="en-US" dirty="0"/>
              <a:t> </a:t>
            </a:r>
            <a:r>
              <a:rPr lang="en-US" dirty="0" err="1"/>
              <a:t>поведінку</a:t>
            </a:r>
            <a:r>
              <a:rPr lang="en-US" dirty="0"/>
              <a:t> </a:t>
            </a:r>
            <a:r>
              <a:rPr lang="en-US" dirty="0" err="1"/>
              <a:t>аргентинських</a:t>
            </a:r>
            <a:r>
              <a:rPr lang="en-US" dirty="0"/>
              <a:t> </a:t>
            </a:r>
            <a:r>
              <a:rPr lang="en-US" dirty="0" err="1"/>
              <a:t>мурах</a:t>
            </a:r>
            <a:r>
              <a:rPr lang="en-US" dirty="0"/>
              <a:t>, </a:t>
            </a:r>
            <a:r>
              <a:rPr lang="en-US" dirty="0" err="1"/>
              <a:t>які</a:t>
            </a:r>
            <a:r>
              <a:rPr lang="en-US" dirty="0"/>
              <a:t> </a:t>
            </a:r>
            <a:r>
              <a:rPr lang="en-US" dirty="0" err="1"/>
              <a:t>дадуть</a:t>
            </a:r>
            <a:r>
              <a:rPr lang="en-US" dirty="0"/>
              <a:t> </a:t>
            </a:r>
            <a:r>
              <a:rPr lang="en-US" dirty="0" err="1"/>
              <a:t>уявлення</a:t>
            </a:r>
            <a:r>
              <a:rPr lang="en-US" dirty="0"/>
              <a:t> </a:t>
            </a:r>
            <a:r>
              <a:rPr lang="en-US" dirty="0" err="1"/>
              <a:t>про</a:t>
            </a:r>
            <a:r>
              <a:rPr lang="en-US" dirty="0"/>
              <a:t> </a:t>
            </a:r>
            <a:r>
              <a:rPr lang="en-US" dirty="0" err="1"/>
              <a:t>алгоритми</a:t>
            </a:r>
            <a:r>
              <a:rPr lang="en-US" dirty="0"/>
              <a:t> </a:t>
            </a:r>
            <a:r>
              <a:rPr lang="en-US" dirty="0" err="1"/>
              <a:t>оптимізації</a:t>
            </a:r>
            <a:r>
              <a:rPr lang="en-US" dirty="0"/>
              <a:t> </a:t>
            </a:r>
            <a:r>
              <a:rPr lang="en-US" dirty="0" err="1"/>
              <a:t>колонії</a:t>
            </a:r>
            <a:r>
              <a:rPr lang="en-US" dirty="0"/>
              <a:t> </a:t>
            </a:r>
            <a:r>
              <a:rPr lang="en-US" dirty="0" err="1"/>
              <a:t>мурашок</a:t>
            </a:r>
            <a:r>
              <a:rPr lang="en-US" dirty="0"/>
              <a:t>;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 dirty="0"/>
              <a:t>1989</a:t>
            </a:r>
            <a:r>
              <a:rPr lang="en-US" dirty="0"/>
              <a:t>, </a:t>
            </a:r>
            <a:r>
              <a:rPr lang="en-US" dirty="0" err="1"/>
              <a:t>впровадження</a:t>
            </a:r>
            <a:r>
              <a:rPr lang="en-US" dirty="0"/>
              <a:t> </a:t>
            </a:r>
            <a:r>
              <a:rPr lang="en-US" dirty="0" err="1"/>
              <a:t>моделі</a:t>
            </a:r>
            <a:r>
              <a:rPr lang="en-US" dirty="0"/>
              <a:t> </a:t>
            </a:r>
            <a:r>
              <a:rPr lang="en-US" dirty="0" err="1"/>
              <a:t>поведінки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харчових</a:t>
            </a:r>
            <a:r>
              <a:rPr lang="en-US" dirty="0"/>
              <a:t> </a:t>
            </a:r>
            <a:r>
              <a:rPr lang="en-US" dirty="0" err="1"/>
              <a:t>продуктів</a:t>
            </a:r>
            <a:r>
              <a:rPr lang="en-US" dirty="0"/>
              <a:t> </a:t>
            </a:r>
            <a:r>
              <a:rPr lang="en-US" dirty="0" err="1"/>
              <a:t>Еблінг</a:t>
            </a:r>
            <a:r>
              <a:rPr lang="en-US" dirty="0"/>
              <a:t> </a:t>
            </a:r>
            <a:r>
              <a:rPr lang="en-US" dirty="0" err="1"/>
              <a:t>та</a:t>
            </a:r>
            <a:r>
              <a:rPr lang="en-US" dirty="0"/>
              <a:t> </a:t>
            </a:r>
            <a:r>
              <a:rPr lang="en-US" dirty="0" err="1"/>
              <a:t>його</a:t>
            </a:r>
            <a:r>
              <a:rPr lang="en-US" dirty="0"/>
              <a:t> </a:t>
            </a:r>
            <a:r>
              <a:rPr lang="en-US" dirty="0" err="1"/>
              <a:t>колег</a:t>
            </a:r>
            <a:r>
              <a:rPr lang="en-US" dirty="0"/>
              <a:t>;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 dirty="0"/>
              <a:t>1991</a:t>
            </a:r>
            <a:r>
              <a:rPr lang="en-US" dirty="0"/>
              <a:t>, </a:t>
            </a:r>
            <a:r>
              <a:rPr lang="en-US" dirty="0" err="1"/>
              <a:t>Марко</a:t>
            </a:r>
            <a:r>
              <a:rPr lang="en-US" dirty="0"/>
              <a:t> </a:t>
            </a:r>
            <a:r>
              <a:rPr lang="en-US" dirty="0" err="1"/>
              <a:t>Доріго</a:t>
            </a:r>
            <a:r>
              <a:rPr lang="en-US" dirty="0"/>
              <a:t> </a:t>
            </a:r>
            <a:r>
              <a:rPr lang="en-US" dirty="0" err="1"/>
              <a:t>запропонував</a:t>
            </a:r>
            <a:r>
              <a:rPr lang="en-US" dirty="0"/>
              <a:t> </a:t>
            </a:r>
            <a:r>
              <a:rPr lang="en-US" dirty="0" err="1"/>
              <a:t>систему</a:t>
            </a:r>
            <a:r>
              <a:rPr lang="en-US" dirty="0"/>
              <a:t> </a:t>
            </a:r>
            <a:r>
              <a:rPr lang="en-US" dirty="0" err="1"/>
              <a:t>мурах</a:t>
            </a:r>
            <a:r>
              <a:rPr lang="en-US" dirty="0"/>
              <a:t> в </a:t>
            </a:r>
            <a:r>
              <a:rPr lang="en-US" dirty="0" err="1"/>
              <a:t>своїй</a:t>
            </a:r>
            <a:r>
              <a:rPr lang="en-US" dirty="0"/>
              <a:t> </a:t>
            </a:r>
            <a:r>
              <a:rPr lang="en-US" dirty="0" err="1"/>
              <a:t>докторській</a:t>
            </a:r>
            <a:r>
              <a:rPr lang="en-US" dirty="0"/>
              <a:t> </a:t>
            </a:r>
            <a:r>
              <a:rPr lang="en-US" dirty="0" err="1"/>
              <a:t>дисертації</a:t>
            </a:r>
            <a:r>
              <a:rPr lang="en-US" dirty="0"/>
              <a:t> (</a:t>
            </a:r>
            <a:r>
              <a:rPr lang="en-US" dirty="0" err="1"/>
              <a:t>яка</a:t>
            </a:r>
            <a:r>
              <a:rPr lang="en-US" dirty="0"/>
              <a:t> </a:t>
            </a:r>
            <a:r>
              <a:rPr lang="en-US" dirty="0" err="1"/>
              <a:t>була</a:t>
            </a:r>
            <a:r>
              <a:rPr lang="en-US" dirty="0"/>
              <a:t> </a:t>
            </a:r>
            <a:r>
              <a:rPr lang="en-US" dirty="0" err="1"/>
              <a:t>опублікована</a:t>
            </a:r>
            <a:r>
              <a:rPr lang="en-US" dirty="0"/>
              <a:t> в 1992 </a:t>
            </a:r>
            <a:r>
              <a:rPr lang="en-US" dirty="0" err="1"/>
              <a:t>році</a:t>
            </a:r>
            <a:r>
              <a:rPr lang="en-US" dirty="0"/>
              <a:t>). </a:t>
            </a:r>
            <a:r>
              <a:rPr lang="en-US" dirty="0" err="1"/>
              <a:t>Технічний</a:t>
            </a:r>
            <a:r>
              <a:rPr lang="en-US" dirty="0"/>
              <a:t> </a:t>
            </a:r>
            <a:r>
              <a:rPr lang="en-US" dirty="0" err="1"/>
              <a:t>звіт</a:t>
            </a:r>
            <a:r>
              <a:rPr lang="en-US" dirty="0"/>
              <a:t>, </a:t>
            </a:r>
            <a:r>
              <a:rPr lang="en-US" dirty="0" err="1"/>
              <a:t>витягнутий</a:t>
            </a:r>
            <a:r>
              <a:rPr lang="en-US" dirty="0"/>
              <a:t> з </a:t>
            </a:r>
            <a:r>
              <a:rPr lang="en-US" dirty="0" err="1"/>
              <a:t>дисертації</a:t>
            </a:r>
            <a:r>
              <a:rPr lang="en-US" dirty="0"/>
              <a:t> </a:t>
            </a:r>
            <a:r>
              <a:rPr lang="en-US" dirty="0" err="1"/>
              <a:t>та</a:t>
            </a:r>
            <a:r>
              <a:rPr lang="en-US" dirty="0"/>
              <a:t> </a:t>
            </a:r>
            <a:r>
              <a:rPr lang="en-US" dirty="0" err="1"/>
              <a:t>співавторів</a:t>
            </a:r>
            <a:r>
              <a:rPr lang="en-US" dirty="0"/>
              <a:t> В. </a:t>
            </a:r>
            <a:r>
              <a:rPr lang="en-US" b="0" i="0" dirty="0" err="1">
                <a:effectLst/>
              </a:rPr>
              <a:t>Манеццо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та</a:t>
            </a:r>
            <a:r>
              <a:rPr lang="en-US" b="0" i="0" dirty="0">
                <a:effectLst/>
              </a:rPr>
              <a:t> А. </a:t>
            </a:r>
            <a:r>
              <a:rPr lang="en-US" b="0" i="0" dirty="0" err="1">
                <a:effectLst/>
              </a:rPr>
              <a:t>Колорні</a:t>
            </a:r>
            <a:r>
              <a:rPr lang="en-US" b="0" i="0" dirty="0">
                <a:effectLst/>
              </a:rPr>
              <a:t>, </a:t>
            </a:r>
            <a:r>
              <a:rPr lang="en-US" b="0" i="0" dirty="0" err="1">
                <a:effectLst/>
              </a:rPr>
              <a:t>був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опублікований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через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п'ять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років</a:t>
            </a:r>
            <a:r>
              <a:rPr lang="uk-UA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8627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930C0D-DA74-4694-A16E-976734402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4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/>
              <a:t>Приклад вирішення задачі комівояжера з використанням мурашиного алгоритму</a:t>
            </a:r>
            <a:endParaRPr lang="ru-UA" sz="3600" b="1" dirty="0"/>
          </a:p>
        </p:txBody>
      </p:sp>
      <p:grpSp>
        <p:nvGrpSpPr>
          <p:cNvPr id="97" name="Группа 96">
            <a:extLst>
              <a:ext uri="{FF2B5EF4-FFF2-40B4-BE49-F238E27FC236}">
                <a16:creationId xmlns:a16="http://schemas.microsoft.com/office/drawing/2014/main" id="{FB78A4A8-6CB8-4F1C-A4D5-CBCA6E19AFE9}"/>
              </a:ext>
            </a:extLst>
          </p:cNvPr>
          <p:cNvGrpSpPr/>
          <p:nvPr/>
        </p:nvGrpSpPr>
        <p:grpSpPr>
          <a:xfrm>
            <a:off x="1026530" y="1682628"/>
            <a:ext cx="4417840" cy="4051606"/>
            <a:chOff x="1057792" y="1770245"/>
            <a:chExt cx="4417840" cy="4051606"/>
          </a:xfrm>
        </p:grpSpPr>
        <p:sp>
          <p:nvSpPr>
            <p:cNvPr id="6" name="Блок-схема: узел 5">
              <a:extLst>
                <a:ext uri="{FF2B5EF4-FFF2-40B4-BE49-F238E27FC236}">
                  <a16:creationId xmlns:a16="http://schemas.microsoft.com/office/drawing/2014/main" id="{ECE21DAF-4A97-4BD1-8F08-7241B8012F07}"/>
                </a:ext>
              </a:extLst>
            </p:cNvPr>
            <p:cNvSpPr/>
            <p:nvPr/>
          </p:nvSpPr>
          <p:spPr>
            <a:xfrm>
              <a:off x="1172308" y="5126892"/>
              <a:ext cx="336061" cy="336062"/>
            </a:xfrm>
            <a:prstGeom prst="flowChartConnector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</a:t>
              </a:r>
              <a:endParaRPr lang="ru-UA" dirty="0">
                <a:solidFill>
                  <a:schemeClr val="tx1"/>
                </a:solidFill>
              </a:endParaRPr>
            </a:p>
          </p:txBody>
        </p:sp>
        <p:sp>
          <p:nvSpPr>
            <p:cNvPr id="7" name="Блок-схема: узел 6">
              <a:extLst>
                <a:ext uri="{FF2B5EF4-FFF2-40B4-BE49-F238E27FC236}">
                  <a16:creationId xmlns:a16="http://schemas.microsoft.com/office/drawing/2014/main" id="{F90EBBA0-8057-4839-9B8C-DFBE93D338BE}"/>
                </a:ext>
              </a:extLst>
            </p:cNvPr>
            <p:cNvSpPr/>
            <p:nvPr/>
          </p:nvSpPr>
          <p:spPr>
            <a:xfrm>
              <a:off x="1907344" y="1770245"/>
              <a:ext cx="336061" cy="336062"/>
            </a:xfrm>
            <a:prstGeom prst="flowChartConnector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2</a:t>
              </a:r>
              <a:endParaRPr lang="ru-UA" dirty="0">
                <a:solidFill>
                  <a:schemeClr val="tx1"/>
                </a:solidFill>
              </a:endParaRPr>
            </a:p>
          </p:txBody>
        </p:sp>
        <p:sp>
          <p:nvSpPr>
            <p:cNvPr id="8" name="Блок-схема: узел 7">
              <a:extLst>
                <a:ext uri="{FF2B5EF4-FFF2-40B4-BE49-F238E27FC236}">
                  <a16:creationId xmlns:a16="http://schemas.microsoft.com/office/drawing/2014/main" id="{A0F4D224-DE15-43DE-B345-8C6B863E4D2E}"/>
                </a:ext>
              </a:extLst>
            </p:cNvPr>
            <p:cNvSpPr/>
            <p:nvPr/>
          </p:nvSpPr>
          <p:spPr>
            <a:xfrm>
              <a:off x="3982550" y="2581402"/>
              <a:ext cx="336061" cy="336062"/>
            </a:xfrm>
            <a:prstGeom prst="flowChartConnector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3</a:t>
              </a:r>
              <a:endParaRPr lang="ru-UA" dirty="0">
                <a:solidFill>
                  <a:schemeClr val="tx1"/>
                </a:solidFill>
              </a:endParaRPr>
            </a:p>
          </p:txBody>
        </p:sp>
        <p:sp>
          <p:nvSpPr>
            <p:cNvPr id="9" name="Блок-схема: узел 8">
              <a:extLst>
                <a:ext uri="{FF2B5EF4-FFF2-40B4-BE49-F238E27FC236}">
                  <a16:creationId xmlns:a16="http://schemas.microsoft.com/office/drawing/2014/main" id="{B4965D74-CC77-4C79-9F24-E8425AFAE0A6}"/>
                </a:ext>
              </a:extLst>
            </p:cNvPr>
            <p:cNvSpPr/>
            <p:nvPr/>
          </p:nvSpPr>
          <p:spPr>
            <a:xfrm>
              <a:off x="5139571" y="4779755"/>
              <a:ext cx="336061" cy="336062"/>
            </a:xfrm>
            <a:prstGeom prst="flowChartConnector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4</a:t>
              </a:r>
              <a:endParaRPr lang="ru-UA" dirty="0">
                <a:solidFill>
                  <a:schemeClr val="tx1"/>
                </a:solidFill>
              </a:endParaRPr>
            </a:p>
          </p:txBody>
        </p:sp>
        <p:sp>
          <p:nvSpPr>
            <p:cNvPr id="10" name="Блок-схема: узел 9">
              <a:extLst>
                <a:ext uri="{FF2B5EF4-FFF2-40B4-BE49-F238E27FC236}">
                  <a16:creationId xmlns:a16="http://schemas.microsoft.com/office/drawing/2014/main" id="{C0DC7DF5-E56F-43AF-9063-94578AA631F0}"/>
                </a:ext>
              </a:extLst>
            </p:cNvPr>
            <p:cNvSpPr/>
            <p:nvPr/>
          </p:nvSpPr>
          <p:spPr>
            <a:xfrm>
              <a:off x="3439442" y="5283848"/>
              <a:ext cx="336061" cy="336062"/>
            </a:xfrm>
            <a:prstGeom prst="flowChartConnector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  <a:endParaRPr lang="ru-UA" dirty="0">
                <a:solidFill>
                  <a:schemeClr val="tx1"/>
                </a:solidFill>
              </a:endParaRPr>
            </a:p>
          </p:txBody>
        </p:sp>
        <p:cxnSp>
          <p:nvCxnSpPr>
            <p:cNvPr id="12" name="Прямая соединительная линия 11">
              <a:extLst>
                <a:ext uri="{FF2B5EF4-FFF2-40B4-BE49-F238E27FC236}">
                  <a16:creationId xmlns:a16="http://schemas.microsoft.com/office/drawing/2014/main" id="{DBF7942A-2B4C-4AE1-A6B5-71219AA9C6F3}"/>
                </a:ext>
              </a:extLst>
            </p:cNvPr>
            <p:cNvCxnSpPr>
              <a:cxnSpLocks/>
              <a:stCxn id="6" idx="0"/>
              <a:endCxn id="7" idx="4"/>
            </p:cNvCxnSpPr>
            <p:nvPr/>
          </p:nvCxnSpPr>
          <p:spPr>
            <a:xfrm flipV="1">
              <a:off x="1340339" y="2106307"/>
              <a:ext cx="735036" cy="302058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>
              <a:extLst>
                <a:ext uri="{FF2B5EF4-FFF2-40B4-BE49-F238E27FC236}">
                  <a16:creationId xmlns:a16="http://schemas.microsoft.com/office/drawing/2014/main" id="{37BF0C9F-8802-4DB6-94CF-A9B36E441787}"/>
                </a:ext>
              </a:extLst>
            </p:cNvPr>
            <p:cNvCxnSpPr>
              <a:cxnSpLocks/>
              <a:endCxn id="8" idx="3"/>
            </p:cNvCxnSpPr>
            <p:nvPr/>
          </p:nvCxnSpPr>
          <p:spPr>
            <a:xfrm flipV="1">
              <a:off x="1459154" y="2868249"/>
              <a:ext cx="2572611" cy="231805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>
              <a:extLst>
                <a:ext uri="{FF2B5EF4-FFF2-40B4-BE49-F238E27FC236}">
                  <a16:creationId xmlns:a16="http://schemas.microsoft.com/office/drawing/2014/main" id="{D65883C7-ADAD-4DC9-8135-89D07A75C9B7}"/>
                </a:ext>
              </a:extLst>
            </p:cNvPr>
            <p:cNvCxnSpPr>
              <a:cxnSpLocks/>
              <a:stCxn id="6" idx="6"/>
              <a:endCxn id="9" idx="2"/>
            </p:cNvCxnSpPr>
            <p:nvPr/>
          </p:nvCxnSpPr>
          <p:spPr>
            <a:xfrm flipV="1">
              <a:off x="1508369" y="4947786"/>
              <a:ext cx="3631202" cy="34713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>
              <a:extLst>
                <a:ext uri="{FF2B5EF4-FFF2-40B4-BE49-F238E27FC236}">
                  <a16:creationId xmlns:a16="http://schemas.microsoft.com/office/drawing/2014/main" id="{7FB5D244-55F9-4252-A6BA-862D352AA9C6}"/>
                </a:ext>
              </a:extLst>
            </p:cNvPr>
            <p:cNvCxnSpPr>
              <a:cxnSpLocks/>
              <a:stCxn id="6" idx="5"/>
              <a:endCxn id="10" idx="2"/>
            </p:cNvCxnSpPr>
            <p:nvPr/>
          </p:nvCxnSpPr>
          <p:spPr>
            <a:xfrm>
              <a:off x="1459154" y="5413739"/>
              <a:ext cx="1980288" cy="3814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>
              <a:extLst>
                <a:ext uri="{FF2B5EF4-FFF2-40B4-BE49-F238E27FC236}">
                  <a16:creationId xmlns:a16="http://schemas.microsoft.com/office/drawing/2014/main" id="{440FF646-1794-48F9-AE4A-A58C6301C295}"/>
                </a:ext>
              </a:extLst>
            </p:cNvPr>
            <p:cNvCxnSpPr>
              <a:cxnSpLocks/>
              <a:stCxn id="8" idx="1"/>
              <a:endCxn id="7" idx="4"/>
            </p:cNvCxnSpPr>
            <p:nvPr/>
          </p:nvCxnSpPr>
          <p:spPr>
            <a:xfrm flipH="1" flipV="1">
              <a:off x="2075375" y="2106307"/>
              <a:ext cx="1956390" cy="52431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>
              <a:extLst>
                <a:ext uri="{FF2B5EF4-FFF2-40B4-BE49-F238E27FC236}">
                  <a16:creationId xmlns:a16="http://schemas.microsoft.com/office/drawing/2014/main" id="{8D8236A2-FA9F-4445-8354-22FCC90E1F8E}"/>
                </a:ext>
              </a:extLst>
            </p:cNvPr>
            <p:cNvCxnSpPr>
              <a:cxnSpLocks/>
              <a:stCxn id="9" idx="2"/>
              <a:endCxn id="7" idx="4"/>
            </p:cNvCxnSpPr>
            <p:nvPr/>
          </p:nvCxnSpPr>
          <p:spPr>
            <a:xfrm flipH="1" flipV="1">
              <a:off x="2075375" y="2106307"/>
              <a:ext cx="3064196" cy="284147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>
              <a:extLst>
                <a:ext uri="{FF2B5EF4-FFF2-40B4-BE49-F238E27FC236}">
                  <a16:creationId xmlns:a16="http://schemas.microsoft.com/office/drawing/2014/main" id="{D5D12D8C-D03B-40BF-B609-DC54E823E9DD}"/>
                </a:ext>
              </a:extLst>
            </p:cNvPr>
            <p:cNvCxnSpPr>
              <a:cxnSpLocks/>
              <a:stCxn id="10" idx="1"/>
              <a:endCxn id="7" idx="4"/>
            </p:cNvCxnSpPr>
            <p:nvPr/>
          </p:nvCxnSpPr>
          <p:spPr>
            <a:xfrm flipH="1" flipV="1">
              <a:off x="2075375" y="2106307"/>
              <a:ext cx="1413282" cy="322675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единительная линия 39">
              <a:extLst>
                <a:ext uri="{FF2B5EF4-FFF2-40B4-BE49-F238E27FC236}">
                  <a16:creationId xmlns:a16="http://schemas.microsoft.com/office/drawing/2014/main" id="{24AA8A97-8DCE-47D6-A6AE-3FAA2C7D2F97}"/>
                </a:ext>
              </a:extLst>
            </p:cNvPr>
            <p:cNvCxnSpPr>
              <a:cxnSpLocks/>
              <a:stCxn id="9" idx="0"/>
              <a:endCxn id="8" idx="5"/>
            </p:cNvCxnSpPr>
            <p:nvPr/>
          </p:nvCxnSpPr>
          <p:spPr>
            <a:xfrm flipH="1" flipV="1">
              <a:off x="4269396" y="2868249"/>
              <a:ext cx="1038206" cy="191150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Прямая соединительная линия 42">
              <a:extLst>
                <a:ext uri="{FF2B5EF4-FFF2-40B4-BE49-F238E27FC236}">
                  <a16:creationId xmlns:a16="http://schemas.microsoft.com/office/drawing/2014/main" id="{5EAC511C-2B17-4D66-91CD-3C2B06128C17}"/>
                </a:ext>
              </a:extLst>
            </p:cNvPr>
            <p:cNvCxnSpPr>
              <a:cxnSpLocks/>
              <a:stCxn id="10" idx="0"/>
              <a:endCxn id="8" idx="4"/>
            </p:cNvCxnSpPr>
            <p:nvPr/>
          </p:nvCxnSpPr>
          <p:spPr>
            <a:xfrm flipV="1">
              <a:off x="3607473" y="2917464"/>
              <a:ext cx="543108" cy="236638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Прямая соединительная линия 46">
              <a:extLst>
                <a:ext uri="{FF2B5EF4-FFF2-40B4-BE49-F238E27FC236}">
                  <a16:creationId xmlns:a16="http://schemas.microsoft.com/office/drawing/2014/main" id="{3C0613C9-1524-44CD-993A-70A9360EE089}"/>
                </a:ext>
              </a:extLst>
            </p:cNvPr>
            <p:cNvCxnSpPr>
              <a:cxnSpLocks/>
              <a:stCxn id="10" idx="6"/>
              <a:endCxn id="9" idx="3"/>
            </p:cNvCxnSpPr>
            <p:nvPr/>
          </p:nvCxnSpPr>
          <p:spPr>
            <a:xfrm flipV="1">
              <a:off x="3775503" y="5066602"/>
              <a:ext cx="1413283" cy="38527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313F5E99-F82F-4C4D-B27C-C5855B1B85CE}"/>
                </a:ext>
              </a:extLst>
            </p:cNvPr>
            <p:cNvSpPr txBox="1"/>
            <p:nvPr/>
          </p:nvSpPr>
          <p:spPr>
            <a:xfrm>
              <a:off x="1057792" y="4335257"/>
              <a:ext cx="46666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56</a:t>
              </a:r>
              <a:endParaRPr lang="ru-UA" dirty="0"/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AF471441-8612-4843-8C74-1AB4F8AE351D}"/>
                </a:ext>
              </a:extLst>
            </p:cNvPr>
            <p:cNvSpPr txBox="1"/>
            <p:nvPr/>
          </p:nvSpPr>
          <p:spPr>
            <a:xfrm>
              <a:off x="1608711" y="4362118"/>
              <a:ext cx="46666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39</a:t>
              </a:r>
              <a:endParaRPr lang="ru-UA" dirty="0"/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CAD1CD4A-455E-47F3-875F-0448F4F60BF5}"/>
                </a:ext>
              </a:extLst>
            </p:cNvPr>
            <p:cNvSpPr txBox="1"/>
            <p:nvPr/>
          </p:nvSpPr>
          <p:spPr>
            <a:xfrm>
              <a:off x="1863792" y="4824941"/>
              <a:ext cx="46666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45</a:t>
              </a:r>
              <a:endParaRPr lang="ru-UA" dirty="0"/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C9B6BD73-4718-4C74-8E81-9C863B85D317}"/>
                </a:ext>
              </a:extLst>
            </p:cNvPr>
            <p:cNvSpPr txBox="1"/>
            <p:nvPr/>
          </p:nvSpPr>
          <p:spPr>
            <a:xfrm>
              <a:off x="1907344" y="5452519"/>
              <a:ext cx="46666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39</a:t>
              </a:r>
              <a:endParaRPr lang="ru-UA" dirty="0"/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60D6D3B9-A2E5-40F5-B8FD-487F81ED6AAA}"/>
                </a:ext>
              </a:extLst>
            </p:cNvPr>
            <p:cNvSpPr txBox="1"/>
            <p:nvPr/>
          </p:nvSpPr>
          <p:spPr>
            <a:xfrm>
              <a:off x="2446341" y="1929465"/>
              <a:ext cx="46666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50</a:t>
              </a:r>
              <a:endParaRPr lang="ru-UA" dirty="0"/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15554098-B400-4DFD-8469-AE379DA0149D}"/>
                </a:ext>
              </a:extLst>
            </p:cNvPr>
            <p:cNvSpPr txBox="1"/>
            <p:nvPr/>
          </p:nvSpPr>
          <p:spPr>
            <a:xfrm>
              <a:off x="2681476" y="2477903"/>
              <a:ext cx="46666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61</a:t>
              </a:r>
              <a:endParaRPr lang="ru-UA" dirty="0"/>
            </a:p>
          </p:txBody>
        </p: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4808C64A-EF14-434F-AF20-2F2797023446}"/>
                </a:ext>
              </a:extLst>
            </p:cNvPr>
            <p:cNvSpPr txBox="1"/>
            <p:nvPr/>
          </p:nvSpPr>
          <p:spPr>
            <a:xfrm>
              <a:off x="2140675" y="2939969"/>
              <a:ext cx="46666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41</a:t>
              </a:r>
              <a:endParaRPr lang="ru-UA" dirty="0"/>
            </a:p>
          </p:txBody>
        </p: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02B4BF00-6926-4B7A-A291-35A923D7F648}"/>
                </a:ext>
              </a:extLst>
            </p:cNvPr>
            <p:cNvSpPr txBox="1"/>
            <p:nvPr/>
          </p:nvSpPr>
          <p:spPr>
            <a:xfrm>
              <a:off x="4454234" y="2830109"/>
              <a:ext cx="46666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54</a:t>
              </a:r>
              <a:endParaRPr lang="ru-UA" dirty="0"/>
            </a:p>
          </p:txBody>
        </p:sp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1DE33377-DFB6-4865-960A-1F9E2B4A351B}"/>
                </a:ext>
              </a:extLst>
            </p:cNvPr>
            <p:cNvSpPr txBox="1"/>
            <p:nvPr/>
          </p:nvSpPr>
          <p:spPr>
            <a:xfrm>
              <a:off x="4031330" y="3177269"/>
              <a:ext cx="46666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62</a:t>
              </a:r>
              <a:endParaRPr lang="ru-UA" dirty="0"/>
            </a:p>
          </p:txBody>
        </p: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4FFDE1F8-3B22-4F80-86A1-B7EBF793527E}"/>
                </a:ext>
              </a:extLst>
            </p:cNvPr>
            <p:cNvSpPr txBox="1"/>
            <p:nvPr/>
          </p:nvSpPr>
          <p:spPr>
            <a:xfrm>
              <a:off x="4444806" y="5248143"/>
              <a:ext cx="46666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37</a:t>
              </a:r>
              <a:endParaRPr lang="ru-UA" dirty="0"/>
            </a:p>
          </p:txBody>
        </p:sp>
      </p:grpSp>
      <p:pic>
        <p:nvPicPr>
          <p:cNvPr id="99" name="Рисунок 98">
            <a:extLst>
              <a:ext uri="{FF2B5EF4-FFF2-40B4-BE49-F238E27FC236}">
                <a16:creationId xmlns:a16="http://schemas.microsoft.com/office/drawing/2014/main" id="{7F385967-43F1-4A3A-9BB3-B7B7845B42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67238" y="1587913"/>
            <a:ext cx="3386562" cy="4060878"/>
          </a:xfrm>
          <a:prstGeom prst="rect">
            <a:avLst/>
          </a:prstGeom>
        </p:spPr>
      </p:pic>
      <p:sp>
        <p:nvSpPr>
          <p:cNvPr id="100" name="TextBox 99">
            <a:extLst>
              <a:ext uri="{FF2B5EF4-FFF2-40B4-BE49-F238E27FC236}">
                <a16:creationId xmlns:a16="http://schemas.microsoft.com/office/drawing/2014/main" id="{EB3756AA-9BB4-4E79-A85A-2EA00BA8098A}"/>
              </a:ext>
            </a:extLst>
          </p:cNvPr>
          <p:cNvSpPr txBox="1"/>
          <p:nvPr/>
        </p:nvSpPr>
        <p:spPr>
          <a:xfrm>
            <a:off x="3721718" y="6139543"/>
            <a:ext cx="4742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dirty="0"/>
              <a:t>Вихідні дані – довжина маршрутів</a:t>
            </a:r>
            <a:endParaRPr lang="ru-UA" sz="2400" dirty="0"/>
          </a:p>
        </p:txBody>
      </p:sp>
    </p:spTree>
    <p:extLst>
      <p:ext uri="{BB962C8B-B14F-4D97-AF65-F5344CB8AC3E}">
        <p14:creationId xmlns:p14="http://schemas.microsoft.com/office/powerpoint/2010/main" val="3427451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6AA42C-6EC0-4A95-89B1-0D8616555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8877" y="0"/>
            <a:ext cx="10515600" cy="1211385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/>
              <a:t>Приклад вирішення задачі комівояжера з використанням мурашиного алгоритму</a:t>
            </a:r>
            <a:endParaRPr lang="ru-UA" sz="3600" dirty="0"/>
          </a:p>
        </p:txBody>
      </p:sp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EED77602-7CE3-4F71-8D3D-50BEFC2CF13E}"/>
              </a:ext>
            </a:extLst>
          </p:cNvPr>
          <p:cNvGrpSpPr/>
          <p:nvPr/>
        </p:nvGrpSpPr>
        <p:grpSpPr>
          <a:xfrm>
            <a:off x="1141046" y="1682628"/>
            <a:ext cx="4303324" cy="4051606"/>
            <a:chOff x="1172308" y="1770245"/>
            <a:chExt cx="4303324" cy="4051606"/>
          </a:xfrm>
        </p:grpSpPr>
        <p:sp>
          <p:nvSpPr>
            <p:cNvPr id="5" name="Блок-схема: узел 4">
              <a:extLst>
                <a:ext uri="{FF2B5EF4-FFF2-40B4-BE49-F238E27FC236}">
                  <a16:creationId xmlns:a16="http://schemas.microsoft.com/office/drawing/2014/main" id="{0A784B9D-2205-4FC8-927F-9E4DFC4EDC18}"/>
                </a:ext>
              </a:extLst>
            </p:cNvPr>
            <p:cNvSpPr/>
            <p:nvPr/>
          </p:nvSpPr>
          <p:spPr>
            <a:xfrm>
              <a:off x="1172308" y="5126892"/>
              <a:ext cx="336061" cy="336062"/>
            </a:xfrm>
            <a:prstGeom prst="flowChartConnector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</a:t>
              </a:r>
              <a:endParaRPr lang="ru-UA" dirty="0">
                <a:solidFill>
                  <a:schemeClr val="tx1"/>
                </a:solidFill>
              </a:endParaRPr>
            </a:p>
          </p:txBody>
        </p:sp>
        <p:sp>
          <p:nvSpPr>
            <p:cNvPr id="6" name="Блок-схема: узел 5">
              <a:extLst>
                <a:ext uri="{FF2B5EF4-FFF2-40B4-BE49-F238E27FC236}">
                  <a16:creationId xmlns:a16="http://schemas.microsoft.com/office/drawing/2014/main" id="{C26D331D-CF64-4C65-AEC9-B580FAA30602}"/>
                </a:ext>
              </a:extLst>
            </p:cNvPr>
            <p:cNvSpPr/>
            <p:nvPr/>
          </p:nvSpPr>
          <p:spPr>
            <a:xfrm>
              <a:off x="1907344" y="1770245"/>
              <a:ext cx="336061" cy="336062"/>
            </a:xfrm>
            <a:prstGeom prst="flowChartConnector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2</a:t>
              </a:r>
              <a:endParaRPr lang="ru-UA" dirty="0">
                <a:solidFill>
                  <a:schemeClr val="tx1"/>
                </a:solidFill>
              </a:endParaRPr>
            </a:p>
          </p:txBody>
        </p:sp>
        <p:sp>
          <p:nvSpPr>
            <p:cNvPr id="7" name="Блок-схема: узел 6">
              <a:extLst>
                <a:ext uri="{FF2B5EF4-FFF2-40B4-BE49-F238E27FC236}">
                  <a16:creationId xmlns:a16="http://schemas.microsoft.com/office/drawing/2014/main" id="{B723162F-B4F4-4D7E-BB6E-8296D61137FF}"/>
                </a:ext>
              </a:extLst>
            </p:cNvPr>
            <p:cNvSpPr/>
            <p:nvPr/>
          </p:nvSpPr>
          <p:spPr>
            <a:xfrm>
              <a:off x="3982550" y="2581402"/>
              <a:ext cx="336061" cy="336062"/>
            </a:xfrm>
            <a:prstGeom prst="flowChartConnector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3</a:t>
              </a:r>
              <a:endParaRPr lang="ru-UA" dirty="0">
                <a:solidFill>
                  <a:schemeClr val="tx1"/>
                </a:solidFill>
              </a:endParaRPr>
            </a:p>
          </p:txBody>
        </p:sp>
        <p:sp>
          <p:nvSpPr>
            <p:cNvPr id="8" name="Блок-схема: узел 7">
              <a:extLst>
                <a:ext uri="{FF2B5EF4-FFF2-40B4-BE49-F238E27FC236}">
                  <a16:creationId xmlns:a16="http://schemas.microsoft.com/office/drawing/2014/main" id="{219A7322-2C7F-40C8-B197-A06F4451FB51}"/>
                </a:ext>
              </a:extLst>
            </p:cNvPr>
            <p:cNvSpPr/>
            <p:nvPr/>
          </p:nvSpPr>
          <p:spPr>
            <a:xfrm>
              <a:off x="5139571" y="4779755"/>
              <a:ext cx="336061" cy="336062"/>
            </a:xfrm>
            <a:prstGeom prst="flowChartConnector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4</a:t>
              </a:r>
              <a:endParaRPr lang="ru-UA" dirty="0">
                <a:solidFill>
                  <a:schemeClr val="tx1"/>
                </a:solidFill>
              </a:endParaRPr>
            </a:p>
          </p:txBody>
        </p:sp>
        <p:sp>
          <p:nvSpPr>
            <p:cNvPr id="9" name="Блок-схема: узел 8">
              <a:extLst>
                <a:ext uri="{FF2B5EF4-FFF2-40B4-BE49-F238E27FC236}">
                  <a16:creationId xmlns:a16="http://schemas.microsoft.com/office/drawing/2014/main" id="{C1D3E1B9-3E9C-4F3B-B622-6439F5EBA9EA}"/>
                </a:ext>
              </a:extLst>
            </p:cNvPr>
            <p:cNvSpPr/>
            <p:nvPr/>
          </p:nvSpPr>
          <p:spPr>
            <a:xfrm>
              <a:off x="3439442" y="5283848"/>
              <a:ext cx="336061" cy="336062"/>
            </a:xfrm>
            <a:prstGeom prst="flowChartConnector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  <a:endParaRPr lang="ru-UA" dirty="0">
                <a:solidFill>
                  <a:schemeClr val="tx1"/>
                </a:solidFill>
              </a:endParaRPr>
            </a:p>
          </p:txBody>
        </p:sp>
        <p:cxnSp>
          <p:nvCxnSpPr>
            <p:cNvPr id="10" name="Прямая соединительная линия 9">
              <a:extLst>
                <a:ext uri="{FF2B5EF4-FFF2-40B4-BE49-F238E27FC236}">
                  <a16:creationId xmlns:a16="http://schemas.microsoft.com/office/drawing/2014/main" id="{5C7D426A-7CDE-4FB2-8186-AEBDC6E5E0C7}"/>
                </a:ext>
              </a:extLst>
            </p:cNvPr>
            <p:cNvCxnSpPr>
              <a:cxnSpLocks/>
              <a:stCxn id="5" idx="0"/>
              <a:endCxn id="6" idx="4"/>
            </p:cNvCxnSpPr>
            <p:nvPr/>
          </p:nvCxnSpPr>
          <p:spPr>
            <a:xfrm flipV="1">
              <a:off x="1340339" y="2106307"/>
              <a:ext cx="735036" cy="302058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>
              <a:extLst>
                <a:ext uri="{FF2B5EF4-FFF2-40B4-BE49-F238E27FC236}">
                  <a16:creationId xmlns:a16="http://schemas.microsoft.com/office/drawing/2014/main" id="{33D2B896-1201-4CEC-8B3F-2DD6334F7694}"/>
                </a:ext>
              </a:extLst>
            </p:cNvPr>
            <p:cNvCxnSpPr>
              <a:cxnSpLocks/>
              <a:endCxn id="7" idx="3"/>
            </p:cNvCxnSpPr>
            <p:nvPr/>
          </p:nvCxnSpPr>
          <p:spPr>
            <a:xfrm flipV="1">
              <a:off x="1459154" y="2868249"/>
              <a:ext cx="2572611" cy="231805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>
              <a:extLst>
                <a:ext uri="{FF2B5EF4-FFF2-40B4-BE49-F238E27FC236}">
                  <a16:creationId xmlns:a16="http://schemas.microsoft.com/office/drawing/2014/main" id="{1E72EC3A-F56D-4B33-ABE4-D5AF53F6E031}"/>
                </a:ext>
              </a:extLst>
            </p:cNvPr>
            <p:cNvCxnSpPr>
              <a:cxnSpLocks/>
              <a:stCxn id="5" idx="6"/>
              <a:endCxn id="8" idx="2"/>
            </p:cNvCxnSpPr>
            <p:nvPr/>
          </p:nvCxnSpPr>
          <p:spPr>
            <a:xfrm flipV="1">
              <a:off x="1508369" y="4947786"/>
              <a:ext cx="3631202" cy="34713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>
              <a:extLst>
                <a:ext uri="{FF2B5EF4-FFF2-40B4-BE49-F238E27FC236}">
                  <a16:creationId xmlns:a16="http://schemas.microsoft.com/office/drawing/2014/main" id="{AFCBDA67-DA62-4666-9A14-D991F522AA8C}"/>
                </a:ext>
              </a:extLst>
            </p:cNvPr>
            <p:cNvCxnSpPr>
              <a:cxnSpLocks/>
              <a:stCxn id="5" idx="5"/>
              <a:endCxn id="9" idx="2"/>
            </p:cNvCxnSpPr>
            <p:nvPr/>
          </p:nvCxnSpPr>
          <p:spPr>
            <a:xfrm>
              <a:off x="1459154" y="5413739"/>
              <a:ext cx="1980288" cy="3814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>
              <a:extLst>
                <a:ext uri="{FF2B5EF4-FFF2-40B4-BE49-F238E27FC236}">
                  <a16:creationId xmlns:a16="http://schemas.microsoft.com/office/drawing/2014/main" id="{07CF452C-8C66-42FD-A49E-A441EC160646}"/>
                </a:ext>
              </a:extLst>
            </p:cNvPr>
            <p:cNvCxnSpPr>
              <a:cxnSpLocks/>
              <a:stCxn id="7" idx="1"/>
              <a:endCxn id="6" idx="4"/>
            </p:cNvCxnSpPr>
            <p:nvPr/>
          </p:nvCxnSpPr>
          <p:spPr>
            <a:xfrm flipH="1" flipV="1">
              <a:off x="2075375" y="2106307"/>
              <a:ext cx="1956390" cy="52431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>
              <a:extLst>
                <a:ext uri="{FF2B5EF4-FFF2-40B4-BE49-F238E27FC236}">
                  <a16:creationId xmlns:a16="http://schemas.microsoft.com/office/drawing/2014/main" id="{DA1E23C6-02E8-4D99-BC2F-E29606488DB0}"/>
                </a:ext>
              </a:extLst>
            </p:cNvPr>
            <p:cNvCxnSpPr>
              <a:cxnSpLocks/>
              <a:stCxn id="8" idx="2"/>
              <a:endCxn id="6" idx="4"/>
            </p:cNvCxnSpPr>
            <p:nvPr/>
          </p:nvCxnSpPr>
          <p:spPr>
            <a:xfrm flipH="1" flipV="1">
              <a:off x="2075375" y="2106307"/>
              <a:ext cx="3064196" cy="284147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>
              <a:extLst>
                <a:ext uri="{FF2B5EF4-FFF2-40B4-BE49-F238E27FC236}">
                  <a16:creationId xmlns:a16="http://schemas.microsoft.com/office/drawing/2014/main" id="{97847B93-E282-49F1-B499-DFD263C180D5}"/>
                </a:ext>
              </a:extLst>
            </p:cNvPr>
            <p:cNvCxnSpPr>
              <a:cxnSpLocks/>
              <a:stCxn id="9" idx="1"/>
              <a:endCxn id="6" idx="4"/>
            </p:cNvCxnSpPr>
            <p:nvPr/>
          </p:nvCxnSpPr>
          <p:spPr>
            <a:xfrm flipH="1" flipV="1">
              <a:off x="2075375" y="2106307"/>
              <a:ext cx="1413282" cy="322675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>
              <a:extLst>
                <a:ext uri="{FF2B5EF4-FFF2-40B4-BE49-F238E27FC236}">
                  <a16:creationId xmlns:a16="http://schemas.microsoft.com/office/drawing/2014/main" id="{B41E0520-92C7-48BF-9089-CBEFC88CB662}"/>
                </a:ext>
              </a:extLst>
            </p:cNvPr>
            <p:cNvCxnSpPr>
              <a:cxnSpLocks/>
              <a:stCxn id="8" idx="0"/>
              <a:endCxn id="7" idx="5"/>
            </p:cNvCxnSpPr>
            <p:nvPr/>
          </p:nvCxnSpPr>
          <p:spPr>
            <a:xfrm flipH="1" flipV="1">
              <a:off x="4269396" y="2868249"/>
              <a:ext cx="1038206" cy="191150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>
              <a:extLst>
                <a:ext uri="{FF2B5EF4-FFF2-40B4-BE49-F238E27FC236}">
                  <a16:creationId xmlns:a16="http://schemas.microsoft.com/office/drawing/2014/main" id="{1715C3F5-45A0-417C-AB7E-02CBF7A1DB63}"/>
                </a:ext>
              </a:extLst>
            </p:cNvPr>
            <p:cNvCxnSpPr>
              <a:cxnSpLocks/>
              <a:stCxn id="9" idx="0"/>
              <a:endCxn id="7" idx="4"/>
            </p:cNvCxnSpPr>
            <p:nvPr/>
          </p:nvCxnSpPr>
          <p:spPr>
            <a:xfrm flipV="1">
              <a:off x="3607473" y="2917464"/>
              <a:ext cx="543108" cy="236638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>
              <a:extLst>
                <a:ext uri="{FF2B5EF4-FFF2-40B4-BE49-F238E27FC236}">
                  <a16:creationId xmlns:a16="http://schemas.microsoft.com/office/drawing/2014/main" id="{2351068D-E9D2-4E2D-B2BF-D358A8E34811}"/>
                </a:ext>
              </a:extLst>
            </p:cNvPr>
            <p:cNvCxnSpPr>
              <a:cxnSpLocks/>
              <a:stCxn id="9" idx="6"/>
              <a:endCxn id="8" idx="3"/>
            </p:cNvCxnSpPr>
            <p:nvPr/>
          </p:nvCxnSpPr>
          <p:spPr>
            <a:xfrm flipV="1">
              <a:off x="3775503" y="5066602"/>
              <a:ext cx="1413283" cy="38527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84CAB58A-E82C-48BE-81AA-C04B0EE94317}"/>
                </a:ext>
              </a:extLst>
            </p:cNvPr>
            <p:cNvSpPr txBox="1"/>
            <p:nvPr/>
          </p:nvSpPr>
          <p:spPr>
            <a:xfrm>
              <a:off x="1191161" y="4323349"/>
              <a:ext cx="29583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dirty="0"/>
                <a:t>2</a:t>
              </a:r>
              <a:endParaRPr lang="ru-UA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DF0C3822-43FB-4DD7-A9FD-753E766B643E}"/>
                </a:ext>
              </a:extLst>
            </p:cNvPr>
            <p:cNvSpPr txBox="1"/>
            <p:nvPr/>
          </p:nvSpPr>
          <p:spPr>
            <a:xfrm>
              <a:off x="1608711" y="4362118"/>
              <a:ext cx="46666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dirty="0"/>
                <a:t>3</a:t>
              </a:r>
              <a:endParaRPr lang="ru-UA" dirty="0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F75E33B2-D8EF-44FE-972A-B8FF6DAB77FD}"/>
                </a:ext>
              </a:extLst>
            </p:cNvPr>
            <p:cNvSpPr txBox="1"/>
            <p:nvPr/>
          </p:nvSpPr>
          <p:spPr>
            <a:xfrm>
              <a:off x="1863792" y="4824941"/>
              <a:ext cx="46666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dirty="0"/>
                <a:t>2</a:t>
              </a:r>
              <a:endParaRPr lang="ru-UA" dirty="0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5B91DCC6-7472-4455-ABA6-336CE3DCE5AD}"/>
                </a:ext>
              </a:extLst>
            </p:cNvPr>
            <p:cNvSpPr txBox="1"/>
            <p:nvPr/>
          </p:nvSpPr>
          <p:spPr>
            <a:xfrm>
              <a:off x="1907344" y="5452519"/>
              <a:ext cx="46666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dirty="0"/>
                <a:t>1</a:t>
              </a:r>
              <a:endParaRPr lang="ru-UA" dirty="0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F6C14A82-188E-4F21-AA42-07BA9C59B446}"/>
                </a:ext>
              </a:extLst>
            </p:cNvPr>
            <p:cNvSpPr txBox="1"/>
            <p:nvPr/>
          </p:nvSpPr>
          <p:spPr>
            <a:xfrm>
              <a:off x="2446341" y="1929465"/>
              <a:ext cx="46666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dirty="0"/>
                <a:t>3</a:t>
              </a:r>
              <a:endParaRPr lang="ru-UA" dirty="0"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9F31D33C-CACD-4211-8668-C7E9AF90F052}"/>
                </a:ext>
              </a:extLst>
            </p:cNvPr>
            <p:cNvSpPr txBox="1"/>
            <p:nvPr/>
          </p:nvSpPr>
          <p:spPr>
            <a:xfrm>
              <a:off x="2681476" y="2477903"/>
              <a:ext cx="46666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dirty="0"/>
                <a:t>2</a:t>
              </a:r>
              <a:endParaRPr lang="ru-UA" dirty="0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6C63835F-EC73-40FD-99B4-362BDA44D462}"/>
                </a:ext>
              </a:extLst>
            </p:cNvPr>
            <p:cNvSpPr txBox="1"/>
            <p:nvPr/>
          </p:nvSpPr>
          <p:spPr>
            <a:xfrm>
              <a:off x="2140675" y="2939969"/>
              <a:ext cx="46666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</a:t>
              </a:r>
              <a:endParaRPr lang="ru-UA" dirty="0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5667DF00-C18B-4763-916B-C64551C61A82}"/>
                </a:ext>
              </a:extLst>
            </p:cNvPr>
            <p:cNvSpPr txBox="1"/>
            <p:nvPr/>
          </p:nvSpPr>
          <p:spPr>
            <a:xfrm>
              <a:off x="4454234" y="2830109"/>
              <a:ext cx="46666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dirty="0"/>
                <a:t>3</a:t>
              </a:r>
              <a:endParaRPr lang="ru-UA" dirty="0"/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2B0FB410-208D-4070-8F6C-298FDA2DDAED}"/>
                </a:ext>
              </a:extLst>
            </p:cNvPr>
            <p:cNvSpPr txBox="1"/>
            <p:nvPr/>
          </p:nvSpPr>
          <p:spPr>
            <a:xfrm>
              <a:off x="4031330" y="3177269"/>
              <a:ext cx="46666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dirty="0"/>
                <a:t>1</a:t>
              </a:r>
              <a:endParaRPr lang="ru-UA" dirty="0"/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841155C8-CEDA-48A0-A5A5-4544720CB4D9}"/>
                </a:ext>
              </a:extLst>
            </p:cNvPr>
            <p:cNvSpPr txBox="1"/>
            <p:nvPr/>
          </p:nvSpPr>
          <p:spPr>
            <a:xfrm>
              <a:off x="4444806" y="5248143"/>
              <a:ext cx="46666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dirty="0"/>
                <a:t>2</a:t>
              </a:r>
              <a:endParaRPr lang="ru-UA" dirty="0"/>
            </a:p>
          </p:txBody>
        </p:sp>
      </p:grpSp>
      <p:sp>
        <p:nvSpPr>
          <p:cNvPr id="30" name="TextBox 29">
            <a:extLst>
              <a:ext uri="{FF2B5EF4-FFF2-40B4-BE49-F238E27FC236}">
                <a16:creationId xmlns:a16="http://schemas.microsoft.com/office/drawing/2014/main" id="{9E9D6C9E-8109-46A4-BF94-2C5F4586B795}"/>
              </a:ext>
            </a:extLst>
          </p:cNvPr>
          <p:cNvSpPr txBox="1"/>
          <p:nvPr/>
        </p:nvSpPr>
        <p:spPr>
          <a:xfrm>
            <a:off x="2771351" y="6198552"/>
            <a:ext cx="66492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dirty="0"/>
              <a:t>Вихідні дані – інтенсивність запаху </a:t>
            </a:r>
            <a:r>
              <a:rPr lang="uk-UA" sz="2400" dirty="0" err="1"/>
              <a:t>феромонів</a:t>
            </a:r>
            <a:endParaRPr lang="ru-UA" sz="2400" dirty="0"/>
          </a:p>
        </p:txBody>
      </p:sp>
      <p:pic>
        <p:nvPicPr>
          <p:cNvPr id="34" name="Рисунок 33">
            <a:extLst>
              <a:ext uri="{FF2B5EF4-FFF2-40B4-BE49-F238E27FC236}">
                <a16:creationId xmlns:a16="http://schemas.microsoft.com/office/drawing/2014/main" id="{BDBF254A-934C-4032-9726-55D99EF623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79818" y="1758116"/>
            <a:ext cx="4114659" cy="3541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3697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Рисунок 52">
            <a:extLst>
              <a:ext uri="{FF2B5EF4-FFF2-40B4-BE49-F238E27FC236}">
                <a16:creationId xmlns:a16="http://schemas.microsoft.com/office/drawing/2014/main" id="{ED098B47-C82C-4192-8F53-A422549975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2340" y="5282955"/>
            <a:ext cx="361950" cy="619125"/>
          </a:xfrm>
          <a:prstGeom prst="rect">
            <a:avLst/>
          </a:prstGeom>
        </p:spPr>
      </p:pic>
      <p:pic>
        <p:nvPicPr>
          <p:cNvPr id="49" name="Рисунок 48">
            <a:extLst>
              <a:ext uri="{FF2B5EF4-FFF2-40B4-BE49-F238E27FC236}">
                <a16:creationId xmlns:a16="http://schemas.microsoft.com/office/drawing/2014/main" id="{7C841EAE-FE84-4E1C-84D1-3442C2FE64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58102" y="2878223"/>
            <a:ext cx="4652604" cy="844532"/>
          </a:xfrm>
          <a:prstGeom prst="rect">
            <a:avLst/>
          </a:prstGeom>
        </p:spPr>
      </p:pic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B1C1D252-1EB2-4E35-A999-E088C326D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006" y="73813"/>
            <a:ext cx="8274045" cy="1325563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/>
              <a:t>Приклад вирішення задачі комівояжера з використанням мурашиного алгоритму</a:t>
            </a:r>
            <a:endParaRPr lang="ru-UA" sz="36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D5F474B-112A-434F-BB76-169C0310456C}"/>
              </a:ext>
            </a:extLst>
          </p:cNvPr>
          <p:cNvSpPr txBox="1"/>
          <p:nvPr/>
        </p:nvSpPr>
        <p:spPr>
          <a:xfrm>
            <a:off x="2771351" y="6198552"/>
            <a:ext cx="66492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dirty="0"/>
              <a:t>Етап_1 – Розрахунок ймовірностей</a:t>
            </a:r>
            <a:r>
              <a:rPr lang="en-US" sz="2400" dirty="0"/>
              <a:t> </a:t>
            </a:r>
            <a:r>
              <a:rPr lang="uk-UA" sz="2400" dirty="0"/>
              <a:t>переходу</a:t>
            </a:r>
            <a:endParaRPr lang="ru-UA" sz="2400" dirty="0"/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1AEDC7BD-082B-47BA-BC7C-F792FF32453E}"/>
              </a:ext>
            </a:extLst>
          </p:cNvPr>
          <p:cNvGrpSpPr/>
          <p:nvPr/>
        </p:nvGrpSpPr>
        <p:grpSpPr>
          <a:xfrm>
            <a:off x="88191" y="1374133"/>
            <a:ext cx="4422139" cy="4051606"/>
            <a:chOff x="1053493" y="1770245"/>
            <a:chExt cx="4422139" cy="4051606"/>
          </a:xfrm>
        </p:grpSpPr>
        <p:sp>
          <p:nvSpPr>
            <p:cNvPr id="7" name="Блок-схема: узел 6">
              <a:extLst>
                <a:ext uri="{FF2B5EF4-FFF2-40B4-BE49-F238E27FC236}">
                  <a16:creationId xmlns:a16="http://schemas.microsoft.com/office/drawing/2014/main" id="{0941D22C-00E9-4517-829A-FCE72E2056BF}"/>
                </a:ext>
              </a:extLst>
            </p:cNvPr>
            <p:cNvSpPr/>
            <p:nvPr/>
          </p:nvSpPr>
          <p:spPr>
            <a:xfrm>
              <a:off x="1172308" y="5126892"/>
              <a:ext cx="336061" cy="336062"/>
            </a:xfrm>
            <a:prstGeom prst="flowChartConnector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</a:t>
              </a:r>
              <a:endParaRPr lang="ru-UA" dirty="0">
                <a:solidFill>
                  <a:schemeClr val="tx1"/>
                </a:solidFill>
              </a:endParaRPr>
            </a:p>
          </p:txBody>
        </p:sp>
        <p:sp>
          <p:nvSpPr>
            <p:cNvPr id="8" name="Блок-схема: узел 7">
              <a:extLst>
                <a:ext uri="{FF2B5EF4-FFF2-40B4-BE49-F238E27FC236}">
                  <a16:creationId xmlns:a16="http://schemas.microsoft.com/office/drawing/2014/main" id="{3BA9F7A3-A20F-49D4-A69C-AA7B781CA965}"/>
                </a:ext>
              </a:extLst>
            </p:cNvPr>
            <p:cNvSpPr/>
            <p:nvPr/>
          </p:nvSpPr>
          <p:spPr>
            <a:xfrm>
              <a:off x="1907344" y="1770245"/>
              <a:ext cx="336061" cy="336062"/>
            </a:xfrm>
            <a:prstGeom prst="flowChartConnector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2</a:t>
              </a:r>
              <a:endParaRPr lang="ru-UA" dirty="0">
                <a:solidFill>
                  <a:schemeClr val="tx1"/>
                </a:solidFill>
              </a:endParaRPr>
            </a:p>
          </p:txBody>
        </p:sp>
        <p:sp>
          <p:nvSpPr>
            <p:cNvPr id="9" name="Блок-схема: узел 8">
              <a:extLst>
                <a:ext uri="{FF2B5EF4-FFF2-40B4-BE49-F238E27FC236}">
                  <a16:creationId xmlns:a16="http://schemas.microsoft.com/office/drawing/2014/main" id="{4A6E1459-CCE1-42C6-B6C9-2999AFECB0FF}"/>
                </a:ext>
              </a:extLst>
            </p:cNvPr>
            <p:cNvSpPr/>
            <p:nvPr/>
          </p:nvSpPr>
          <p:spPr>
            <a:xfrm>
              <a:off x="3982550" y="2581402"/>
              <a:ext cx="336061" cy="336062"/>
            </a:xfrm>
            <a:prstGeom prst="flowChartConnector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3</a:t>
              </a:r>
              <a:endParaRPr lang="ru-UA" dirty="0">
                <a:solidFill>
                  <a:schemeClr val="tx1"/>
                </a:solidFill>
              </a:endParaRPr>
            </a:p>
          </p:txBody>
        </p:sp>
        <p:sp>
          <p:nvSpPr>
            <p:cNvPr id="10" name="Блок-схема: узел 9">
              <a:extLst>
                <a:ext uri="{FF2B5EF4-FFF2-40B4-BE49-F238E27FC236}">
                  <a16:creationId xmlns:a16="http://schemas.microsoft.com/office/drawing/2014/main" id="{DDB83C70-88CC-46BB-8821-A00790617BD6}"/>
                </a:ext>
              </a:extLst>
            </p:cNvPr>
            <p:cNvSpPr/>
            <p:nvPr/>
          </p:nvSpPr>
          <p:spPr>
            <a:xfrm>
              <a:off x="5139571" y="4779755"/>
              <a:ext cx="336061" cy="336062"/>
            </a:xfrm>
            <a:prstGeom prst="flowChartConnector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4</a:t>
              </a:r>
              <a:endParaRPr lang="ru-UA" dirty="0">
                <a:solidFill>
                  <a:schemeClr val="tx1"/>
                </a:solidFill>
              </a:endParaRPr>
            </a:p>
          </p:txBody>
        </p:sp>
        <p:sp>
          <p:nvSpPr>
            <p:cNvPr id="11" name="Блок-схема: узел 10">
              <a:extLst>
                <a:ext uri="{FF2B5EF4-FFF2-40B4-BE49-F238E27FC236}">
                  <a16:creationId xmlns:a16="http://schemas.microsoft.com/office/drawing/2014/main" id="{66900133-F445-4A33-8132-9BCD1BF3D54B}"/>
                </a:ext>
              </a:extLst>
            </p:cNvPr>
            <p:cNvSpPr/>
            <p:nvPr/>
          </p:nvSpPr>
          <p:spPr>
            <a:xfrm>
              <a:off x="3439442" y="5283848"/>
              <a:ext cx="336061" cy="336062"/>
            </a:xfrm>
            <a:prstGeom prst="flowChartConnector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  <a:endParaRPr lang="ru-UA" dirty="0">
                <a:solidFill>
                  <a:schemeClr val="tx1"/>
                </a:solidFill>
              </a:endParaRPr>
            </a:p>
          </p:txBody>
        </p:sp>
        <p:cxnSp>
          <p:nvCxnSpPr>
            <p:cNvPr id="12" name="Прямая соединительная линия 11">
              <a:extLst>
                <a:ext uri="{FF2B5EF4-FFF2-40B4-BE49-F238E27FC236}">
                  <a16:creationId xmlns:a16="http://schemas.microsoft.com/office/drawing/2014/main" id="{17AFC951-5E12-4676-8934-709C5DFEF19C}"/>
                </a:ext>
              </a:extLst>
            </p:cNvPr>
            <p:cNvCxnSpPr>
              <a:cxnSpLocks/>
              <a:stCxn id="7" idx="0"/>
              <a:endCxn id="8" idx="4"/>
            </p:cNvCxnSpPr>
            <p:nvPr/>
          </p:nvCxnSpPr>
          <p:spPr>
            <a:xfrm flipV="1">
              <a:off x="1340339" y="2106307"/>
              <a:ext cx="735036" cy="302058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>
              <a:extLst>
                <a:ext uri="{FF2B5EF4-FFF2-40B4-BE49-F238E27FC236}">
                  <a16:creationId xmlns:a16="http://schemas.microsoft.com/office/drawing/2014/main" id="{E6A3F3D5-59BD-48CF-B09C-ECBCE425DFD4}"/>
                </a:ext>
              </a:extLst>
            </p:cNvPr>
            <p:cNvCxnSpPr>
              <a:cxnSpLocks/>
              <a:endCxn id="9" idx="3"/>
            </p:cNvCxnSpPr>
            <p:nvPr/>
          </p:nvCxnSpPr>
          <p:spPr>
            <a:xfrm flipV="1">
              <a:off x="1459154" y="2868249"/>
              <a:ext cx="2572611" cy="231805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>
              <a:extLst>
                <a:ext uri="{FF2B5EF4-FFF2-40B4-BE49-F238E27FC236}">
                  <a16:creationId xmlns:a16="http://schemas.microsoft.com/office/drawing/2014/main" id="{7538F67C-868C-48A6-9021-3B046536CF57}"/>
                </a:ext>
              </a:extLst>
            </p:cNvPr>
            <p:cNvCxnSpPr>
              <a:cxnSpLocks/>
              <a:stCxn id="7" idx="6"/>
              <a:endCxn id="10" idx="2"/>
            </p:cNvCxnSpPr>
            <p:nvPr/>
          </p:nvCxnSpPr>
          <p:spPr>
            <a:xfrm flipV="1">
              <a:off x="1508369" y="4947786"/>
              <a:ext cx="3631202" cy="34713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>
              <a:extLst>
                <a:ext uri="{FF2B5EF4-FFF2-40B4-BE49-F238E27FC236}">
                  <a16:creationId xmlns:a16="http://schemas.microsoft.com/office/drawing/2014/main" id="{CA77D0AB-85EB-4E5A-B8EA-6F0547E7CAA2}"/>
                </a:ext>
              </a:extLst>
            </p:cNvPr>
            <p:cNvCxnSpPr>
              <a:cxnSpLocks/>
              <a:stCxn id="7" idx="5"/>
              <a:endCxn id="11" idx="2"/>
            </p:cNvCxnSpPr>
            <p:nvPr/>
          </p:nvCxnSpPr>
          <p:spPr>
            <a:xfrm>
              <a:off x="1459154" y="5413739"/>
              <a:ext cx="1980288" cy="3814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>
              <a:extLst>
                <a:ext uri="{FF2B5EF4-FFF2-40B4-BE49-F238E27FC236}">
                  <a16:creationId xmlns:a16="http://schemas.microsoft.com/office/drawing/2014/main" id="{9A8BF682-5983-444F-8D3D-20C1F28AAC5F}"/>
                </a:ext>
              </a:extLst>
            </p:cNvPr>
            <p:cNvCxnSpPr>
              <a:cxnSpLocks/>
              <a:stCxn id="9" idx="1"/>
              <a:endCxn id="8" idx="4"/>
            </p:cNvCxnSpPr>
            <p:nvPr/>
          </p:nvCxnSpPr>
          <p:spPr>
            <a:xfrm flipH="1" flipV="1">
              <a:off x="2075375" y="2106307"/>
              <a:ext cx="1956390" cy="52431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>
              <a:extLst>
                <a:ext uri="{FF2B5EF4-FFF2-40B4-BE49-F238E27FC236}">
                  <a16:creationId xmlns:a16="http://schemas.microsoft.com/office/drawing/2014/main" id="{62B1CB5C-B06C-4E62-9271-6B2CBB8067A6}"/>
                </a:ext>
              </a:extLst>
            </p:cNvPr>
            <p:cNvCxnSpPr>
              <a:cxnSpLocks/>
              <a:stCxn id="10" idx="2"/>
              <a:endCxn id="8" idx="4"/>
            </p:cNvCxnSpPr>
            <p:nvPr/>
          </p:nvCxnSpPr>
          <p:spPr>
            <a:xfrm flipH="1" flipV="1">
              <a:off x="2075375" y="2106307"/>
              <a:ext cx="3064196" cy="284147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>
              <a:extLst>
                <a:ext uri="{FF2B5EF4-FFF2-40B4-BE49-F238E27FC236}">
                  <a16:creationId xmlns:a16="http://schemas.microsoft.com/office/drawing/2014/main" id="{7B0FBACA-0786-49E8-BD3E-3F8B63256D9E}"/>
                </a:ext>
              </a:extLst>
            </p:cNvPr>
            <p:cNvCxnSpPr>
              <a:cxnSpLocks/>
              <a:stCxn id="11" idx="1"/>
              <a:endCxn id="8" idx="4"/>
            </p:cNvCxnSpPr>
            <p:nvPr/>
          </p:nvCxnSpPr>
          <p:spPr>
            <a:xfrm flipH="1" flipV="1">
              <a:off x="2075375" y="2106307"/>
              <a:ext cx="1413282" cy="322675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>
              <a:extLst>
                <a:ext uri="{FF2B5EF4-FFF2-40B4-BE49-F238E27FC236}">
                  <a16:creationId xmlns:a16="http://schemas.microsoft.com/office/drawing/2014/main" id="{4F6B8D72-142B-40A9-8075-A2F2CD8CC431}"/>
                </a:ext>
              </a:extLst>
            </p:cNvPr>
            <p:cNvCxnSpPr>
              <a:cxnSpLocks/>
              <a:stCxn id="10" idx="0"/>
              <a:endCxn id="9" idx="5"/>
            </p:cNvCxnSpPr>
            <p:nvPr/>
          </p:nvCxnSpPr>
          <p:spPr>
            <a:xfrm flipH="1" flipV="1">
              <a:off x="4269396" y="2868249"/>
              <a:ext cx="1038206" cy="191150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>
              <a:extLst>
                <a:ext uri="{FF2B5EF4-FFF2-40B4-BE49-F238E27FC236}">
                  <a16:creationId xmlns:a16="http://schemas.microsoft.com/office/drawing/2014/main" id="{6A3B4050-B090-4BB4-B558-5B922FE14031}"/>
                </a:ext>
              </a:extLst>
            </p:cNvPr>
            <p:cNvCxnSpPr>
              <a:cxnSpLocks/>
              <a:stCxn id="11" idx="0"/>
              <a:endCxn id="9" idx="4"/>
            </p:cNvCxnSpPr>
            <p:nvPr/>
          </p:nvCxnSpPr>
          <p:spPr>
            <a:xfrm flipV="1">
              <a:off x="3607473" y="2917464"/>
              <a:ext cx="543108" cy="236638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>
              <a:extLst>
                <a:ext uri="{FF2B5EF4-FFF2-40B4-BE49-F238E27FC236}">
                  <a16:creationId xmlns:a16="http://schemas.microsoft.com/office/drawing/2014/main" id="{0B0C6B54-470E-4E4F-B15D-4C0D8732C2A1}"/>
                </a:ext>
              </a:extLst>
            </p:cNvPr>
            <p:cNvCxnSpPr>
              <a:cxnSpLocks/>
              <a:stCxn id="11" idx="6"/>
              <a:endCxn id="10" idx="3"/>
            </p:cNvCxnSpPr>
            <p:nvPr/>
          </p:nvCxnSpPr>
          <p:spPr>
            <a:xfrm flipV="1">
              <a:off x="3775503" y="5066602"/>
              <a:ext cx="1413283" cy="38527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AD40978F-B216-4156-887A-5666594BEA2B}"/>
                </a:ext>
              </a:extLst>
            </p:cNvPr>
            <p:cNvSpPr txBox="1"/>
            <p:nvPr/>
          </p:nvSpPr>
          <p:spPr>
            <a:xfrm>
              <a:off x="1053493" y="3875025"/>
              <a:ext cx="67263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0.22</a:t>
              </a:r>
              <a:endParaRPr lang="ru-UA" dirty="0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AD8F3B8A-903D-43D8-9367-56C745F0BAF2}"/>
                </a:ext>
              </a:extLst>
            </p:cNvPr>
            <p:cNvSpPr txBox="1"/>
            <p:nvPr/>
          </p:nvSpPr>
          <p:spPr>
            <a:xfrm>
              <a:off x="1739314" y="4217094"/>
              <a:ext cx="63469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0.33</a:t>
              </a:r>
              <a:endParaRPr lang="ru-UA" dirty="0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082D87B1-C0BC-45F6-BCE5-F902E56CA662}"/>
                </a:ext>
              </a:extLst>
            </p:cNvPr>
            <p:cNvSpPr txBox="1"/>
            <p:nvPr/>
          </p:nvSpPr>
          <p:spPr>
            <a:xfrm>
              <a:off x="1941605" y="4855709"/>
              <a:ext cx="7100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0.256</a:t>
              </a:r>
              <a:endParaRPr lang="ru-UA" dirty="0"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F96938B2-1EB3-40FA-9553-047AA7AE4542}"/>
                </a:ext>
              </a:extLst>
            </p:cNvPr>
            <p:cNvSpPr txBox="1"/>
            <p:nvPr/>
          </p:nvSpPr>
          <p:spPr>
            <a:xfrm>
              <a:off x="1907344" y="5452519"/>
              <a:ext cx="74427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0.19</a:t>
              </a:r>
              <a:endParaRPr lang="ru-UA" dirty="0"/>
            </a:p>
          </p:txBody>
        </p:sp>
      </p:grpSp>
      <p:pic>
        <p:nvPicPr>
          <p:cNvPr id="33" name="Рисунок 32">
            <a:extLst>
              <a:ext uri="{FF2B5EF4-FFF2-40B4-BE49-F238E27FC236}">
                <a16:creationId xmlns:a16="http://schemas.microsoft.com/office/drawing/2014/main" id="{E5D441A2-3EE2-4DBA-8E3F-4CF3CD052D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938" y="5602240"/>
            <a:ext cx="570135" cy="787743"/>
          </a:xfrm>
          <a:prstGeom prst="rect">
            <a:avLst/>
          </a:prstGeom>
        </p:spPr>
      </p:pic>
      <p:pic>
        <p:nvPicPr>
          <p:cNvPr id="35" name="Рисунок 34">
            <a:extLst>
              <a:ext uri="{FF2B5EF4-FFF2-40B4-BE49-F238E27FC236}">
                <a16:creationId xmlns:a16="http://schemas.microsoft.com/office/drawing/2014/main" id="{410694C6-4E5D-4D59-AE8A-8B97EBBCF1E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74590" y="1298478"/>
            <a:ext cx="2361102" cy="1158553"/>
          </a:xfrm>
          <a:prstGeom prst="rect">
            <a:avLst/>
          </a:prstGeom>
        </p:spPr>
      </p:pic>
      <p:pic>
        <p:nvPicPr>
          <p:cNvPr id="39" name="Рисунок 38">
            <a:extLst>
              <a:ext uri="{FF2B5EF4-FFF2-40B4-BE49-F238E27FC236}">
                <a16:creationId xmlns:a16="http://schemas.microsoft.com/office/drawing/2014/main" id="{63CE4B17-82F1-40CA-B1ED-7B14B83D29D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385433" y="2494638"/>
            <a:ext cx="1095375" cy="400050"/>
          </a:xfrm>
          <a:prstGeom prst="rect">
            <a:avLst/>
          </a:prstGeom>
        </p:spPr>
      </p:pic>
      <p:pic>
        <p:nvPicPr>
          <p:cNvPr id="41" name="Рисунок 40">
            <a:extLst>
              <a:ext uri="{FF2B5EF4-FFF2-40B4-BE49-F238E27FC236}">
                <a16:creationId xmlns:a16="http://schemas.microsoft.com/office/drawing/2014/main" id="{75FB349E-97AE-4502-A94C-14FDEA848F5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412040" y="3516808"/>
            <a:ext cx="3714750" cy="2638425"/>
          </a:xfrm>
          <a:prstGeom prst="rect">
            <a:avLst/>
          </a:prstGeom>
        </p:spPr>
      </p:pic>
      <p:pic>
        <p:nvPicPr>
          <p:cNvPr id="45" name="Рисунок 44">
            <a:extLst>
              <a:ext uri="{FF2B5EF4-FFF2-40B4-BE49-F238E27FC236}">
                <a16:creationId xmlns:a16="http://schemas.microsoft.com/office/drawing/2014/main" id="{344033DD-7E4A-4630-A800-424E3CFAD23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79504" y="1269136"/>
            <a:ext cx="4422949" cy="772598"/>
          </a:xfrm>
          <a:prstGeom prst="rect">
            <a:avLst/>
          </a:prstGeom>
        </p:spPr>
      </p:pic>
      <p:pic>
        <p:nvPicPr>
          <p:cNvPr id="47" name="Рисунок 46">
            <a:extLst>
              <a:ext uri="{FF2B5EF4-FFF2-40B4-BE49-F238E27FC236}">
                <a16:creationId xmlns:a16="http://schemas.microsoft.com/office/drawing/2014/main" id="{224C4CE3-A133-4619-94D4-D7774FE66B9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058102" y="2088669"/>
            <a:ext cx="4422949" cy="771362"/>
          </a:xfrm>
          <a:prstGeom prst="rect">
            <a:avLst/>
          </a:prstGeom>
        </p:spPr>
      </p:pic>
      <p:pic>
        <p:nvPicPr>
          <p:cNvPr id="51" name="Рисунок 50">
            <a:extLst>
              <a:ext uri="{FF2B5EF4-FFF2-40B4-BE49-F238E27FC236}">
                <a16:creationId xmlns:a16="http://schemas.microsoft.com/office/drawing/2014/main" id="{06A18A67-25E7-477D-B14F-0CD7E41D8ED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722263" y="5284977"/>
            <a:ext cx="4248153" cy="760121"/>
          </a:xfrm>
          <a:prstGeom prst="rect">
            <a:avLst/>
          </a:prstGeom>
        </p:spPr>
      </p:pic>
      <p:sp>
        <p:nvSpPr>
          <p:cNvPr id="54" name="Блок-схема: узел 53">
            <a:extLst>
              <a:ext uri="{FF2B5EF4-FFF2-40B4-BE49-F238E27FC236}">
                <a16:creationId xmlns:a16="http://schemas.microsoft.com/office/drawing/2014/main" id="{E0158763-91C4-4462-8EDE-10CDBA704BA3}"/>
              </a:ext>
            </a:extLst>
          </p:cNvPr>
          <p:cNvSpPr/>
          <p:nvPr/>
        </p:nvSpPr>
        <p:spPr>
          <a:xfrm>
            <a:off x="760821" y="5665037"/>
            <a:ext cx="106687" cy="72519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55" name="Блок-схема: узел 54">
            <a:extLst>
              <a:ext uri="{FF2B5EF4-FFF2-40B4-BE49-F238E27FC236}">
                <a16:creationId xmlns:a16="http://schemas.microsoft.com/office/drawing/2014/main" id="{080E38A5-7441-4FA6-814C-020500C7E45A}"/>
              </a:ext>
            </a:extLst>
          </p:cNvPr>
          <p:cNvSpPr/>
          <p:nvPr/>
        </p:nvSpPr>
        <p:spPr>
          <a:xfrm>
            <a:off x="956782" y="5592518"/>
            <a:ext cx="254909" cy="145038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56" name="Блок-схема: узел 55">
            <a:extLst>
              <a:ext uri="{FF2B5EF4-FFF2-40B4-BE49-F238E27FC236}">
                <a16:creationId xmlns:a16="http://schemas.microsoft.com/office/drawing/2014/main" id="{E0762F3F-3505-4AD2-AB0D-E5391BDD0D69}"/>
              </a:ext>
            </a:extLst>
          </p:cNvPr>
          <p:cNvSpPr/>
          <p:nvPr/>
        </p:nvSpPr>
        <p:spPr>
          <a:xfrm>
            <a:off x="1344465" y="5357750"/>
            <a:ext cx="570135" cy="488980"/>
          </a:xfrm>
          <a:prstGeom prst="flowChartConnector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1597336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D5923BB9-ED82-4A16-8F96-4967B52169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8977" y="0"/>
            <a:ext cx="8274045" cy="1325563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/>
              <a:t>Приклад вирішення задачі комівояжера з використанням мурашиного алгоритму</a:t>
            </a:r>
            <a:endParaRPr lang="ru-UA" sz="36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2C8927B-C00B-401A-8B9E-6CA3D6DE1C08}"/>
              </a:ext>
            </a:extLst>
          </p:cNvPr>
          <p:cNvSpPr txBox="1"/>
          <p:nvPr/>
        </p:nvSpPr>
        <p:spPr>
          <a:xfrm>
            <a:off x="2563116" y="6198552"/>
            <a:ext cx="8754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dirty="0"/>
              <a:t>Етап_</a:t>
            </a:r>
            <a:r>
              <a:rPr lang="en-US" sz="2400" dirty="0"/>
              <a:t>2</a:t>
            </a:r>
            <a:r>
              <a:rPr lang="uk-UA" sz="2400" dirty="0"/>
              <a:t> – Генерація випадкового числа і вибір ділянки маршруту</a:t>
            </a:r>
            <a:endParaRPr lang="ru-UA" sz="2400" dirty="0"/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76AB4960-4BEE-442A-A0F5-A6424C1D74C3}"/>
              </a:ext>
            </a:extLst>
          </p:cNvPr>
          <p:cNvGrpSpPr/>
          <p:nvPr/>
        </p:nvGrpSpPr>
        <p:grpSpPr>
          <a:xfrm>
            <a:off x="88191" y="1374133"/>
            <a:ext cx="11329797" cy="4824419"/>
            <a:chOff x="1053493" y="1770245"/>
            <a:chExt cx="11329797" cy="4824419"/>
          </a:xfrm>
        </p:grpSpPr>
        <p:sp>
          <p:nvSpPr>
            <p:cNvPr id="7" name="Блок-схема: узел 6">
              <a:extLst>
                <a:ext uri="{FF2B5EF4-FFF2-40B4-BE49-F238E27FC236}">
                  <a16:creationId xmlns:a16="http://schemas.microsoft.com/office/drawing/2014/main" id="{B5CA4793-7298-429E-A584-911E63D6F3F4}"/>
                </a:ext>
              </a:extLst>
            </p:cNvPr>
            <p:cNvSpPr/>
            <p:nvPr/>
          </p:nvSpPr>
          <p:spPr>
            <a:xfrm>
              <a:off x="1172308" y="5126892"/>
              <a:ext cx="336061" cy="336062"/>
            </a:xfrm>
            <a:prstGeom prst="flowChartConnector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</a:t>
              </a:r>
              <a:endParaRPr lang="ru-UA" dirty="0">
                <a:solidFill>
                  <a:schemeClr val="tx1"/>
                </a:solidFill>
              </a:endParaRPr>
            </a:p>
          </p:txBody>
        </p:sp>
        <p:sp>
          <p:nvSpPr>
            <p:cNvPr id="8" name="Блок-схема: узел 7">
              <a:extLst>
                <a:ext uri="{FF2B5EF4-FFF2-40B4-BE49-F238E27FC236}">
                  <a16:creationId xmlns:a16="http://schemas.microsoft.com/office/drawing/2014/main" id="{56EA4A01-49B0-4A07-A0F4-98964574BEFF}"/>
                </a:ext>
              </a:extLst>
            </p:cNvPr>
            <p:cNvSpPr/>
            <p:nvPr/>
          </p:nvSpPr>
          <p:spPr>
            <a:xfrm>
              <a:off x="1907344" y="1770245"/>
              <a:ext cx="336061" cy="336062"/>
            </a:xfrm>
            <a:prstGeom prst="flowChartConnector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2</a:t>
              </a:r>
              <a:endParaRPr lang="ru-UA" dirty="0">
                <a:solidFill>
                  <a:schemeClr val="tx1"/>
                </a:solidFill>
              </a:endParaRPr>
            </a:p>
          </p:txBody>
        </p:sp>
        <p:sp>
          <p:nvSpPr>
            <p:cNvPr id="9" name="Блок-схема: узел 8">
              <a:extLst>
                <a:ext uri="{FF2B5EF4-FFF2-40B4-BE49-F238E27FC236}">
                  <a16:creationId xmlns:a16="http://schemas.microsoft.com/office/drawing/2014/main" id="{2EB52623-A9EE-4BBD-AEC5-443DB074388E}"/>
                </a:ext>
              </a:extLst>
            </p:cNvPr>
            <p:cNvSpPr/>
            <p:nvPr/>
          </p:nvSpPr>
          <p:spPr>
            <a:xfrm>
              <a:off x="3982550" y="2581402"/>
              <a:ext cx="336061" cy="336062"/>
            </a:xfrm>
            <a:prstGeom prst="flowChartConnector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3</a:t>
              </a:r>
              <a:endParaRPr lang="ru-UA" dirty="0">
                <a:solidFill>
                  <a:schemeClr val="tx1"/>
                </a:solidFill>
              </a:endParaRPr>
            </a:p>
          </p:txBody>
        </p:sp>
        <p:sp>
          <p:nvSpPr>
            <p:cNvPr id="10" name="Блок-схема: узел 9">
              <a:extLst>
                <a:ext uri="{FF2B5EF4-FFF2-40B4-BE49-F238E27FC236}">
                  <a16:creationId xmlns:a16="http://schemas.microsoft.com/office/drawing/2014/main" id="{14C8D3A0-28E1-439C-8015-CE43AF566714}"/>
                </a:ext>
              </a:extLst>
            </p:cNvPr>
            <p:cNvSpPr/>
            <p:nvPr/>
          </p:nvSpPr>
          <p:spPr>
            <a:xfrm>
              <a:off x="5139571" y="4779755"/>
              <a:ext cx="336061" cy="336062"/>
            </a:xfrm>
            <a:prstGeom prst="flowChartConnector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4</a:t>
              </a:r>
              <a:endParaRPr lang="ru-UA" dirty="0">
                <a:solidFill>
                  <a:schemeClr val="tx1"/>
                </a:solidFill>
              </a:endParaRPr>
            </a:p>
          </p:txBody>
        </p:sp>
        <p:sp>
          <p:nvSpPr>
            <p:cNvPr id="11" name="Блок-схема: узел 10">
              <a:extLst>
                <a:ext uri="{FF2B5EF4-FFF2-40B4-BE49-F238E27FC236}">
                  <a16:creationId xmlns:a16="http://schemas.microsoft.com/office/drawing/2014/main" id="{CC19FB80-A408-4DF8-9649-0F03FED2F826}"/>
                </a:ext>
              </a:extLst>
            </p:cNvPr>
            <p:cNvSpPr/>
            <p:nvPr/>
          </p:nvSpPr>
          <p:spPr>
            <a:xfrm>
              <a:off x="3439442" y="5283848"/>
              <a:ext cx="336061" cy="336062"/>
            </a:xfrm>
            <a:prstGeom prst="flowChartConnector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  <a:endParaRPr lang="ru-UA" dirty="0">
                <a:solidFill>
                  <a:schemeClr val="tx1"/>
                </a:solidFill>
              </a:endParaRPr>
            </a:p>
          </p:txBody>
        </p:sp>
        <p:cxnSp>
          <p:nvCxnSpPr>
            <p:cNvPr id="12" name="Прямая соединительная линия 11">
              <a:extLst>
                <a:ext uri="{FF2B5EF4-FFF2-40B4-BE49-F238E27FC236}">
                  <a16:creationId xmlns:a16="http://schemas.microsoft.com/office/drawing/2014/main" id="{D9242ADF-3E2E-4E7F-8942-2A9903F2B176}"/>
                </a:ext>
              </a:extLst>
            </p:cNvPr>
            <p:cNvCxnSpPr>
              <a:cxnSpLocks/>
              <a:stCxn id="7" idx="0"/>
              <a:endCxn id="8" idx="4"/>
            </p:cNvCxnSpPr>
            <p:nvPr/>
          </p:nvCxnSpPr>
          <p:spPr>
            <a:xfrm flipV="1">
              <a:off x="1340339" y="2106307"/>
              <a:ext cx="735036" cy="302058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>
              <a:extLst>
                <a:ext uri="{FF2B5EF4-FFF2-40B4-BE49-F238E27FC236}">
                  <a16:creationId xmlns:a16="http://schemas.microsoft.com/office/drawing/2014/main" id="{C0EE4D28-90FC-4153-A14E-3EDE61BFB4D7}"/>
                </a:ext>
              </a:extLst>
            </p:cNvPr>
            <p:cNvCxnSpPr>
              <a:cxnSpLocks/>
              <a:endCxn id="9" idx="3"/>
            </p:cNvCxnSpPr>
            <p:nvPr/>
          </p:nvCxnSpPr>
          <p:spPr>
            <a:xfrm flipV="1">
              <a:off x="1459154" y="2868249"/>
              <a:ext cx="2572611" cy="231805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>
              <a:extLst>
                <a:ext uri="{FF2B5EF4-FFF2-40B4-BE49-F238E27FC236}">
                  <a16:creationId xmlns:a16="http://schemas.microsoft.com/office/drawing/2014/main" id="{22B9EC4A-D834-4B0C-89CA-ADB30CB9CBD1}"/>
                </a:ext>
              </a:extLst>
            </p:cNvPr>
            <p:cNvCxnSpPr>
              <a:cxnSpLocks/>
              <a:stCxn id="7" idx="6"/>
              <a:endCxn id="10" idx="2"/>
            </p:cNvCxnSpPr>
            <p:nvPr/>
          </p:nvCxnSpPr>
          <p:spPr>
            <a:xfrm flipV="1">
              <a:off x="1508369" y="4947786"/>
              <a:ext cx="3631202" cy="34713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>
              <a:extLst>
                <a:ext uri="{FF2B5EF4-FFF2-40B4-BE49-F238E27FC236}">
                  <a16:creationId xmlns:a16="http://schemas.microsoft.com/office/drawing/2014/main" id="{B1FD6575-D24D-4898-AEA9-881BDF6152E1}"/>
                </a:ext>
              </a:extLst>
            </p:cNvPr>
            <p:cNvCxnSpPr>
              <a:cxnSpLocks/>
              <a:stCxn id="7" idx="5"/>
              <a:endCxn id="11" idx="2"/>
            </p:cNvCxnSpPr>
            <p:nvPr/>
          </p:nvCxnSpPr>
          <p:spPr>
            <a:xfrm>
              <a:off x="1459154" y="5413739"/>
              <a:ext cx="1980288" cy="3814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>
              <a:extLst>
                <a:ext uri="{FF2B5EF4-FFF2-40B4-BE49-F238E27FC236}">
                  <a16:creationId xmlns:a16="http://schemas.microsoft.com/office/drawing/2014/main" id="{F2BC05A7-FA1F-4EF2-8ADE-1F8CA12192D6}"/>
                </a:ext>
              </a:extLst>
            </p:cNvPr>
            <p:cNvCxnSpPr>
              <a:cxnSpLocks/>
              <a:stCxn id="9" idx="1"/>
              <a:endCxn id="8" idx="4"/>
            </p:cNvCxnSpPr>
            <p:nvPr/>
          </p:nvCxnSpPr>
          <p:spPr>
            <a:xfrm flipH="1" flipV="1">
              <a:off x="2075375" y="2106307"/>
              <a:ext cx="1956390" cy="52431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>
              <a:extLst>
                <a:ext uri="{FF2B5EF4-FFF2-40B4-BE49-F238E27FC236}">
                  <a16:creationId xmlns:a16="http://schemas.microsoft.com/office/drawing/2014/main" id="{6819F8B3-3DF1-4D67-A91A-F239E5A742AD}"/>
                </a:ext>
              </a:extLst>
            </p:cNvPr>
            <p:cNvCxnSpPr>
              <a:cxnSpLocks/>
              <a:stCxn id="10" idx="2"/>
              <a:endCxn id="8" idx="4"/>
            </p:cNvCxnSpPr>
            <p:nvPr/>
          </p:nvCxnSpPr>
          <p:spPr>
            <a:xfrm flipH="1" flipV="1">
              <a:off x="2075375" y="2106307"/>
              <a:ext cx="3064196" cy="284147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>
              <a:extLst>
                <a:ext uri="{FF2B5EF4-FFF2-40B4-BE49-F238E27FC236}">
                  <a16:creationId xmlns:a16="http://schemas.microsoft.com/office/drawing/2014/main" id="{65D2A6A3-8A95-4599-B298-8EFB65288357}"/>
                </a:ext>
              </a:extLst>
            </p:cNvPr>
            <p:cNvCxnSpPr>
              <a:cxnSpLocks/>
              <a:stCxn id="11" idx="1"/>
              <a:endCxn id="8" idx="4"/>
            </p:cNvCxnSpPr>
            <p:nvPr/>
          </p:nvCxnSpPr>
          <p:spPr>
            <a:xfrm flipH="1" flipV="1">
              <a:off x="2075375" y="2106307"/>
              <a:ext cx="1413282" cy="322675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>
              <a:extLst>
                <a:ext uri="{FF2B5EF4-FFF2-40B4-BE49-F238E27FC236}">
                  <a16:creationId xmlns:a16="http://schemas.microsoft.com/office/drawing/2014/main" id="{8DF3ECAB-AF52-431A-82D1-BAD4B1BDC008}"/>
                </a:ext>
              </a:extLst>
            </p:cNvPr>
            <p:cNvCxnSpPr>
              <a:cxnSpLocks/>
              <a:stCxn id="10" idx="0"/>
              <a:endCxn id="9" idx="5"/>
            </p:cNvCxnSpPr>
            <p:nvPr/>
          </p:nvCxnSpPr>
          <p:spPr>
            <a:xfrm flipH="1" flipV="1">
              <a:off x="4269396" y="2868249"/>
              <a:ext cx="1038206" cy="191150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>
              <a:extLst>
                <a:ext uri="{FF2B5EF4-FFF2-40B4-BE49-F238E27FC236}">
                  <a16:creationId xmlns:a16="http://schemas.microsoft.com/office/drawing/2014/main" id="{B7828F76-8E12-4AE9-82BD-9A5CF3F04123}"/>
                </a:ext>
              </a:extLst>
            </p:cNvPr>
            <p:cNvCxnSpPr>
              <a:cxnSpLocks/>
              <a:stCxn id="11" idx="0"/>
              <a:endCxn id="9" idx="4"/>
            </p:cNvCxnSpPr>
            <p:nvPr/>
          </p:nvCxnSpPr>
          <p:spPr>
            <a:xfrm flipV="1">
              <a:off x="3607473" y="2917464"/>
              <a:ext cx="543108" cy="236638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>
              <a:extLst>
                <a:ext uri="{FF2B5EF4-FFF2-40B4-BE49-F238E27FC236}">
                  <a16:creationId xmlns:a16="http://schemas.microsoft.com/office/drawing/2014/main" id="{ABC55D07-39B9-484B-8625-C4E809822611}"/>
                </a:ext>
              </a:extLst>
            </p:cNvPr>
            <p:cNvCxnSpPr>
              <a:cxnSpLocks/>
              <a:stCxn id="11" idx="6"/>
              <a:endCxn id="10" idx="3"/>
            </p:cNvCxnSpPr>
            <p:nvPr/>
          </p:nvCxnSpPr>
          <p:spPr>
            <a:xfrm flipV="1">
              <a:off x="3775503" y="5066602"/>
              <a:ext cx="1413283" cy="38527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0FAFEBC7-7E34-44C6-92E9-81AC6CE461AE}"/>
                </a:ext>
              </a:extLst>
            </p:cNvPr>
            <p:cNvSpPr txBox="1"/>
            <p:nvPr/>
          </p:nvSpPr>
          <p:spPr>
            <a:xfrm>
              <a:off x="1053493" y="3875025"/>
              <a:ext cx="67263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0.22</a:t>
              </a:r>
              <a:endParaRPr lang="ru-UA" dirty="0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246C9FEE-DF5C-4B63-8A97-A032E24E9180}"/>
                </a:ext>
              </a:extLst>
            </p:cNvPr>
            <p:cNvSpPr txBox="1"/>
            <p:nvPr/>
          </p:nvSpPr>
          <p:spPr>
            <a:xfrm>
              <a:off x="1739314" y="4217094"/>
              <a:ext cx="63469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0.33</a:t>
              </a:r>
              <a:endParaRPr lang="ru-UA" dirty="0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97520B2C-1115-4167-A585-68BFE630F140}"/>
                </a:ext>
              </a:extLst>
            </p:cNvPr>
            <p:cNvSpPr txBox="1"/>
            <p:nvPr/>
          </p:nvSpPr>
          <p:spPr>
            <a:xfrm>
              <a:off x="1941605" y="4855709"/>
              <a:ext cx="7100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0.256</a:t>
              </a:r>
              <a:endParaRPr lang="ru-UA" dirty="0"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F6B9EF6C-B335-4D14-81AF-DA70E248F709}"/>
                </a:ext>
              </a:extLst>
            </p:cNvPr>
            <p:cNvSpPr txBox="1"/>
            <p:nvPr/>
          </p:nvSpPr>
          <p:spPr>
            <a:xfrm>
              <a:off x="1907344" y="5452519"/>
              <a:ext cx="74427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0.19</a:t>
              </a:r>
              <a:endParaRPr lang="ru-UA" dirty="0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8A565AB9-9A97-44B0-91D2-12070939FC94}"/>
                </a:ext>
              </a:extLst>
            </p:cNvPr>
            <p:cNvSpPr txBox="1"/>
            <p:nvPr/>
          </p:nvSpPr>
          <p:spPr>
            <a:xfrm>
              <a:off x="6541334" y="4262571"/>
              <a:ext cx="111668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0.22</a:t>
              </a:r>
              <a:r>
                <a:rPr lang="uk-UA" dirty="0"/>
                <a:t>(1-2)</a:t>
              </a:r>
              <a:endParaRPr lang="ru-UA" dirty="0"/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47882787-A849-45E0-BA7A-C5B38EF24803}"/>
                </a:ext>
              </a:extLst>
            </p:cNvPr>
            <p:cNvSpPr txBox="1"/>
            <p:nvPr/>
          </p:nvSpPr>
          <p:spPr>
            <a:xfrm>
              <a:off x="8266862" y="4267046"/>
              <a:ext cx="108262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0.33</a:t>
              </a:r>
              <a:r>
                <a:rPr lang="uk-UA" dirty="0"/>
                <a:t>(1-3)</a:t>
              </a:r>
              <a:endParaRPr lang="ru-UA" dirty="0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E067A0D2-351F-4E40-9C23-DD191906D1E3}"/>
                </a:ext>
              </a:extLst>
            </p:cNvPr>
            <p:cNvSpPr txBox="1"/>
            <p:nvPr/>
          </p:nvSpPr>
          <p:spPr>
            <a:xfrm>
              <a:off x="9814211" y="4286878"/>
              <a:ext cx="122592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0.256</a:t>
              </a:r>
              <a:r>
                <a:rPr lang="uk-UA" dirty="0"/>
                <a:t>(1-4)</a:t>
              </a:r>
              <a:endParaRPr lang="ru-UA" dirty="0"/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B95F4D06-8B5A-429E-BCBC-CFC353401232}"/>
                </a:ext>
              </a:extLst>
            </p:cNvPr>
            <p:cNvSpPr txBox="1"/>
            <p:nvPr/>
          </p:nvSpPr>
          <p:spPr>
            <a:xfrm>
              <a:off x="11299668" y="4299075"/>
              <a:ext cx="108362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0.19</a:t>
              </a:r>
              <a:r>
                <a:rPr lang="uk-UA" dirty="0"/>
                <a:t>(1-4)</a:t>
              </a:r>
              <a:endParaRPr lang="ru-UA" dirty="0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AF51F2E9-F07A-4AB3-AF3A-DC4E8B5E16B5}"/>
                </a:ext>
              </a:extLst>
            </p:cNvPr>
            <p:cNvSpPr txBox="1"/>
            <p:nvPr/>
          </p:nvSpPr>
          <p:spPr>
            <a:xfrm>
              <a:off x="9260035" y="6225332"/>
              <a:ext cx="31734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</a:t>
              </a:r>
              <a:endParaRPr lang="ru-UA" dirty="0"/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F16F83A5-535C-4C27-8A4D-E0740F1AC5E5}"/>
                </a:ext>
              </a:extLst>
            </p:cNvPr>
            <p:cNvSpPr txBox="1"/>
            <p:nvPr/>
          </p:nvSpPr>
          <p:spPr>
            <a:xfrm>
              <a:off x="7725549" y="5005710"/>
              <a:ext cx="108262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0.</a:t>
              </a:r>
              <a:r>
                <a:rPr lang="uk-UA" dirty="0"/>
                <a:t>55</a:t>
              </a:r>
              <a:endParaRPr lang="ru-UA" dirty="0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41AED73A-C460-4674-B7E8-8A9C5EE405A6}"/>
                </a:ext>
              </a:extLst>
            </p:cNvPr>
            <p:cNvSpPr txBox="1"/>
            <p:nvPr/>
          </p:nvSpPr>
          <p:spPr>
            <a:xfrm>
              <a:off x="8582238" y="5622833"/>
              <a:ext cx="108262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0.</a:t>
              </a:r>
              <a:r>
                <a:rPr lang="uk-UA" dirty="0"/>
                <a:t>8</a:t>
              </a:r>
              <a:endParaRPr lang="ru-UA" dirty="0"/>
            </a:p>
          </p:txBody>
        </p:sp>
      </p:grpSp>
      <p:pic>
        <p:nvPicPr>
          <p:cNvPr id="27" name="Рисунок 26">
            <a:extLst>
              <a:ext uri="{FF2B5EF4-FFF2-40B4-BE49-F238E27FC236}">
                <a16:creationId xmlns:a16="http://schemas.microsoft.com/office/drawing/2014/main" id="{8D170306-8D20-4B9B-9A23-13F9C3992D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147518"/>
            <a:ext cx="595464" cy="1001462"/>
          </a:xfrm>
          <a:prstGeom prst="rect">
            <a:avLst/>
          </a:prstGeom>
        </p:spPr>
      </p:pic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id="{44D108BC-C667-458B-AF28-56B12B4767AB}"/>
              </a:ext>
            </a:extLst>
          </p:cNvPr>
          <p:cNvCxnSpPr>
            <a:cxnSpLocks/>
          </p:cNvCxnSpPr>
          <p:nvPr/>
        </p:nvCxnSpPr>
        <p:spPr>
          <a:xfrm>
            <a:off x="5402199" y="3294293"/>
            <a:ext cx="6102417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>
            <a:extLst>
              <a:ext uri="{FF2B5EF4-FFF2-40B4-BE49-F238E27FC236}">
                <a16:creationId xmlns:a16="http://schemas.microsoft.com/office/drawing/2014/main" id="{6994B6FC-455C-49F7-9A9C-26303F9C8790}"/>
              </a:ext>
            </a:extLst>
          </p:cNvPr>
          <p:cNvCxnSpPr/>
          <p:nvPr/>
        </p:nvCxnSpPr>
        <p:spPr>
          <a:xfrm>
            <a:off x="5402199" y="3130197"/>
            <a:ext cx="0" cy="2892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>
            <a:extLst>
              <a:ext uri="{FF2B5EF4-FFF2-40B4-BE49-F238E27FC236}">
                <a16:creationId xmlns:a16="http://schemas.microsoft.com/office/drawing/2014/main" id="{249E63CD-2FB3-44D0-81F9-D1DF8CD6F8AD}"/>
              </a:ext>
            </a:extLst>
          </p:cNvPr>
          <p:cNvCxnSpPr/>
          <p:nvPr/>
        </p:nvCxnSpPr>
        <p:spPr>
          <a:xfrm>
            <a:off x="6884489" y="3130197"/>
            <a:ext cx="0" cy="2892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id="{85B4D824-5A73-4C2B-8A4F-437251D0406E}"/>
              </a:ext>
            </a:extLst>
          </p:cNvPr>
          <p:cNvCxnSpPr/>
          <p:nvPr/>
        </p:nvCxnSpPr>
        <p:spPr>
          <a:xfrm>
            <a:off x="8549660" y="3130197"/>
            <a:ext cx="0" cy="2892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>
            <a:extLst>
              <a:ext uri="{FF2B5EF4-FFF2-40B4-BE49-F238E27FC236}">
                <a16:creationId xmlns:a16="http://schemas.microsoft.com/office/drawing/2014/main" id="{C0BA8390-0B91-4CEC-9DFE-FF601BEDBD63}"/>
              </a:ext>
            </a:extLst>
          </p:cNvPr>
          <p:cNvCxnSpPr/>
          <p:nvPr/>
        </p:nvCxnSpPr>
        <p:spPr>
          <a:xfrm>
            <a:off x="10245073" y="3149680"/>
            <a:ext cx="0" cy="2892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>
            <a:extLst>
              <a:ext uri="{FF2B5EF4-FFF2-40B4-BE49-F238E27FC236}">
                <a16:creationId xmlns:a16="http://schemas.microsoft.com/office/drawing/2014/main" id="{7C1FBB1B-C6AF-418D-82C3-CBDE25A385B8}"/>
              </a:ext>
            </a:extLst>
          </p:cNvPr>
          <p:cNvCxnSpPr/>
          <p:nvPr/>
        </p:nvCxnSpPr>
        <p:spPr>
          <a:xfrm>
            <a:off x="11504616" y="3149680"/>
            <a:ext cx="0" cy="2892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Правая фигурная скобка 36">
            <a:extLst>
              <a:ext uri="{FF2B5EF4-FFF2-40B4-BE49-F238E27FC236}">
                <a16:creationId xmlns:a16="http://schemas.microsoft.com/office/drawing/2014/main" id="{DC63B990-EE42-4674-A4C3-CB1B5FEDF3A6}"/>
              </a:ext>
            </a:extLst>
          </p:cNvPr>
          <p:cNvSpPr/>
          <p:nvPr/>
        </p:nvSpPr>
        <p:spPr>
          <a:xfrm rot="5400000">
            <a:off x="5966701" y="3132976"/>
            <a:ext cx="336061" cy="1115968"/>
          </a:xfrm>
          <a:prstGeom prst="rightBrace">
            <a:avLst>
              <a:gd name="adj1" fmla="val 34110"/>
              <a:gd name="adj2" fmla="val 50862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38" name="Правая фигурная скобка 37">
            <a:extLst>
              <a:ext uri="{FF2B5EF4-FFF2-40B4-BE49-F238E27FC236}">
                <a16:creationId xmlns:a16="http://schemas.microsoft.com/office/drawing/2014/main" id="{09FBC7E6-3683-4732-83A2-7B9262C9DBA1}"/>
              </a:ext>
            </a:extLst>
          </p:cNvPr>
          <p:cNvSpPr/>
          <p:nvPr/>
        </p:nvSpPr>
        <p:spPr>
          <a:xfrm rot="5400000">
            <a:off x="7597816" y="2907151"/>
            <a:ext cx="336061" cy="1567622"/>
          </a:xfrm>
          <a:prstGeom prst="rightBrace">
            <a:avLst>
              <a:gd name="adj1" fmla="val 34110"/>
              <a:gd name="adj2" fmla="val 50862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39" name="Правая фигурная скобка 38">
            <a:extLst>
              <a:ext uri="{FF2B5EF4-FFF2-40B4-BE49-F238E27FC236}">
                <a16:creationId xmlns:a16="http://schemas.microsoft.com/office/drawing/2014/main" id="{87F0F8DB-B3B9-4AE3-A81F-255FC1DACD2C}"/>
              </a:ext>
            </a:extLst>
          </p:cNvPr>
          <p:cNvSpPr/>
          <p:nvPr/>
        </p:nvSpPr>
        <p:spPr>
          <a:xfrm rot="5400000">
            <a:off x="9273981" y="2907150"/>
            <a:ext cx="336061" cy="1567622"/>
          </a:xfrm>
          <a:prstGeom prst="rightBrace">
            <a:avLst>
              <a:gd name="adj1" fmla="val 34110"/>
              <a:gd name="adj2" fmla="val 50862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40" name="Правая фигурная скобка 39">
            <a:extLst>
              <a:ext uri="{FF2B5EF4-FFF2-40B4-BE49-F238E27FC236}">
                <a16:creationId xmlns:a16="http://schemas.microsoft.com/office/drawing/2014/main" id="{708EE02A-4651-49F8-8024-688BF6B2F0C4}"/>
              </a:ext>
            </a:extLst>
          </p:cNvPr>
          <p:cNvSpPr/>
          <p:nvPr/>
        </p:nvSpPr>
        <p:spPr>
          <a:xfrm rot="5400000">
            <a:off x="10708146" y="3149150"/>
            <a:ext cx="336061" cy="1083623"/>
          </a:xfrm>
          <a:prstGeom prst="rightBrace">
            <a:avLst>
              <a:gd name="adj1" fmla="val 34110"/>
              <a:gd name="adj2" fmla="val 50862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45" name="Правая фигурная скобка 44">
            <a:extLst>
              <a:ext uri="{FF2B5EF4-FFF2-40B4-BE49-F238E27FC236}">
                <a16:creationId xmlns:a16="http://schemas.microsoft.com/office/drawing/2014/main" id="{A44B63B2-27A6-496A-B6BF-9AF6B63D6A4B}"/>
              </a:ext>
            </a:extLst>
          </p:cNvPr>
          <p:cNvSpPr/>
          <p:nvPr/>
        </p:nvSpPr>
        <p:spPr>
          <a:xfrm rot="5400000">
            <a:off x="8296225" y="2549390"/>
            <a:ext cx="336061" cy="6124113"/>
          </a:xfrm>
          <a:prstGeom prst="rightBrace">
            <a:avLst>
              <a:gd name="adj1" fmla="val 34110"/>
              <a:gd name="adj2" fmla="val 50862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934D5924-193F-4D20-9210-AC13EC2B5124}"/>
              </a:ext>
            </a:extLst>
          </p:cNvPr>
          <p:cNvSpPr txBox="1"/>
          <p:nvPr/>
        </p:nvSpPr>
        <p:spPr>
          <a:xfrm>
            <a:off x="3500800" y="1295238"/>
            <a:ext cx="3292517" cy="646331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uk-UA" dirty="0"/>
              <a:t>Генератор випадкового числа</a:t>
            </a:r>
          </a:p>
          <a:p>
            <a:r>
              <a:rPr lang="uk-UA" dirty="0"/>
              <a:t>згенерував число 0.67</a:t>
            </a:r>
            <a:endParaRPr lang="ru-UA" dirty="0"/>
          </a:p>
        </p:txBody>
      </p:sp>
      <p:sp>
        <p:nvSpPr>
          <p:cNvPr id="48" name="Стрелка: изогнутая 47">
            <a:extLst>
              <a:ext uri="{FF2B5EF4-FFF2-40B4-BE49-F238E27FC236}">
                <a16:creationId xmlns:a16="http://schemas.microsoft.com/office/drawing/2014/main" id="{2A80F28D-A46E-4C1E-BC9E-5855D8142AA8}"/>
              </a:ext>
            </a:extLst>
          </p:cNvPr>
          <p:cNvSpPr/>
          <p:nvPr/>
        </p:nvSpPr>
        <p:spPr>
          <a:xfrm rot="5400000">
            <a:off x="7242576" y="1034267"/>
            <a:ext cx="1664476" cy="2369379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>
              <a:solidFill>
                <a:schemeClr val="tx1"/>
              </a:solidFill>
            </a:endParaRPr>
          </a:p>
        </p:txBody>
      </p:sp>
      <p:sp>
        <p:nvSpPr>
          <p:cNvPr id="49" name="Правая фигурная скобка 48">
            <a:extLst>
              <a:ext uri="{FF2B5EF4-FFF2-40B4-BE49-F238E27FC236}">
                <a16:creationId xmlns:a16="http://schemas.microsoft.com/office/drawing/2014/main" id="{81B143EC-2C35-4DE5-9D89-376F96C5EA30}"/>
              </a:ext>
            </a:extLst>
          </p:cNvPr>
          <p:cNvSpPr/>
          <p:nvPr/>
        </p:nvSpPr>
        <p:spPr>
          <a:xfrm rot="5400000">
            <a:off x="6772566" y="2981134"/>
            <a:ext cx="336061" cy="2972910"/>
          </a:xfrm>
          <a:prstGeom prst="rightBrace">
            <a:avLst>
              <a:gd name="adj1" fmla="val 34110"/>
              <a:gd name="adj2" fmla="val 50862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51" name="Правая фигурная скобка 50">
            <a:extLst>
              <a:ext uri="{FF2B5EF4-FFF2-40B4-BE49-F238E27FC236}">
                <a16:creationId xmlns:a16="http://schemas.microsoft.com/office/drawing/2014/main" id="{F46D6B32-17A5-41BA-B6C2-BE007DF986CE}"/>
              </a:ext>
            </a:extLst>
          </p:cNvPr>
          <p:cNvSpPr/>
          <p:nvPr/>
        </p:nvSpPr>
        <p:spPr>
          <a:xfrm rot="5400000">
            <a:off x="7597815" y="2721606"/>
            <a:ext cx="336061" cy="4668323"/>
          </a:xfrm>
          <a:prstGeom prst="rightBrace">
            <a:avLst>
              <a:gd name="adj1" fmla="val 34110"/>
              <a:gd name="adj2" fmla="val 50862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53" name="Блок-схема: узел 52">
            <a:extLst>
              <a:ext uri="{FF2B5EF4-FFF2-40B4-BE49-F238E27FC236}">
                <a16:creationId xmlns:a16="http://schemas.microsoft.com/office/drawing/2014/main" id="{930E552F-ACFC-433E-839F-ECF535A6DEF4}"/>
              </a:ext>
            </a:extLst>
          </p:cNvPr>
          <p:cNvSpPr/>
          <p:nvPr/>
        </p:nvSpPr>
        <p:spPr>
          <a:xfrm>
            <a:off x="8764793" y="3229757"/>
            <a:ext cx="168232" cy="12907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cxnSp>
        <p:nvCxnSpPr>
          <p:cNvPr id="55" name="Прямая со стрелкой 54">
            <a:extLst>
              <a:ext uri="{FF2B5EF4-FFF2-40B4-BE49-F238E27FC236}">
                <a16:creationId xmlns:a16="http://schemas.microsoft.com/office/drawing/2014/main" id="{7F913C71-D117-4AA0-8F07-733B733E5384}"/>
              </a:ext>
            </a:extLst>
          </p:cNvPr>
          <p:cNvCxnSpPr/>
          <p:nvPr/>
        </p:nvCxnSpPr>
        <p:spPr>
          <a:xfrm flipV="1">
            <a:off x="760821" y="4635620"/>
            <a:ext cx="3204787" cy="30133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EFCF4945-A145-436D-86F4-C0D15E368FBB}"/>
              </a:ext>
            </a:extLst>
          </p:cNvPr>
          <p:cNvSpPr txBox="1"/>
          <p:nvPr/>
        </p:nvSpPr>
        <p:spPr>
          <a:xfrm>
            <a:off x="9952524" y="1358322"/>
            <a:ext cx="2074170" cy="646331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uk-UA" dirty="0"/>
              <a:t>Лінійка ймовірностей</a:t>
            </a:r>
            <a:endParaRPr lang="ru-UA" dirty="0"/>
          </a:p>
        </p:txBody>
      </p:sp>
      <p:cxnSp>
        <p:nvCxnSpPr>
          <p:cNvPr id="58" name="Прямая со стрелкой 57">
            <a:extLst>
              <a:ext uri="{FF2B5EF4-FFF2-40B4-BE49-F238E27FC236}">
                <a16:creationId xmlns:a16="http://schemas.microsoft.com/office/drawing/2014/main" id="{6AA5F979-29EF-4741-9163-465BCE8F0D83}"/>
              </a:ext>
            </a:extLst>
          </p:cNvPr>
          <p:cNvCxnSpPr>
            <a:cxnSpLocks/>
            <a:stCxn id="56" idx="2"/>
          </p:cNvCxnSpPr>
          <p:nvPr/>
        </p:nvCxnSpPr>
        <p:spPr>
          <a:xfrm flipH="1">
            <a:off x="9846644" y="2004653"/>
            <a:ext cx="1142965" cy="95992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0399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6D54FA-2D9C-4AE7-A15C-10F18ED869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4828" y="85993"/>
            <a:ext cx="10515600" cy="1223044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/>
              <a:t>Приклад вирішення задачі комівояжера з використанням мурашиного алгоритму</a:t>
            </a:r>
            <a:endParaRPr lang="ru-UA" sz="3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80614DF-74B5-4744-A17C-6DD6BF84974D}"/>
              </a:ext>
            </a:extLst>
          </p:cNvPr>
          <p:cNvSpPr txBox="1"/>
          <p:nvPr/>
        </p:nvSpPr>
        <p:spPr>
          <a:xfrm>
            <a:off x="1015528" y="6299437"/>
            <a:ext cx="105155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dirty="0"/>
              <a:t>Етап_3 – Прокладання маршруту для всіх ділянок за зазначеною послідовністю</a:t>
            </a:r>
            <a:endParaRPr lang="ru-UA" sz="24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F2547D3-1ECA-4E0A-8F26-FE83228BA14C}"/>
              </a:ext>
            </a:extLst>
          </p:cNvPr>
          <p:cNvSpPr txBox="1"/>
          <p:nvPr/>
        </p:nvSpPr>
        <p:spPr>
          <a:xfrm>
            <a:off x="5274644" y="1309037"/>
            <a:ext cx="559227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Послідовність обходу всіх ділянок:</a:t>
            </a:r>
          </a:p>
          <a:p>
            <a:pPr marL="342900" indent="-342900">
              <a:buAutoNum type="arabicPeriod"/>
            </a:pPr>
            <a:r>
              <a:rPr lang="uk-UA" dirty="0"/>
              <a:t>Розрахунок ймовірностей для всіх можливих ділянок</a:t>
            </a:r>
          </a:p>
          <a:p>
            <a:pPr marL="342900" indent="-342900">
              <a:buAutoNum type="arabicPeriod"/>
            </a:pPr>
            <a:r>
              <a:rPr lang="uk-UA" dirty="0"/>
              <a:t>Побудова лінійки </a:t>
            </a:r>
          </a:p>
          <a:p>
            <a:pPr marL="342900" indent="-342900">
              <a:buAutoNum type="arabicPeriod"/>
            </a:pPr>
            <a:r>
              <a:rPr lang="uk-UA" dirty="0"/>
              <a:t>Генерування випадкового числа від 0 до 1</a:t>
            </a:r>
          </a:p>
          <a:p>
            <a:pPr marL="342900" indent="-342900">
              <a:buAutoNum type="arabicPeriod"/>
            </a:pPr>
            <a:r>
              <a:rPr lang="uk-UA" dirty="0"/>
              <a:t>Визначення ділянки</a:t>
            </a:r>
            <a:endParaRPr lang="ru-UA" dirty="0"/>
          </a:p>
        </p:txBody>
      </p:sp>
      <p:pic>
        <p:nvPicPr>
          <p:cNvPr id="26" name="Рисунок 25">
            <a:extLst>
              <a:ext uri="{FF2B5EF4-FFF2-40B4-BE49-F238E27FC236}">
                <a16:creationId xmlns:a16="http://schemas.microsoft.com/office/drawing/2014/main" id="{34429634-BF8F-4B3A-BB51-1D2FD83EE0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147518"/>
            <a:ext cx="595464" cy="1001462"/>
          </a:xfrm>
          <a:prstGeom prst="rect">
            <a:avLst/>
          </a:prstGeom>
        </p:spPr>
      </p:pic>
      <p:cxnSp>
        <p:nvCxnSpPr>
          <p:cNvPr id="27" name="Прямая со стрелкой 26">
            <a:extLst>
              <a:ext uri="{FF2B5EF4-FFF2-40B4-BE49-F238E27FC236}">
                <a16:creationId xmlns:a16="http://schemas.microsoft.com/office/drawing/2014/main" id="{1F63553D-99CE-495D-9A67-1232F1BAD21C}"/>
              </a:ext>
            </a:extLst>
          </p:cNvPr>
          <p:cNvCxnSpPr/>
          <p:nvPr/>
        </p:nvCxnSpPr>
        <p:spPr>
          <a:xfrm flipV="1">
            <a:off x="760821" y="4635620"/>
            <a:ext cx="3204787" cy="30133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9" name="Рисунок 38">
            <a:extLst>
              <a:ext uri="{FF2B5EF4-FFF2-40B4-BE49-F238E27FC236}">
                <a16:creationId xmlns:a16="http://schemas.microsoft.com/office/drawing/2014/main" id="{3CC8F634-CA07-4B12-8687-F63EC77F77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0706" y="4218974"/>
            <a:ext cx="595464" cy="1001462"/>
          </a:xfrm>
          <a:prstGeom prst="rect">
            <a:avLst/>
          </a:prstGeom>
        </p:spPr>
      </p:pic>
      <p:pic>
        <p:nvPicPr>
          <p:cNvPr id="40" name="Рисунок 39">
            <a:extLst>
              <a:ext uri="{FF2B5EF4-FFF2-40B4-BE49-F238E27FC236}">
                <a16:creationId xmlns:a16="http://schemas.microsoft.com/office/drawing/2014/main" id="{CAE72EAB-02F0-424B-91F1-77CF9CD48F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823" y="388251"/>
            <a:ext cx="595464" cy="1001462"/>
          </a:xfrm>
          <a:prstGeom prst="rect">
            <a:avLst/>
          </a:prstGeom>
        </p:spPr>
      </p:pic>
      <p:pic>
        <p:nvPicPr>
          <p:cNvPr id="41" name="Рисунок 40">
            <a:extLst>
              <a:ext uri="{FF2B5EF4-FFF2-40B4-BE49-F238E27FC236}">
                <a16:creationId xmlns:a16="http://schemas.microsoft.com/office/drawing/2014/main" id="{414434D6-E8CF-4AD4-B5DD-25EA0811C5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9713" y="1204499"/>
            <a:ext cx="595464" cy="1001462"/>
          </a:xfrm>
          <a:prstGeom prst="rect">
            <a:avLst/>
          </a:prstGeom>
        </p:spPr>
      </p:pic>
      <p:pic>
        <p:nvPicPr>
          <p:cNvPr id="42" name="Рисунок 41">
            <a:extLst>
              <a:ext uri="{FF2B5EF4-FFF2-40B4-BE49-F238E27FC236}">
                <a16:creationId xmlns:a16="http://schemas.microsoft.com/office/drawing/2014/main" id="{2C5D3443-70EF-41BF-B4C6-4BE60EC0C5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302" y="5076561"/>
            <a:ext cx="595464" cy="1001462"/>
          </a:xfrm>
          <a:prstGeom prst="rect">
            <a:avLst/>
          </a:prstGeom>
        </p:spPr>
      </p:pic>
      <p:grpSp>
        <p:nvGrpSpPr>
          <p:cNvPr id="45" name="Группа 44">
            <a:extLst>
              <a:ext uri="{FF2B5EF4-FFF2-40B4-BE49-F238E27FC236}">
                <a16:creationId xmlns:a16="http://schemas.microsoft.com/office/drawing/2014/main" id="{5367FCB9-062F-48A2-8708-9CCF81B4A088}"/>
              </a:ext>
            </a:extLst>
          </p:cNvPr>
          <p:cNvGrpSpPr/>
          <p:nvPr/>
        </p:nvGrpSpPr>
        <p:grpSpPr>
          <a:xfrm>
            <a:off x="207006" y="1374133"/>
            <a:ext cx="4303324" cy="3849665"/>
            <a:chOff x="207006" y="1374133"/>
            <a:chExt cx="4303324" cy="3849665"/>
          </a:xfrm>
        </p:grpSpPr>
        <p:grpSp>
          <p:nvGrpSpPr>
            <p:cNvPr id="5" name="Группа 4">
              <a:extLst>
                <a:ext uri="{FF2B5EF4-FFF2-40B4-BE49-F238E27FC236}">
                  <a16:creationId xmlns:a16="http://schemas.microsoft.com/office/drawing/2014/main" id="{19BD2665-C694-43A6-B860-4D512ED1CB4D}"/>
                </a:ext>
              </a:extLst>
            </p:cNvPr>
            <p:cNvGrpSpPr/>
            <p:nvPr/>
          </p:nvGrpSpPr>
          <p:grpSpPr>
            <a:xfrm>
              <a:off x="207006" y="1374133"/>
              <a:ext cx="4303324" cy="3849665"/>
              <a:chOff x="1172308" y="1770245"/>
              <a:chExt cx="4303324" cy="3849665"/>
            </a:xfrm>
          </p:grpSpPr>
          <p:sp>
            <p:nvSpPr>
              <p:cNvPr id="6" name="Блок-схема: узел 5">
                <a:extLst>
                  <a:ext uri="{FF2B5EF4-FFF2-40B4-BE49-F238E27FC236}">
                    <a16:creationId xmlns:a16="http://schemas.microsoft.com/office/drawing/2014/main" id="{94AFFA2A-8099-42C1-BA45-9531FF2724C6}"/>
                  </a:ext>
                </a:extLst>
              </p:cNvPr>
              <p:cNvSpPr/>
              <p:nvPr/>
            </p:nvSpPr>
            <p:spPr>
              <a:xfrm>
                <a:off x="1172308" y="5126892"/>
                <a:ext cx="336061" cy="336062"/>
              </a:xfrm>
              <a:prstGeom prst="flowChartConnector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1</a:t>
                </a:r>
                <a:endParaRPr lang="ru-UA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Блок-схема: узел 6">
                <a:extLst>
                  <a:ext uri="{FF2B5EF4-FFF2-40B4-BE49-F238E27FC236}">
                    <a16:creationId xmlns:a16="http://schemas.microsoft.com/office/drawing/2014/main" id="{9C81BDE4-8FA2-49DF-BEF8-4BD5325E77B8}"/>
                  </a:ext>
                </a:extLst>
              </p:cNvPr>
              <p:cNvSpPr/>
              <p:nvPr/>
            </p:nvSpPr>
            <p:spPr>
              <a:xfrm>
                <a:off x="1907344" y="1770245"/>
                <a:ext cx="336061" cy="336062"/>
              </a:xfrm>
              <a:prstGeom prst="flowChartConnector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2</a:t>
                </a:r>
                <a:endParaRPr lang="ru-UA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" name="Блок-схема: узел 7">
                <a:extLst>
                  <a:ext uri="{FF2B5EF4-FFF2-40B4-BE49-F238E27FC236}">
                    <a16:creationId xmlns:a16="http://schemas.microsoft.com/office/drawing/2014/main" id="{BE86DE66-0025-48A0-A52A-D142B05BEFE4}"/>
                  </a:ext>
                </a:extLst>
              </p:cNvPr>
              <p:cNvSpPr/>
              <p:nvPr/>
            </p:nvSpPr>
            <p:spPr>
              <a:xfrm>
                <a:off x="3982550" y="2581402"/>
                <a:ext cx="336061" cy="336062"/>
              </a:xfrm>
              <a:prstGeom prst="flowChartConnector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3</a:t>
                </a:r>
                <a:endParaRPr lang="ru-UA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" name="Блок-схема: узел 8">
                <a:extLst>
                  <a:ext uri="{FF2B5EF4-FFF2-40B4-BE49-F238E27FC236}">
                    <a16:creationId xmlns:a16="http://schemas.microsoft.com/office/drawing/2014/main" id="{98CDFDE6-8962-4379-B26B-C58433586BFF}"/>
                  </a:ext>
                </a:extLst>
              </p:cNvPr>
              <p:cNvSpPr/>
              <p:nvPr/>
            </p:nvSpPr>
            <p:spPr>
              <a:xfrm>
                <a:off x="5139571" y="4779755"/>
                <a:ext cx="336061" cy="336062"/>
              </a:xfrm>
              <a:prstGeom prst="flowChartConnector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4</a:t>
                </a:r>
                <a:endParaRPr lang="ru-UA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Блок-схема: узел 9">
                <a:extLst>
                  <a:ext uri="{FF2B5EF4-FFF2-40B4-BE49-F238E27FC236}">
                    <a16:creationId xmlns:a16="http://schemas.microsoft.com/office/drawing/2014/main" id="{936C8891-A806-4B7D-9CF0-6835371BB464}"/>
                  </a:ext>
                </a:extLst>
              </p:cNvPr>
              <p:cNvSpPr/>
              <p:nvPr/>
            </p:nvSpPr>
            <p:spPr>
              <a:xfrm>
                <a:off x="3439442" y="5283848"/>
                <a:ext cx="336061" cy="336062"/>
              </a:xfrm>
              <a:prstGeom prst="flowChartConnector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5</a:t>
                </a:r>
                <a:endParaRPr lang="ru-UA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1" name="Прямая соединительная линия 10">
                <a:extLst>
                  <a:ext uri="{FF2B5EF4-FFF2-40B4-BE49-F238E27FC236}">
                    <a16:creationId xmlns:a16="http://schemas.microsoft.com/office/drawing/2014/main" id="{E32AD458-5DFB-465A-AB44-C7E83EB90256}"/>
                  </a:ext>
                </a:extLst>
              </p:cNvPr>
              <p:cNvCxnSpPr>
                <a:cxnSpLocks/>
                <a:stCxn id="6" idx="0"/>
                <a:endCxn id="7" idx="4"/>
              </p:cNvCxnSpPr>
              <p:nvPr/>
            </p:nvCxnSpPr>
            <p:spPr>
              <a:xfrm flipV="1">
                <a:off x="1340339" y="2106307"/>
                <a:ext cx="735036" cy="3020585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Прямая соединительная линия 11">
                <a:extLst>
                  <a:ext uri="{FF2B5EF4-FFF2-40B4-BE49-F238E27FC236}">
                    <a16:creationId xmlns:a16="http://schemas.microsoft.com/office/drawing/2014/main" id="{3A7A18CB-E5AB-4543-9191-9D95157D2EDD}"/>
                  </a:ext>
                </a:extLst>
              </p:cNvPr>
              <p:cNvCxnSpPr>
                <a:cxnSpLocks/>
                <a:endCxn id="8" idx="3"/>
              </p:cNvCxnSpPr>
              <p:nvPr/>
            </p:nvCxnSpPr>
            <p:spPr>
              <a:xfrm flipV="1">
                <a:off x="1459154" y="2868249"/>
                <a:ext cx="2572611" cy="2318052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Прямая соединительная линия 12">
                <a:extLst>
                  <a:ext uri="{FF2B5EF4-FFF2-40B4-BE49-F238E27FC236}">
                    <a16:creationId xmlns:a16="http://schemas.microsoft.com/office/drawing/2014/main" id="{5008F949-E3C7-4D31-BA92-E927CC7DFA76}"/>
                  </a:ext>
                </a:extLst>
              </p:cNvPr>
              <p:cNvCxnSpPr>
                <a:cxnSpLocks/>
                <a:stCxn id="6" idx="6"/>
                <a:endCxn id="9" idx="2"/>
              </p:cNvCxnSpPr>
              <p:nvPr/>
            </p:nvCxnSpPr>
            <p:spPr>
              <a:xfrm flipV="1">
                <a:off x="1508369" y="4947786"/>
                <a:ext cx="3631202" cy="347137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Прямая соединительная линия 13">
                <a:extLst>
                  <a:ext uri="{FF2B5EF4-FFF2-40B4-BE49-F238E27FC236}">
                    <a16:creationId xmlns:a16="http://schemas.microsoft.com/office/drawing/2014/main" id="{26CBA30B-AC9A-46A3-A784-EB4936ED343E}"/>
                  </a:ext>
                </a:extLst>
              </p:cNvPr>
              <p:cNvCxnSpPr>
                <a:cxnSpLocks/>
                <a:stCxn id="6" idx="5"/>
                <a:endCxn id="10" idx="2"/>
              </p:cNvCxnSpPr>
              <p:nvPr/>
            </p:nvCxnSpPr>
            <p:spPr>
              <a:xfrm>
                <a:off x="1459154" y="5413739"/>
                <a:ext cx="1980288" cy="3814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Прямая соединительная линия 14">
                <a:extLst>
                  <a:ext uri="{FF2B5EF4-FFF2-40B4-BE49-F238E27FC236}">
                    <a16:creationId xmlns:a16="http://schemas.microsoft.com/office/drawing/2014/main" id="{290E211F-BED1-4EAA-8472-950E23F9E388}"/>
                  </a:ext>
                </a:extLst>
              </p:cNvPr>
              <p:cNvCxnSpPr>
                <a:cxnSpLocks/>
                <a:stCxn id="8" idx="1"/>
                <a:endCxn id="7" idx="4"/>
              </p:cNvCxnSpPr>
              <p:nvPr/>
            </p:nvCxnSpPr>
            <p:spPr>
              <a:xfrm flipH="1" flipV="1">
                <a:off x="2075375" y="2106307"/>
                <a:ext cx="1956390" cy="52431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Прямая соединительная линия 15">
                <a:extLst>
                  <a:ext uri="{FF2B5EF4-FFF2-40B4-BE49-F238E27FC236}">
                    <a16:creationId xmlns:a16="http://schemas.microsoft.com/office/drawing/2014/main" id="{63AB29F5-65D1-44D5-9188-3D4CC96A80B2}"/>
                  </a:ext>
                </a:extLst>
              </p:cNvPr>
              <p:cNvCxnSpPr>
                <a:cxnSpLocks/>
                <a:stCxn id="9" idx="2"/>
                <a:endCxn id="7" idx="4"/>
              </p:cNvCxnSpPr>
              <p:nvPr/>
            </p:nvCxnSpPr>
            <p:spPr>
              <a:xfrm flipH="1" flipV="1">
                <a:off x="2075375" y="2106307"/>
                <a:ext cx="3064196" cy="284147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Прямая соединительная линия 16">
                <a:extLst>
                  <a:ext uri="{FF2B5EF4-FFF2-40B4-BE49-F238E27FC236}">
                    <a16:creationId xmlns:a16="http://schemas.microsoft.com/office/drawing/2014/main" id="{A45FBA97-4B9D-452D-8A0C-71B35F642A87}"/>
                  </a:ext>
                </a:extLst>
              </p:cNvPr>
              <p:cNvCxnSpPr>
                <a:cxnSpLocks/>
                <a:stCxn id="10" idx="1"/>
                <a:endCxn id="7" idx="4"/>
              </p:cNvCxnSpPr>
              <p:nvPr/>
            </p:nvCxnSpPr>
            <p:spPr>
              <a:xfrm flipH="1" flipV="1">
                <a:off x="2075375" y="2106307"/>
                <a:ext cx="1413282" cy="322675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Прямая соединительная линия 17">
                <a:extLst>
                  <a:ext uri="{FF2B5EF4-FFF2-40B4-BE49-F238E27FC236}">
                    <a16:creationId xmlns:a16="http://schemas.microsoft.com/office/drawing/2014/main" id="{7689C550-783A-4DB4-A26A-C4A0F7282B2D}"/>
                  </a:ext>
                </a:extLst>
              </p:cNvPr>
              <p:cNvCxnSpPr>
                <a:cxnSpLocks/>
                <a:stCxn id="9" idx="0"/>
                <a:endCxn id="8" idx="5"/>
              </p:cNvCxnSpPr>
              <p:nvPr/>
            </p:nvCxnSpPr>
            <p:spPr>
              <a:xfrm flipH="1" flipV="1">
                <a:off x="4269396" y="2868249"/>
                <a:ext cx="1038206" cy="191150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Прямая соединительная линия 18">
                <a:extLst>
                  <a:ext uri="{FF2B5EF4-FFF2-40B4-BE49-F238E27FC236}">
                    <a16:creationId xmlns:a16="http://schemas.microsoft.com/office/drawing/2014/main" id="{5A80789A-2461-49BE-80AC-29E1462B7A41}"/>
                  </a:ext>
                </a:extLst>
              </p:cNvPr>
              <p:cNvCxnSpPr>
                <a:cxnSpLocks/>
                <a:stCxn id="10" idx="0"/>
                <a:endCxn id="8" idx="4"/>
              </p:cNvCxnSpPr>
              <p:nvPr/>
            </p:nvCxnSpPr>
            <p:spPr>
              <a:xfrm flipV="1">
                <a:off x="3607473" y="2917464"/>
                <a:ext cx="543108" cy="2366384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Прямая соединительная линия 19">
                <a:extLst>
                  <a:ext uri="{FF2B5EF4-FFF2-40B4-BE49-F238E27FC236}">
                    <a16:creationId xmlns:a16="http://schemas.microsoft.com/office/drawing/2014/main" id="{34FC760B-CC47-464E-B101-22E562D3BCEF}"/>
                  </a:ext>
                </a:extLst>
              </p:cNvPr>
              <p:cNvCxnSpPr>
                <a:cxnSpLocks/>
                <a:stCxn id="10" idx="6"/>
                <a:endCxn id="9" idx="3"/>
              </p:cNvCxnSpPr>
              <p:nvPr/>
            </p:nvCxnSpPr>
            <p:spPr>
              <a:xfrm flipV="1">
                <a:off x="3775503" y="5066602"/>
                <a:ext cx="1413283" cy="385277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8" name="Прямая со стрелкой 27">
              <a:extLst>
                <a:ext uri="{FF2B5EF4-FFF2-40B4-BE49-F238E27FC236}">
                  <a16:creationId xmlns:a16="http://schemas.microsoft.com/office/drawing/2014/main" id="{49472710-A002-4BB0-ADD2-867ABA55BDD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512784" y="1905809"/>
              <a:ext cx="2577385" cy="240881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 стрелкой 29">
              <a:extLst>
                <a:ext uri="{FF2B5EF4-FFF2-40B4-BE49-F238E27FC236}">
                  <a16:creationId xmlns:a16="http://schemas.microsoft.com/office/drawing/2014/main" id="{CB00BCED-16BA-4BFE-B270-5A3BEBE9EC16}"/>
                </a:ext>
              </a:extLst>
            </p:cNvPr>
            <p:cNvCxnSpPr>
              <a:cxnSpLocks/>
            </p:cNvCxnSpPr>
            <p:nvPr/>
          </p:nvCxnSpPr>
          <p:spPr>
            <a:xfrm>
              <a:off x="1421423" y="1569747"/>
              <a:ext cx="1645041" cy="495547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я со стрелкой 32">
              <a:extLst>
                <a:ext uri="{FF2B5EF4-FFF2-40B4-BE49-F238E27FC236}">
                  <a16:creationId xmlns:a16="http://schemas.microsoft.com/office/drawing/2014/main" id="{7BF8ACF9-434C-4F2D-8D17-CDB7B2599B0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858519" y="2660962"/>
              <a:ext cx="459247" cy="2275989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 стрелкой 34">
              <a:extLst>
                <a:ext uri="{FF2B5EF4-FFF2-40B4-BE49-F238E27FC236}">
                  <a16:creationId xmlns:a16="http://schemas.microsoft.com/office/drawing/2014/main" id="{2CC51F73-1318-4697-A0CF-9D7D32B8C08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95465" y="5118002"/>
              <a:ext cx="1799615" cy="89609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Прямая со стрелкой 42">
              <a:extLst>
                <a:ext uri="{FF2B5EF4-FFF2-40B4-BE49-F238E27FC236}">
                  <a16:creationId xmlns:a16="http://schemas.microsoft.com/office/drawing/2014/main" id="{E464FC72-A4D2-49B8-BFC4-64E262AEBCDF}"/>
                </a:ext>
              </a:extLst>
            </p:cNvPr>
            <p:cNvCxnSpPr/>
            <p:nvPr/>
          </p:nvCxnSpPr>
          <p:spPr>
            <a:xfrm flipV="1">
              <a:off x="771165" y="4635620"/>
              <a:ext cx="3204787" cy="30133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TextBox 48">
            <a:extLst>
              <a:ext uri="{FF2B5EF4-FFF2-40B4-BE49-F238E27FC236}">
                <a16:creationId xmlns:a16="http://schemas.microsoft.com/office/drawing/2014/main" id="{05014700-24E0-49EC-B789-02DFF405A92A}"/>
              </a:ext>
            </a:extLst>
          </p:cNvPr>
          <p:cNvSpPr txBox="1"/>
          <p:nvPr/>
        </p:nvSpPr>
        <p:spPr>
          <a:xfrm>
            <a:off x="5728677" y="3759200"/>
            <a:ext cx="55922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L=</a:t>
            </a:r>
            <a:r>
              <a:rPr lang="uk-UA" sz="2000" dirty="0"/>
              <a:t>43+61+50+62+39=255 – довжина маршруту при 1-му проході однієї </a:t>
            </a:r>
            <a:r>
              <a:rPr lang="uk-UA" sz="2000" dirty="0" err="1"/>
              <a:t>мурахи</a:t>
            </a:r>
            <a:endParaRPr lang="ru-UA" sz="2000" dirty="0"/>
          </a:p>
        </p:txBody>
      </p:sp>
    </p:spTree>
    <p:extLst>
      <p:ext uri="{BB962C8B-B14F-4D97-AF65-F5344CB8AC3E}">
        <p14:creationId xmlns:p14="http://schemas.microsoft.com/office/powerpoint/2010/main" val="31571152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733</Words>
  <Application>Microsoft Office PowerPoint</Application>
  <PresentationFormat>Широкоэкранный</PresentationFormat>
  <Paragraphs>220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Тема Office</vt:lpstr>
      <vt:lpstr>Колективний (ройовий) інтелект на прикладі мурашиного алгоритму</vt:lpstr>
      <vt:lpstr>Що таке колективний інтелект</vt:lpstr>
      <vt:lpstr>Приклади алгоритмів колективного інтелекту</vt:lpstr>
      <vt:lpstr>Мурашиний алгоритм</vt:lpstr>
      <vt:lpstr>Приклад вирішення задачі комівояжера з використанням мурашиного алгоритму</vt:lpstr>
      <vt:lpstr>Приклад вирішення задачі комівояжера з використанням мурашиного алгоритму</vt:lpstr>
      <vt:lpstr>Приклад вирішення задачі комівояжера з використанням мурашиного алгоритму</vt:lpstr>
      <vt:lpstr>Приклад вирішення задачі комівояжера з використанням мурашиного алгоритму</vt:lpstr>
      <vt:lpstr>Приклад вирішення задачі комівояжера з використанням мурашиного алгоритму</vt:lpstr>
      <vt:lpstr>Приклад вирішення задачі комівояжера з використанням мурашиного алгоритму</vt:lpstr>
      <vt:lpstr>Приклад вирішення задачі комівояжера з використанням мурашиного алгоритму</vt:lpstr>
      <vt:lpstr>Варіації мурашиного алгоритму</vt:lpstr>
      <vt:lpstr>Недоліки мурашиного алгоритму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Ройовий інтелект</dc:title>
  <dc:creator>Троцько Володимир Валентинович</dc:creator>
  <cp:lastModifiedBy>Троцько Володимир Валентинович</cp:lastModifiedBy>
  <cp:revision>52</cp:revision>
  <dcterms:created xsi:type="dcterms:W3CDTF">2021-10-20T07:59:38Z</dcterms:created>
  <dcterms:modified xsi:type="dcterms:W3CDTF">2021-10-21T09:36:32Z</dcterms:modified>
</cp:coreProperties>
</file>