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75D09-4AE4-4750-A601-E8FFD96D4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DA8629-AF0B-40D7-AD75-503491DAB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C66A99-647A-4FAE-A5F7-FC8F62568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22F932-1CDF-4A42-9631-C6AE9DC6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33289-1D66-4E32-B37C-47AFDACA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765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EA8CF0-A4EA-4212-AA79-4C3D3081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06DC70-2463-49AB-87E0-D5B62CFCB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F064E2-DE85-49C7-8A17-BC31BF5C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E11B7E-95C6-4C8A-A638-481F601A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ACBD3-C92B-486D-B224-D23CAF7F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582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6105BE-3A90-4A19-A574-DC81BFB67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1403F6-C6E8-4F95-BEA7-AB6CD6E2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63E120-C462-44D7-93A3-A5654C1D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7418E4-1177-4C6D-8EAD-FA8165CDB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7E09E5-587C-41E6-89D6-D3EF0B4B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073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5994E-9ABF-4E71-A3E8-94583D93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E8C34D-02B2-4D29-A285-F85D722B1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91F15A-E2E8-40FF-AF9B-4E2F7FDE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A1E8CE-503F-4B91-B175-1BA44D94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E08C8B-E379-47CA-8341-CCC11A92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325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AC933-4F17-4612-84CE-172266B4C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AE6A04-C73F-426A-ADEE-47F080052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83A6FB-9881-4E14-9A7D-1E00874B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3D9596-6C40-41F9-8A32-E9C7B950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12B7D3-2F63-44F3-9FB5-91067880A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71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F936A-6A0B-4627-9A1A-4B29077D8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F457C3-DCC7-4E88-9467-7D6C98EC4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08B728-0B40-4F25-AD96-91D7FF089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41D486-EC4B-4974-ADA5-5C09D429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F94A02-3DEF-47AC-9E44-1449E1DE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984735-DA2E-4640-9D91-745E8134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146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81FFA-4A91-4578-AFFA-127F1F42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EFD1F3-5EAD-4FE3-B1D1-7EDFDF2F1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D0D55B-E81D-426A-9E0B-14BCCEAB6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F1B3AC-E207-4822-B68D-B6C4590FE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70C5B27-399A-4DEB-9B41-E65177C33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135C6D-EDD4-4697-9702-2A1D1F31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D46788-7113-4E04-8968-5D0E2796C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256B1F-B3A7-47F9-A7CC-35080D64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086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916A6-EA12-434C-889E-2BADFAE4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A2C25B-093D-4ED5-8C91-06A687E3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D70C48-77C8-401F-8EAF-30AED985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C859C0-6395-4DD1-8F3C-CAB475B0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93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25BBC3F-9944-4C44-BAA1-47B013ADD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ED31F3-DA4C-4936-9584-747F730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E9E409-B5BE-4C91-95F7-97A40AC5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966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7CA5B-CBF3-4EB7-9C39-CE29EAC8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60153-AF0F-481F-8A49-12579D15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10762B-2F7F-46BC-976F-6C31F9038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590A32-4F8C-4081-8588-84293918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53B6B2-02D1-41DC-8446-F85DE3D1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A54B1C-D89C-4C2C-AD67-CC5070EC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32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46BB6-67BA-4C00-BDD4-D8EEC61C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440523-F391-4497-BC03-33047F464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BD8705-CACC-4BE1-9810-DE9C8829C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EB6544-D55A-42F6-A8F3-82D9893C7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C257EC-F4C8-4E1F-9D54-5BA4435B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4C95A9-9B04-48D5-A92D-F2D2433B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176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26335-DC44-4654-B549-BA8E97848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C99CEF-C14A-4527-9776-969249E57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6F0350-9298-4392-884D-9F2E8C93D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5D9A-7E50-4FDF-BD7C-701C0265682B}" type="datetimeFigureOut">
              <a:rPr lang="uk-UA" smtClean="0"/>
              <a:t>24.02.2021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A4FCBF-62D8-4F25-B4C8-6907258A1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A94F0F-581D-4064-9997-9F4917DDB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B5112-4EBE-4524-9701-DE1FA92923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702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09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Ð£ÑÑÐ´ Ð·Ð°Ð¿ÑÐ¾Ð²Ð°Ð´Ð¸Ð² Ð¿ÑÐ»Ð¾ÑÐ½Ð¸Ð¹ Ð¿ÑÐ¾ÐµÐºÑ ÑÐ¾Ð´Ð¾ ÑÐºÐ°ÑÑÐ²Ð°Ð½Ð½Ñ ÑÐµÐ³ÑÐ»ÑÐ²Ð°Ð½Ð½Ñ ÑÑÐ½">
            <a:extLst>
              <a:ext uri="{FF2B5EF4-FFF2-40B4-BE49-F238E27FC236}">
                <a16:creationId xmlns:a16="http://schemas.microsoft.com/office/drawing/2014/main" id="{3F91724A-88E5-4B82-9824-82DF7A897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7" r="3427" b="2"/>
          <a:stretch/>
        </p:blipFill>
        <p:spPr bwMode="auto">
          <a:xfrm>
            <a:off x="20" y="10"/>
            <a:ext cx="866849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11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C7E2B-F942-406C-8026-383EA558A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b="1" kern="1200" dirty="0" err="1">
                <a:latin typeface="+mj-lt"/>
                <a:ea typeface="+mj-ea"/>
                <a:cs typeface="+mj-cs"/>
              </a:rPr>
              <a:t>Лекція</a:t>
            </a:r>
            <a:r>
              <a:rPr lang="en-US" sz="4400" b="1" kern="1200" dirty="0">
                <a:latin typeface="+mj-lt"/>
                <a:ea typeface="+mj-ea"/>
                <a:cs typeface="+mj-cs"/>
              </a:rPr>
              <a:t> </a:t>
            </a:r>
            <a:r>
              <a:rPr lang="uk-UA" sz="4400" b="1" kern="1200">
                <a:latin typeface="+mj-lt"/>
                <a:ea typeface="+mj-ea"/>
                <a:cs typeface="+mj-cs"/>
              </a:rPr>
              <a:t>6</a:t>
            </a:r>
            <a:br>
              <a:rPr lang="en-US" sz="4400" b="1" kern="1200">
                <a:latin typeface="+mj-lt"/>
                <a:ea typeface="+mj-ea"/>
                <a:cs typeface="+mj-cs"/>
              </a:rPr>
            </a:br>
            <a:br>
              <a:rPr lang="en-US" sz="4400" b="1" kern="1200">
                <a:latin typeface="+mj-lt"/>
                <a:ea typeface="+mj-ea"/>
                <a:cs typeface="+mj-cs"/>
              </a:rPr>
            </a:br>
            <a:r>
              <a:rPr lang="en-US" sz="4400" b="1" kern="1200" dirty="0" err="1">
                <a:latin typeface="+mj-lt"/>
                <a:ea typeface="+mj-ea"/>
                <a:cs typeface="+mj-cs"/>
              </a:rPr>
              <a:t>Введення</a:t>
            </a:r>
            <a:r>
              <a:rPr lang="en-US" sz="4400" b="1" kern="1200" dirty="0">
                <a:latin typeface="+mj-lt"/>
                <a:ea typeface="+mj-ea"/>
                <a:cs typeface="+mj-cs"/>
              </a:rPr>
              <a:t> в </a:t>
            </a:r>
            <a:r>
              <a:rPr lang="en-US" sz="4400" b="1" kern="1200" dirty="0" err="1">
                <a:latin typeface="+mj-lt"/>
                <a:ea typeface="+mj-ea"/>
                <a:cs typeface="+mj-cs"/>
              </a:rPr>
              <a:t>ціноутворення</a:t>
            </a:r>
            <a:br>
              <a:rPr lang="en-US" sz="4400" kern="1200" dirty="0">
                <a:latin typeface="+mj-lt"/>
                <a:ea typeface="+mj-ea"/>
                <a:cs typeface="+mj-cs"/>
              </a:rPr>
            </a:br>
            <a:endParaRPr lang="en-US" sz="44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40" name="Rectangle 1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87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64075-7363-40C8-A697-1238D539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uk-UA" dirty="0"/>
              <a:t>План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92922-CAD0-457D-9BA1-9339E9C42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uk-UA" sz="2400"/>
              <a:t>1.1. Місце ціноутворення в концепції маркетингу. </a:t>
            </a:r>
            <a:br>
              <a:rPr lang="uk-UA" sz="2400"/>
            </a:br>
            <a:r>
              <a:rPr lang="uk-UA" sz="2400"/>
              <a:t>1.2. Еволюція теорії цін. </a:t>
            </a:r>
            <a:br>
              <a:rPr lang="uk-UA" sz="2400"/>
            </a:br>
            <a:r>
              <a:rPr lang="uk-UA" sz="2400"/>
              <a:t>1.3. Процес формування цін виробника / продавця та покупця. </a:t>
            </a:r>
            <a:br>
              <a:rPr lang="uk-UA" sz="2400"/>
            </a:br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34739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Ð¢ÐÐÐ 6. ÐÐÐ ÐÐÐ¢ÐÐÐÐÐÐ Ð¦ÐÐÐÐ£Ð¢ÐÐÐ ÐÐÐÐ¯ - ÐÐ°ÑÐºÐµÑÐ¸Ð½Ð³ - ÐÐ¾Ð½ÑÐ¿ÐµÐºÑ Ð»ÐµÐºÑÐ¸Ð¹">
            <a:extLst>
              <a:ext uri="{FF2B5EF4-FFF2-40B4-BE49-F238E27FC236}">
                <a16:creationId xmlns:a16="http://schemas.microsoft.com/office/drawing/2014/main" id="{6EC27D2A-D0A7-494E-9797-C94BB70A2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556" y="3413118"/>
            <a:ext cx="6065494" cy="33120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815B4-FE89-43C8-B390-C8684E58A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Місце ціноутворення в концепції маркетингу</a:t>
            </a:r>
          </a:p>
        </p:txBody>
      </p:sp>
      <p:pic>
        <p:nvPicPr>
          <p:cNvPr id="7" name="Picture 6" descr="ÐÐ¾Ð½ÑÐµÐ¿ÑÐ¸Ñ Ð¼Ð°ÑÐºÐµÑÐ¸Ð½Ð³-Ð¼Ð¸ÐºÑ">
            <a:extLst>
              <a:ext uri="{FF2B5EF4-FFF2-40B4-BE49-F238E27FC236}">
                <a16:creationId xmlns:a16="http://schemas.microsoft.com/office/drawing/2014/main" id="{F1AD1B74-E3D0-4FA6-B3F6-F5A52838D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936" y="132803"/>
            <a:ext cx="5283534" cy="333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68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40E3B-E07A-4D9B-9430-1328EFAE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«</a:t>
            </a:r>
            <a:r>
              <a:rPr lang="ru-RU" sz="3000" b="1" dirty="0" err="1"/>
              <a:t>Магічний</a:t>
            </a:r>
            <a:r>
              <a:rPr lang="ru-RU" sz="3000" b="1" dirty="0"/>
              <a:t> </a:t>
            </a:r>
            <a:r>
              <a:rPr lang="ru-RU" sz="3000" b="1" dirty="0" err="1"/>
              <a:t>трикутник</a:t>
            </a:r>
            <a:r>
              <a:rPr lang="ru-RU" sz="3000" b="1" dirty="0"/>
              <a:t>» </a:t>
            </a:r>
            <a:r>
              <a:rPr lang="ru-RU" sz="3000" b="1" dirty="0" err="1"/>
              <a:t>цінової</a:t>
            </a:r>
            <a:r>
              <a:rPr lang="ru-RU" sz="3000" b="1" dirty="0"/>
              <a:t> </a:t>
            </a:r>
            <a:r>
              <a:rPr lang="ru-RU" sz="3000" b="1" dirty="0" err="1"/>
              <a:t>політики</a:t>
            </a:r>
            <a:r>
              <a:rPr lang="ru-RU" sz="3000" b="1" dirty="0"/>
              <a:t> </a:t>
            </a:r>
            <a:r>
              <a:rPr lang="ru-RU" sz="3000" b="1" dirty="0" err="1"/>
              <a:t>Туккера</a:t>
            </a:r>
            <a:r>
              <a:rPr lang="ru-RU" sz="3000" b="1" dirty="0"/>
              <a:t> С.Х.</a:t>
            </a:r>
            <a:endParaRPr lang="uk-UA" sz="30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73AFB5B-1228-43EA-96F4-E15AD149E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870" y="1331496"/>
            <a:ext cx="9253741" cy="53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6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6D1A1-D72F-4EE0-8E9B-232C3112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1.2. Еволюція теорії цін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5EE4D9C-8219-4C86-AFA2-BDFC3BBFBF90}"/>
              </a:ext>
            </a:extLst>
          </p:cNvPr>
          <p:cNvSpPr/>
          <p:nvPr/>
        </p:nvSpPr>
        <p:spPr>
          <a:xfrm>
            <a:off x="5353050" y="742951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uk-UA" altLang="uk-UA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Витратна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kumimoji="0" lang="uk-UA" altLang="uk-UA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uk-UA" altLang="uk-UA" sz="3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Маржиналістська</a:t>
            </a:r>
            <a:endParaRPr lang="uk-UA" altLang="uk-UA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kumimoji="0" lang="uk-UA" altLang="uk-UA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Неокласична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uk-UA" altLang="uk-UA" sz="3000" dirty="0">
              <a:latin typeface="Arial" panose="020B0604020202020204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Інформаційна</a:t>
            </a:r>
          </a:p>
        </p:txBody>
      </p:sp>
    </p:spTree>
    <p:extLst>
      <p:ext uri="{BB962C8B-B14F-4D97-AF65-F5344CB8AC3E}">
        <p14:creationId xmlns:p14="http://schemas.microsoft.com/office/powerpoint/2010/main" val="287021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Ð¤Ð°ÐºÑÐ¾ÑÐ¸ Ð²Ð¸Ð·Ð½Ð°ÑÐµÐ½Ð½Ñ ÑÑÐ½ Ð½Ð° ÑÐ¾Ð²Ð°ÑÐ¸ Ñ Ð¿Ð¾ÑÐ»ÑÐ³Ð¸ - ÐÐ°ÑÐºÐµÑÐ¸Ð½Ð³ - ÐÐ°Ð²ÑÐ°Ð»ÑÐ½Ñ  Ð¼Ð°ÑÐµÑÑÐ°Ð»Ð¸ Ð¾Ð½Ð»Ð°Ð¹Ð½">
            <a:extLst>
              <a:ext uri="{FF2B5EF4-FFF2-40B4-BE49-F238E27FC236}">
                <a16:creationId xmlns:a16="http://schemas.microsoft.com/office/drawing/2014/main" id="{887DA30E-9C47-4E4E-B231-765E944CD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811" y="311449"/>
            <a:ext cx="3355128" cy="3834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6.4 ÐÐµÑÐ¾Ð´Ð¸ ÑÑÐ½Ð¾ÑÑÐ²Ð¾ÑÐµÐ½Ð½Ñ Ð· Ð¾ÑÑÑÐ½ÑÐ°ÑÑÑÑ Ð½Ð° Ð¼Ð°ÐºÑÐ¸Ð¼Ð°Ð»ÑÐ½Ð¸Ð¹ Ð¿ÑÐ¸Ð±ÑÑÐ¾Ðº">
            <a:extLst>
              <a:ext uri="{FF2B5EF4-FFF2-40B4-BE49-F238E27FC236}">
                <a16:creationId xmlns:a16="http://schemas.microsoft.com/office/drawing/2014/main" id="{3765F50D-5F70-4102-A3E2-54FD4077F5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559" y="2743813"/>
            <a:ext cx="3535006" cy="36528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6D1A1-D72F-4EE0-8E9B-232C3112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1.3.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Процес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формування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цін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виробника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продавця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та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покупця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775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6D1A1-D72F-4EE0-8E9B-232C3112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1.3.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Процес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формування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цін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виробника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/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продавця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та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покупця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41D6AAF-80E4-4836-ADEE-B4C683D5ADB8}"/>
              </a:ext>
            </a:extLst>
          </p:cNvPr>
          <p:cNvSpPr/>
          <p:nvPr/>
        </p:nvSpPr>
        <p:spPr>
          <a:xfrm>
            <a:off x="5268686" y="2485549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Ціна покупця - ціна, за якою покупець готовий купити одиницю (партію) товару.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105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цій ціні відбиваються попит покупця на даний товар і споживчі переваги цього товару на ринку.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105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Ціна покупця може бути названа ціною попиту.</a:t>
            </a:r>
            <a:r>
              <a:rPr kumimoji="0" lang="uk-UA" altLang="uk-UA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9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125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Лекція 6  Введення в ціноутворення </vt:lpstr>
      <vt:lpstr>План</vt:lpstr>
      <vt:lpstr>1. Місце ціноутворення в концепції маркетингу</vt:lpstr>
      <vt:lpstr>«Магічний трикутник» цінової політики Туккера С.Х.</vt:lpstr>
      <vt:lpstr>1.2. Еволюція теорії цін</vt:lpstr>
      <vt:lpstr>1.3. Процес формування цін виробника / продавця та покупця</vt:lpstr>
      <vt:lpstr>1.3. Процес формування цін виробника / продавця та покупця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 Введення в ціноутворення </dc:title>
  <dc:creator>Naumova Mariia</dc:creator>
  <cp:lastModifiedBy>Naumova Mariia</cp:lastModifiedBy>
  <cp:revision>9</cp:revision>
  <dcterms:created xsi:type="dcterms:W3CDTF">2020-09-08T23:06:02Z</dcterms:created>
  <dcterms:modified xsi:type="dcterms:W3CDTF">2021-02-24T10:38:32Z</dcterms:modified>
</cp:coreProperties>
</file>