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4630400" cy="8229600"/>
  <p:notesSz cx="8229600" cy="14630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image" Target="../media/image-10-4.png"/><Relationship Id="rId5" Type="http://schemas.openxmlformats.org/officeDocument/2006/relationships/image" Target="../media/image-10-5.png"/><Relationship Id="rId6" Type="http://schemas.openxmlformats.org/officeDocument/2006/relationships/slideLayout" Target="../slideLayouts/slideLayout11.xml"/><Relationship Id="rId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image" Target="../media/image-11-4.png"/><Relationship Id="rId5" Type="http://schemas.openxmlformats.org/officeDocument/2006/relationships/image" Target="../media/image-11-5.png"/><Relationship Id="rId6" Type="http://schemas.openxmlformats.org/officeDocument/2006/relationships/image" Target="../media/image-11-6.png"/><Relationship Id="rId7" Type="http://schemas.openxmlformats.org/officeDocument/2006/relationships/image" Target="../media/image-11-7.png"/><Relationship Id="rId8" Type="http://schemas.openxmlformats.org/officeDocument/2006/relationships/image" Target="../media/image-11-8.png"/><Relationship Id="rId9" Type="http://schemas.openxmlformats.org/officeDocument/2006/relationships/slideLayout" Target="../slideLayouts/slideLayout12.xml"/><Relationship Id="rId10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image" Target="../media/image-13-2.png"/><Relationship Id="rId3" Type="http://schemas.openxmlformats.org/officeDocument/2006/relationships/image" Target="../media/image-13-3.png"/><Relationship Id="rId4" Type="http://schemas.openxmlformats.org/officeDocument/2006/relationships/image" Target="../media/image-13-4.png"/><Relationship Id="rId5" Type="http://schemas.openxmlformats.org/officeDocument/2006/relationships/slideLayout" Target="../slideLayouts/slideLayout14.xml"/><Relationship Id="rId6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png"/><Relationship Id="rId3" Type="http://schemas.openxmlformats.org/officeDocument/2006/relationships/image" Target="../media/image-15-3.png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slideLayout" Target="../slideLayouts/slideLayout4.xml"/><Relationship Id="rId10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7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pn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slideLayout" Target="../slideLayouts/slideLayout9.xml"/><Relationship Id="rId10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29508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Емоційний інтелект як чинник адаптивності особистості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3300532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Емоційний інтелект (ЕІ) відіграє ключову роль у формуванні адаптивності особистості, визначаючи ефективність спілкування, розуміння та керування емоціями. Адаптивність у цьому контексті означає здатність особистості адекватно реагувати на зміни, вирішувати проблеми та досягати цілей.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324124" y="5484852"/>
            <a:ext cx="7468553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Дослідження ролі емоційного інтелекту як чинника адаптивності в складних і стресових ситуаціях, пов'язаних з війною, активно проводять як українські науковці (С. Дерев'янко, Е. Носенко, Л. Коврига, І. Кряж та інші), так і міжнародні дослідники (Х. Вайсбах, У. Дакс, Р. Бар-Он, Г. Гарднер, Д. Готтман, Д. Ґоулман та інші).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1875" y="560903"/>
            <a:ext cx="11496199" cy="5982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700"/>
              </a:lnSpc>
              <a:buNone/>
            </a:pPr>
            <a:r>
              <a:rPr lang="en-US" sz="3750" spc="-75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Ключові вміння для розвитку емоційного інтелекту</a:t>
            </a:r>
            <a:endParaRPr lang="en-US" sz="37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875" y="1566029"/>
            <a:ext cx="1017032" cy="12205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033945" y="1769388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Швидка адаптація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2033945" y="2190512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пристосовуватися до змінюваних умов і ситуацій спілкування та відповідне реагування</a:t>
            </a:r>
            <a:endParaRPr lang="en-US" sz="16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75" y="2786539"/>
            <a:ext cx="1017032" cy="12205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2033945" y="2989898"/>
            <a:ext cx="294310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Розвиток емоційної сфери</a:t>
            </a:r>
            <a:endParaRPr lang="en-US" sz="1850" dirty="0"/>
          </a:p>
        </p:txBody>
      </p:sp>
      <p:sp>
        <p:nvSpPr>
          <p:cNvPr id="8" name="Text 4"/>
          <p:cNvSpPr/>
          <p:nvPr/>
        </p:nvSpPr>
        <p:spPr>
          <a:xfrm>
            <a:off x="2033945" y="3411022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Постійне прагнення до вдосконалення емоційних навичок та розуміння власних емоцій</a:t>
            </a:r>
            <a:endParaRPr lang="en-US" sz="160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75" y="4007048"/>
            <a:ext cx="1017032" cy="12205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033945" y="4210407"/>
            <a:ext cx="2747129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Комунікаційна стратегія</a:t>
            </a:r>
            <a:endParaRPr lang="en-US" sz="1850" dirty="0"/>
          </a:p>
        </p:txBody>
      </p:sp>
      <p:sp>
        <p:nvSpPr>
          <p:cNvPr id="11" name="Text 6"/>
          <p:cNvSpPr/>
          <p:nvPr/>
        </p:nvSpPr>
        <p:spPr>
          <a:xfrm>
            <a:off x="2033945" y="463153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Планування і реалізація ефективної комунікації з урахуванням емоційного контексту</a:t>
            </a:r>
            <a:endParaRPr lang="en-US" sz="160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75" y="5227558"/>
            <a:ext cx="1017032" cy="1220510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2033945" y="5430917"/>
            <a:ext cx="3261479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Адекватні засоби комунікації</a:t>
            </a:r>
            <a:endParaRPr lang="en-US" sz="1850" dirty="0"/>
          </a:p>
        </p:txBody>
      </p:sp>
      <p:sp>
        <p:nvSpPr>
          <p:cNvPr id="14" name="Text 8"/>
          <p:cNvSpPr/>
          <p:nvPr/>
        </p:nvSpPr>
        <p:spPr>
          <a:xfrm>
            <a:off x="2033945" y="585204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Вміння підбирати відповідні засоби спілкування залежно від ситуації та особливостей учасників</a:t>
            </a:r>
            <a:endParaRPr lang="en-US" sz="1600" dirty="0"/>
          </a:p>
        </p:txBody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875" y="6448068"/>
            <a:ext cx="1017032" cy="1220510"/>
          </a:xfrm>
          <a:prstGeom prst="rect">
            <a:avLst/>
          </a:prstGeom>
        </p:spPr>
      </p:pic>
      <p:sp>
        <p:nvSpPr>
          <p:cNvPr id="16" name="Text 9"/>
          <p:cNvSpPr/>
          <p:nvPr/>
        </p:nvSpPr>
        <p:spPr>
          <a:xfrm>
            <a:off x="2033945" y="6651427"/>
            <a:ext cx="2393156" cy="2990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5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Підтримка контакту</a:t>
            </a:r>
            <a:endParaRPr lang="en-US" sz="1850" dirty="0"/>
          </a:p>
        </p:txBody>
      </p:sp>
      <p:sp>
        <p:nvSpPr>
          <p:cNvPr id="17" name="Text 10"/>
          <p:cNvSpPr/>
          <p:nvPr/>
        </p:nvSpPr>
        <p:spPr>
          <a:xfrm>
            <a:off x="2033945" y="7072551"/>
            <a:ext cx="11884581" cy="3255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spc="-32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підтримувати взаємодію та адекватно реагувати на зворотний зв'язок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013412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Стрес як чинник адаптації та розвитку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Стресова ситуація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Виникнення напруження та дискомфортних переживань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Активація ресурсів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Мобілізація внутрішньо-особистісного потенціалу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Подолання стресу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Застосування адаптивних стратегій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668780" y="5298638"/>
            <a:ext cx="302037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Особистісне зростання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Отримання нових ресурсів для майбутніх викликів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11987"/>
            <a:ext cx="103808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Диференціація "Я" за теорією М. Боуена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14293"/>
            <a:ext cx="401228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Низький рівень диференціації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505557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Перевага емоційної системи над інтелектуальною системою. Менш виражені пластичність та адаптивність. Стрес може призводити до дисфункціональних розладів.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70013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Особи з низьким рівнем диференціації "Я" часто демонструють імпульсивність та ускладненість вибору в стресових ситуаціях.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7614761" y="2914293"/>
            <a:ext cx="399621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Високий рівень диференціації</a:t>
            </a:r>
            <a:endParaRPr lang="en-US" sz="2200" dirty="0"/>
          </a:p>
        </p:txBody>
      </p:sp>
      <p:sp>
        <p:nvSpPr>
          <p:cNvPr id="7" name="Text 5"/>
          <p:cNvSpPr/>
          <p:nvPr/>
        </p:nvSpPr>
        <p:spPr>
          <a:xfrm>
            <a:off x="7614761" y="3505557"/>
            <a:ext cx="6185535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Автономне та кооперативне функціонування інтелектуальної та емоційної систем. Характеризується адаптивністю, стресостійкістю та незалежністю від емоційних настроїв оточення.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5253038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Особи з високим рівнем диференціації "Я" демонструють аналітичність і розуміння ситуації, що сприяє ефективній адаптації.</a:t>
            </a:r>
            <a:endParaRPr lang="en-US" sz="18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25579" y="648653"/>
            <a:ext cx="10161627" cy="693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spc="-87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Копінг-стратегії та емоційний інтелект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99" y="1965603"/>
            <a:ext cx="3099554" cy="309955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348" y="1965603"/>
            <a:ext cx="3099554" cy="3099554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9498" y="1965603"/>
            <a:ext cx="3099554" cy="3099554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7647" y="1965603"/>
            <a:ext cx="3099554" cy="3099554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825579" y="5481876"/>
            <a:ext cx="12979241" cy="1131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Вибір копінг-стратегій залежить від рівня емоційного інтелекту. Дослідження показують, що люди з високим рівнем ЕІ частіше обирають проблемно-орієнтовані стратегії подолання стресу, тоді як особи з низьким рівнем ЕІ переважно використовують емоційно-орієнтовані стратегії.</a:t>
            </a:r>
            <a:endParaRPr lang="en-US" sz="1850" dirty="0"/>
          </a:p>
        </p:txBody>
      </p:sp>
      <p:sp>
        <p:nvSpPr>
          <p:cNvPr id="8" name="Text 2"/>
          <p:cNvSpPr/>
          <p:nvPr/>
        </p:nvSpPr>
        <p:spPr>
          <a:xfrm>
            <a:off x="825579" y="6879074"/>
            <a:ext cx="12979241" cy="7546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Роль емоційного інтелекту в стресових ситуаціях, пов'язаних з війною, полягає в здійсненні вибору між прийняттям або уникненням дискомфортних станів, що визначає особистісний вибір суб'єкта у виявленні емоційних переживань.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71248" y="766524"/>
            <a:ext cx="7774305" cy="11508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spc="-73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Переваги адаптивних стресових стратегій для молоді</a:t>
            </a:r>
            <a:endParaRPr lang="en-US" sz="3600" dirty="0"/>
          </a:p>
        </p:txBody>
      </p:sp>
      <p:sp>
        <p:nvSpPr>
          <p:cNvPr id="4" name="Text 1"/>
          <p:cNvSpPr/>
          <p:nvPr/>
        </p:nvSpPr>
        <p:spPr>
          <a:xfrm>
            <a:off x="6171248" y="2308622"/>
            <a:ext cx="3740348" cy="645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50"/>
              </a:lnSpc>
              <a:buNone/>
            </a:pPr>
            <a:r>
              <a:rPr lang="en-US" sz="5050" spc="-10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12%</a:t>
            </a:r>
            <a:endParaRPr lang="en-US" sz="5050" dirty="0"/>
          </a:p>
        </p:txBody>
      </p:sp>
      <p:sp>
        <p:nvSpPr>
          <p:cNvPr id="5" name="Text 2"/>
          <p:cNvSpPr/>
          <p:nvPr/>
        </p:nvSpPr>
        <p:spPr>
          <a:xfrm>
            <a:off x="6820019" y="3198852"/>
            <a:ext cx="2442805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Покращення навчання</a:t>
            </a:r>
            <a:endParaRPr lang="en-US" sz="1800" dirty="0"/>
          </a:p>
        </p:txBody>
      </p:sp>
      <p:sp>
        <p:nvSpPr>
          <p:cNvPr id="6" name="Text 3"/>
          <p:cNvSpPr/>
          <p:nvPr/>
        </p:nvSpPr>
        <p:spPr>
          <a:xfrm>
            <a:off x="6171248" y="3604022"/>
            <a:ext cx="3740348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Зростання академічних результатів у молоді, яка використовує конструктивні підходи до вирішення проблем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10205085" y="2308622"/>
            <a:ext cx="3740468" cy="645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50"/>
              </a:lnSpc>
              <a:buNone/>
            </a:pPr>
            <a:r>
              <a:rPr lang="en-US" sz="5050" spc="-10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15%</a:t>
            </a:r>
            <a:endParaRPr lang="en-US" sz="5050" dirty="0"/>
          </a:p>
        </p:txBody>
      </p:sp>
      <p:sp>
        <p:nvSpPr>
          <p:cNvPr id="8" name="Text 5"/>
          <p:cNvSpPr/>
          <p:nvPr/>
        </p:nvSpPr>
        <p:spPr>
          <a:xfrm>
            <a:off x="10648831" y="3198852"/>
            <a:ext cx="2852976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Міжособистісні відносини</a:t>
            </a:r>
            <a:endParaRPr lang="en-US" sz="1800" dirty="0"/>
          </a:p>
        </p:txBody>
      </p:sp>
      <p:sp>
        <p:nvSpPr>
          <p:cNvPr id="9" name="Text 6"/>
          <p:cNvSpPr/>
          <p:nvPr/>
        </p:nvSpPr>
        <p:spPr>
          <a:xfrm>
            <a:off x="10205085" y="3604022"/>
            <a:ext cx="3740468" cy="6262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Покращення у сфері міжособистісних стосунків та комунікації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8188166" y="5228273"/>
            <a:ext cx="3740348" cy="645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5050"/>
              </a:lnSpc>
              <a:buNone/>
            </a:pPr>
            <a:r>
              <a:rPr lang="en-US" sz="5050" spc="-102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20%</a:t>
            </a:r>
            <a:endParaRPr lang="en-US" sz="5050" dirty="0"/>
          </a:p>
        </p:txBody>
      </p:sp>
      <p:sp>
        <p:nvSpPr>
          <p:cNvPr id="11" name="Text 8"/>
          <p:cNvSpPr/>
          <p:nvPr/>
        </p:nvSpPr>
        <p:spPr>
          <a:xfrm>
            <a:off x="8576667" y="6118503"/>
            <a:ext cx="2963347" cy="2877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250"/>
              </a:lnSpc>
              <a:buNone/>
            </a:pPr>
            <a:r>
              <a:rPr lang="en-US" sz="1800" spc="-36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Психологічне благополуччя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8188166" y="6523672"/>
            <a:ext cx="3740348" cy="9394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Зниження рівня стресу та тривожності, що сприяє загальному психологічному благополуччю</a:t>
            </a:r>
            <a:endParaRPr lang="en-US" sz="15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47474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Показники успішної соціально-психологічної адаптації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34258"/>
            <a:ext cx="4078962" cy="252091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5437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Соціальний статус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49910"/>
            <a:ext cx="407896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Відповідний соціальний статус особистості в конкретному середовищі є важливим показником успішної адаптації.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659" y="2634258"/>
            <a:ext cx="4078962" cy="25209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75659" y="5454372"/>
            <a:ext cx="36718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Психологічна задоволеність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75659" y="5949910"/>
            <a:ext cx="407896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Задоволеність самою собою, оточуючими умовами та ресурсами, витраченими на досягнення статусу.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3595" y="2634258"/>
            <a:ext cx="4079081" cy="252102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54544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Гнучкість адаптації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5950029"/>
            <a:ext cx="4079081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адаптуватися до середовища з постійними змінами, що вважається найбільш складним викликом для адаптації.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0333" y="1091446"/>
            <a:ext cx="7337941" cy="638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1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Сутність адаптації особистості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0333" y="2300526"/>
            <a:ext cx="488752" cy="488752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297" y="2353151"/>
            <a:ext cx="306705" cy="383381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466255" y="2300526"/>
            <a:ext cx="2555915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Гомеостаз</a:t>
            </a:r>
            <a:endParaRPr lang="en-US" sz="2000" dirty="0"/>
          </a:p>
        </p:txBody>
      </p:sp>
      <p:sp>
        <p:nvSpPr>
          <p:cNvPr id="7" name="Text 3"/>
          <p:cNvSpPr/>
          <p:nvPr/>
        </p:nvSpPr>
        <p:spPr>
          <a:xfrm>
            <a:off x="1466255" y="2750225"/>
            <a:ext cx="2997160" cy="24336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підтримувати рівновагу внутрішніх параметрів, необхідних для нормального функціонування, є визначальним фактором виживання (К. Бернар, У. Кеннон).</a:t>
            </a:r>
            <a:endParaRPr lang="en-US" sz="1700" dirty="0"/>
          </a:p>
        </p:txBody>
      </p:sp>
      <p:sp>
        <p:nvSpPr>
          <p:cNvPr id="8" name="Shape 4"/>
          <p:cNvSpPr/>
          <p:nvPr/>
        </p:nvSpPr>
        <p:spPr>
          <a:xfrm>
            <a:off x="4680585" y="2300526"/>
            <a:ext cx="488752" cy="488752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49" y="2353151"/>
            <a:ext cx="306705" cy="38338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86507" y="2300526"/>
            <a:ext cx="284487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Психологічна адаптація</a:t>
            </a:r>
            <a:endParaRPr lang="en-US" sz="2000" dirty="0"/>
          </a:p>
        </p:txBody>
      </p:sp>
      <p:sp>
        <p:nvSpPr>
          <p:cNvPr id="11" name="Text 6"/>
          <p:cNvSpPr/>
          <p:nvPr/>
        </p:nvSpPr>
        <p:spPr>
          <a:xfrm>
            <a:off x="5386507" y="2750225"/>
            <a:ext cx="2997160" cy="2085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Процес пристосування органів чуття до особливостей стимулів з метою досягнення оптимального сприйняття і запобігання надмірного навантаження рецепторів.</a:t>
            </a:r>
            <a:endParaRPr lang="en-US" sz="1700" dirty="0"/>
          </a:p>
        </p:txBody>
      </p:sp>
      <p:sp>
        <p:nvSpPr>
          <p:cNvPr id="12" name="Shape 7"/>
          <p:cNvSpPr/>
          <p:nvPr/>
        </p:nvSpPr>
        <p:spPr>
          <a:xfrm>
            <a:off x="760333" y="5645348"/>
            <a:ext cx="488752" cy="488752"/>
          </a:xfrm>
          <a:prstGeom prst="roundRect">
            <a:avLst>
              <a:gd name="adj" fmla="val 18669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297" y="5697974"/>
            <a:ext cx="306705" cy="383381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1466255" y="5645348"/>
            <a:ext cx="3217069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Біопсихосоціальний підхід</a:t>
            </a:r>
            <a:endParaRPr lang="en-US" sz="2000" dirty="0"/>
          </a:p>
        </p:txBody>
      </p:sp>
      <p:sp>
        <p:nvSpPr>
          <p:cNvPr id="15" name="Text 9"/>
          <p:cNvSpPr/>
          <p:nvPr/>
        </p:nvSpPr>
        <p:spPr>
          <a:xfrm>
            <a:off x="1466255" y="6095048"/>
            <a:ext cx="6917412" cy="104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Людина здатна не лише адаптуватися до навколишнього середовища, але й впливати на нього завдяки рівню свідомості, який притаманний лише людині.</a:t>
            </a:r>
            <a:endParaRPr lang="en-US" sz="17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76"/>
            <a:ext cx="1019889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Компоненти адаптивності особистості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4814" y="1902143"/>
            <a:ext cx="1603058" cy="1357193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88" y="2537936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17187" y="2141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Самореалізація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117187" y="2636996"/>
            <a:ext cx="669357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Ставлення до адаптації як до діяльності, що приносить результати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4937641" y="3273981"/>
            <a:ext cx="8795266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285" y="3319105"/>
            <a:ext cx="3206234" cy="1357193"/>
          </a:xfrm>
          <a:prstGeom prst="rect">
            <a:avLst/>
          </a:prstGeom>
        </p:spPr>
      </p:pic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3787259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18835" y="35584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Готовність до змін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918835" y="4053959"/>
            <a:ext cx="45000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Відкритість, гнучкість і терпимість до нового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739289" y="4690943"/>
            <a:ext cx="7993618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638" y="4736068"/>
            <a:ext cx="4809411" cy="1357193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5204222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20364" y="4975384"/>
            <a:ext cx="414397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Комунікативна компетентність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20364" y="5470922"/>
            <a:ext cx="4370189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ефективно взаємодіяти з іншими</a:t>
            </a:r>
            <a:endParaRPr lang="en-US" sz="1850" dirty="0"/>
          </a:p>
        </p:txBody>
      </p:sp>
      <p:sp>
        <p:nvSpPr>
          <p:cNvPr id="17" name="Shape 9"/>
          <p:cNvSpPr/>
          <p:nvPr/>
        </p:nvSpPr>
        <p:spPr>
          <a:xfrm>
            <a:off x="6540818" y="6107906"/>
            <a:ext cx="7192089" cy="15240"/>
          </a:xfrm>
          <a:prstGeom prst="roundRect">
            <a:avLst>
              <a:gd name="adj" fmla="val 659712"/>
            </a:avLst>
          </a:prstGeom>
          <a:solidFill>
            <a:srgbClr val="DABADD"/>
          </a:solidFill>
          <a:ln/>
        </p:spPr>
      </p:sp>
      <p:pic>
        <p:nvPicPr>
          <p:cNvPr id="18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09" y="6153031"/>
            <a:ext cx="6412587" cy="1357193"/>
          </a:xfrm>
          <a:prstGeom prst="rect">
            <a:avLst/>
          </a:prstGeom>
        </p:spPr>
      </p:pic>
      <p:pic>
        <p:nvPicPr>
          <p:cNvPr id="19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988" y="6621185"/>
            <a:ext cx="336590" cy="4207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2012" y="6392347"/>
            <a:ext cx="3607237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Нервово-психічна стійкість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22012" y="6887885"/>
            <a:ext cx="360723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витримувати стрес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2833" y="1092518"/>
            <a:ext cx="7618333" cy="1282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00"/>
              </a:lnSpc>
              <a:buNone/>
            </a:pPr>
            <a:r>
              <a:rPr lang="en-US" sz="4000" spc="-81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Структура адаптивності за О. Санниковою та О. Кузнєцовою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62833" y="2701766"/>
            <a:ext cx="3700224" cy="2617708"/>
          </a:xfrm>
          <a:prstGeom prst="roundRect">
            <a:avLst>
              <a:gd name="adj" fmla="val 349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88338" y="2927271"/>
            <a:ext cx="3249216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Формально-динамічний рівень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88338" y="3699034"/>
            <a:ext cx="3249216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Характеризує індивідуальність та темперамент, що впливають на здатність до свідомої регуляції адаптивних процесів.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4680942" y="2701766"/>
            <a:ext cx="3700224" cy="2617708"/>
          </a:xfrm>
          <a:prstGeom prst="roundRect">
            <a:avLst>
              <a:gd name="adj" fmla="val 3497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06447" y="2927271"/>
            <a:ext cx="3249216" cy="641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Змістовно-особистісний рівень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4906447" y="3699034"/>
            <a:ext cx="3249216" cy="13949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Включає особистісні якості, цінності та переконання, які визначають стратегії адаптації та взаємодії з оточенням.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62833" y="5537359"/>
            <a:ext cx="7618333" cy="1599724"/>
          </a:xfrm>
          <a:prstGeom prst="roundRect">
            <a:avLst>
              <a:gd name="adj" fmla="val 5723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8338" y="5762863"/>
            <a:ext cx="3833336" cy="320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spc="-40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Соціально-імперативний рівень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88338" y="6214110"/>
            <a:ext cx="7167324" cy="6974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700" spc="-34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Відображає вплив соціальних норм, правил та очікувань на процес адаптації особистості в суспільстві.</a:t>
            </a:r>
            <a:endParaRPr lang="en-US" sz="17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11191"/>
            <a:ext cx="12247721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Вплив емоційного інтелекту на саморегуляцію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Контроль емоцій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04761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Особа з високим рівнем ЕІ здатна ефективно контролювати свої емоції і реагувати на стресові ситуації без надмірних вибухів або депресії. Це допомагає залишатися спокійною і раціональною в змінних умовах.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357813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Стресостійкість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57813" y="3804761"/>
            <a:ext cx="3928586" cy="2298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Розвиток стресостійкості як комплексу якостей, що дозволяють справлятися зі стресом без шкоди для здоров'я та особистісної діяльності, є важливою складовою емоційного інтелекту.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877901" y="321349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Свідомий контроль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7901" y="3804761"/>
            <a:ext cx="3928586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Дослідження Н. Ковриги показали, що особи з високим рівнем емоційного інтелекту здатні "регулювати свою поведінку на рівні, що вище ситуації", відчуваючи менше негативних емоцій.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972860"/>
            <a:ext cx="1216604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Міжособистісні аспекти емоційного інтелекту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077641"/>
            <a:ext cx="598408" cy="59840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675448" y="2035850"/>
            <a:ext cx="31250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Ефективне спілкування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675448" y="2531388"/>
            <a:ext cx="1211722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ЕІ допомагає відмінно спілкуватися, розуміти почуття та потреби інших, що сприяє покращенню міжособистісних відносин.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4057293"/>
            <a:ext cx="598408" cy="59840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675448" y="401550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Емпатія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675448" y="4511040"/>
            <a:ext cx="1211722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співчувати та співпереживати емоції інших допомагає уникати конфліктів та підтримувати позитивні відносини.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6036945"/>
            <a:ext cx="598408" cy="598408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675448" y="5995154"/>
            <a:ext cx="296406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Вирішення конфліктів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1675448" y="6490692"/>
            <a:ext cx="12117229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Люди з високим ЕІ здатні до тимчасового припинення конфліктів та досягання компромісів, що є важливими навичками для адаптивної поведінки.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1652" y="655320"/>
            <a:ext cx="11659553" cy="698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8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Управління емоціями та вирішення проблем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1652" y="1829395"/>
            <a:ext cx="1620798" cy="1347192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4946" y="2294096"/>
            <a:ext cx="334089" cy="41767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2689979" y="2066925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Аналіз ситуації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2689979" y="2558891"/>
            <a:ext cx="3262193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Розуміння емоційного контексту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2571155" y="3161348"/>
            <a:ext cx="11108888" cy="15240"/>
          </a:xfrm>
          <a:prstGeom prst="roundRect">
            <a:avLst>
              <a:gd name="adj" fmla="val 654858"/>
            </a:avLst>
          </a:prstGeom>
          <a:solidFill>
            <a:srgbClr val="DABADD"/>
          </a:solidFill>
          <a:ln/>
        </p:spPr>
      </p:sp>
      <p:sp>
        <p:nvSpPr>
          <p:cNvPr id="8" name="Shape 5"/>
          <p:cNvSpPr/>
          <p:nvPr/>
        </p:nvSpPr>
        <p:spPr>
          <a:xfrm>
            <a:off x="831652" y="3295293"/>
            <a:ext cx="3241715" cy="1347192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9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405" y="3759994"/>
            <a:ext cx="334089" cy="41767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4310896" y="3532823"/>
            <a:ext cx="2586752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Пошук рішень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4310896" y="4024789"/>
            <a:ext cx="2586752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Генерування альтернатив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4192072" y="4627245"/>
            <a:ext cx="9487972" cy="15240"/>
          </a:xfrm>
          <a:prstGeom prst="roundRect">
            <a:avLst>
              <a:gd name="adj" fmla="val 654858"/>
            </a:avLst>
          </a:prstGeom>
          <a:solidFill>
            <a:srgbClr val="DABADD"/>
          </a:solidFill>
          <a:ln/>
        </p:spPr>
      </p:sp>
      <p:sp>
        <p:nvSpPr>
          <p:cNvPr id="13" name="Shape 9"/>
          <p:cNvSpPr/>
          <p:nvPr/>
        </p:nvSpPr>
        <p:spPr>
          <a:xfrm>
            <a:off x="831652" y="4761190"/>
            <a:ext cx="4862632" cy="1347192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4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63" y="5225891"/>
            <a:ext cx="334089" cy="41767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5931813" y="4998720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Прийняття рішення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5931813" y="5490686"/>
            <a:ext cx="2958941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Вибір оптимального варіанту</a:t>
            </a:r>
            <a:endParaRPr lang="en-US" sz="1850" dirty="0"/>
          </a:p>
        </p:txBody>
      </p:sp>
      <p:sp>
        <p:nvSpPr>
          <p:cNvPr id="17" name="Shape 12"/>
          <p:cNvSpPr/>
          <p:nvPr/>
        </p:nvSpPr>
        <p:spPr>
          <a:xfrm>
            <a:off x="5812988" y="6093142"/>
            <a:ext cx="7867055" cy="15240"/>
          </a:xfrm>
          <a:prstGeom prst="roundRect">
            <a:avLst>
              <a:gd name="adj" fmla="val 654858"/>
            </a:avLst>
          </a:prstGeom>
          <a:solidFill>
            <a:srgbClr val="DABADD"/>
          </a:solidFill>
          <a:ln/>
        </p:spPr>
      </p:sp>
      <p:sp>
        <p:nvSpPr>
          <p:cNvPr id="18" name="Shape 13"/>
          <p:cNvSpPr/>
          <p:nvPr/>
        </p:nvSpPr>
        <p:spPr>
          <a:xfrm>
            <a:off x="831652" y="6227088"/>
            <a:ext cx="6483548" cy="1347192"/>
          </a:xfrm>
          <a:prstGeom prst="roundRect">
            <a:avLst>
              <a:gd name="adj" fmla="val 7408"/>
            </a:avLst>
          </a:prstGeom>
          <a:solidFill>
            <a:srgbClr val="F4D4F7"/>
          </a:solidFill>
          <a:ln w="7620">
            <a:solidFill>
              <a:srgbClr val="DABADD"/>
            </a:solidFill>
            <a:prstDash val="solid"/>
          </a:ln>
        </p:spPr>
      </p:sp>
      <p:pic>
        <p:nvPicPr>
          <p:cNvPr id="19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322" y="6691789"/>
            <a:ext cx="334089" cy="417671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7552730" y="6464618"/>
            <a:ext cx="2795468" cy="349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Адаптація до змін</a:t>
            </a:r>
            <a:endParaRPr lang="en-US" sz="2200" dirty="0"/>
          </a:p>
        </p:txBody>
      </p:sp>
      <p:sp>
        <p:nvSpPr>
          <p:cNvPr id="21" name="Text 15"/>
          <p:cNvSpPr/>
          <p:nvPr/>
        </p:nvSpPr>
        <p:spPr>
          <a:xfrm>
            <a:off x="7552730" y="6956584"/>
            <a:ext cx="3286244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spc="-37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Гнучке реагування на нові умови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12925782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spc="-89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Вплив емоційного інтелекту на психічне здоров'я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46899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Захисний механізм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964537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Емоційний інтелект функціонує як захисний механізм для психіки людини у відношенні до негативного впливу стресу.</a:t>
            </a:r>
            <a:endParaRPr lang="en-US" sz="1850" dirty="0"/>
          </a:p>
        </p:txBody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3966" y="3360182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468999"/>
            <a:ext cx="302847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Психологічна стійкість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964537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Л. Кеверескі виявила, що люди з низьким рівнем ЕІ більш схильні до втрати психічного здоров'я під впливом стресових ситуацій.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175" y="336018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4915614"/>
            <a:ext cx="285261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Швидше відновлення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411152"/>
            <a:ext cx="3851434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Г. Розанна з співавторами встановили, що вищий рівень ЕІ пов'язаний зі швидшим відновленням після гострого стресу.</a:t>
            </a:r>
            <a:endParaRPr lang="en-US" sz="18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8175" y="5604391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10706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spc="-44" kern="0" dirty="0">
                <a:solidFill>
                  <a:srgbClr val="272525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Амортизація стресу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602605"/>
            <a:ext cx="3851434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3000"/>
              </a:lnSpc>
              <a:buNone/>
            </a:pPr>
            <a:r>
              <a:rPr lang="en-US" sz="1850" spc="-38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Емоційний інтелект виступає як засіб, який амортизує вплив стресу на психологічний стан людини.</a:t>
            </a:r>
            <a:endParaRPr lang="en-US" sz="1850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3966" y="560439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86514" y="623173"/>
            <a:ext cx="7770971" cy="11539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4500"/>
              </a:lnSpc>
              <a:buNone/>
            </a:pPr>
            <a:r>
              <a:rPr lang="en-US" sz="3600" spc="-73" kern="0" dirty="0">
                <a:solidFill>
                  <a:srgbClr val="D73AD7"/>
                </a:solidFill>
                <a:latin typeface="Source Serif Pro Semi Bold" pitchFamily="34" charset="0"/>
                <a:ea typeface="Source Serif Pro Semi Bold" pitchFamily="34" charset="-122"/>
                <a:cs typeface="Source Serif Pro Semi Bold" pitchFamily="34" charset="-120"/>
              </a:rPr>
              <a:t>Основні чинники, що визначають ступінь і якість адаптації</a:t>
            </a:r>
            <a:endParaRPr lang="en-US" sz="3600" dirty="0"/>
          </a:p>
        </p:txBody>
      </p:sp>
      <p:sp>
        <p:nvSpPr>
          <p:cNvPr id="4" name="Shape 1"/>
          <p:cNvSpPr/>
          <p:nvPr/>
        </p:nvSpPr>
        <p:spPr>
          <a:xfrm>
            <a:off x="686514" y="2071330"/>
            <a:ext cx="7770971" cy="5534978"/>
          </a:xfrm>
          <a:prstGeom prst="roundRect">
            <a:avLst>
              <a:gd name="adj" fmla="val 1489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94134" y="2078950"/>
            <a:ext cx="7755731" cy="8782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890230" y="2204204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Моральні якості особистості</a:t>
            </a:r>
            <a:endParaRPr lang="en-US" sz="1500" dirty="0"/>
          </a:p>
        </p:txBody>
      </p:sp>
      <p:sp>
        <p:nvSpPr>
          <p:cNvPr id="7" name="Text 4"/>
          <p:cNvSpPr/>
          <p:nvPr/>
        </p:nvSpPr>
        <p:spPr>
          <a:xfrm>
            <a:off x="4771906" y="2204204"/>
            <a:ext cx="3481864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Принципи, внутрішні установки та переконання</a:t>
            </a:r>
            <a:endParaRPr lang="en-US" sz="1500" dirty="0"/>
          </a:p>
        </p:txBody>
      </p:sp>
      <p:sp>
        <p:nvSpPr>
          <p:cNvPr id="8" name="Shape 5"/>
          <p:cNvSpPr/>
          <p:nvPr/>
        </p:nvSpPr>
        <p:spPr>
          <a:xfrm>
            <a:off x="694134" y="2957155"/>
            <a:ext cx="7755731" cy="8782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9" name="Text 6"/>
          <p:cNvSpPr/>
          <p:nvPr/>
        </p:nvSpPr>
        <p:spPr>
          <a:xfrm>
            <a:off x="890230" y="3082409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Психологічні особливості</a:t>
            </a:r>
            <a:endParaRPr lang="en-US" sz="1500" dirty="0"/>
          </a:p>
        </p:txBody>
      </p:sp>
      <p:sp>
        <p:nvSpPr>
          <p:cNvPr id="10" name="Text 7"/>
          <p:cNvSpPr/>
          <p:nvPr/>
        </p:nvSpPr>
        <p:spPr>
          <a:xfrm>
            <a:off x="4771906" y="3082409"/>
            <a:ext cx="3481864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Здібності, навички спілкування, взаєморозуміння з іншими</a:t>
            </a:r>
            <a:endParaRPr lang="en-US" sz="1500" dirty="0"/>
          </a:p>
        </p:txBody>
      </p:sp>
      <p:sp>
        <p:nvSpPr>
          <p:cNvPr id="11" name="Shape 8"/>
          <p:cNvSpPr/>
          <p:nvPr/>
        </p:nvSpPr>
        <p:spPr>
          <a:xfrm>
            <a:off x="694134" y="3835360"/>
            <a:ext cx="7755731" cy="56435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2" name="Text 9"/>
          <p:cNvSpPr/>
          <p:nvPr/>
        </p:nvSpPr>
        <p:spPr>
          <a:xfrm>
            <a:off x="890230" y="3960614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Комунікативні навички</a:t>
            </a:r>
            <a:endParaRPr lang="en-US" sz="1500" dirty="0"/>
          </a:p>
        </p:txBody>
      </p:sp>
      <p:sp>
        <p:nvSpPr>
          <p:cNvPr id="13" name="Text 10"/>
          <p:cNvSpPr/>
          <p:nvPr/>
        </p:nvSpPr>
        <p:spPr>
          <a:xfrm>
            <a:off x="4771906" y="3960614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Рівень комунікативної компетентності</a:t>
            </a:r>
            <a:endParaRPr lang="en-US" sz="1500" dirty="0"/>
          </a:p>
        </p:txBody>
      </p:sp>
      <p:sp>
        <p:nvSpPr>
          <p:cNvPr id="14" name="Shape 11"/>
          <p:cNvSpPr/>
          <p:nvPr/>
        </p:nvSpPr>
        <p:spPr>
          <a:xfrm>
            <a:off x="694134" y="4399717"/>
            <a:ext cx="7755731" cy="8782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15" name="Text 12"/>
          <p:cNvSpPr/>
          <p:nvPr/>
        </p:nvSpPr>
        <p:spPr>
          <a:xfrm>
            <a:off x="890230" y="4524970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Самоаналіз</a:t>
            </a:r>
            <a:endParaRPr lang="en-US" sz="1500" dirty="0"/>
          </a:p>
        </p:txBody>
      </p:sp>
      <p:sp>
        <p:nvSpPr>
          <p:cNvPr id="16" name="Text 13"/>
          <p:cNvSpPr/>
          <p:nvPr/>
        </p:nvSpPr>
        <p:spPr>
          <a:xfrm>
            <a:off x="4771906" y="4524970"/>
            <a:ext cx="3481864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Критичне ставлення до власних здібностей і компетенцій</a:t>
            </a:r>
            <a:endParaRPr lang="en-US" sz="1500" dirty="0"/>
          </a:p>
        </p:txBody>
      </p:sp>
      <p:sp>
        <p:nvSpPr>
          <p:cNvPr id="17" name="Shape 14"/>
          <p:cNvSpPr/>
          <p:nvPr/>
        </p:nvSpPr>
        <p:spPr>
          <a:xfrm>
            <a:off x="694134" y="5277922"/>
            <a:ext cx="7755731" cy="56435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18" name="Text 15"/>
          <p:cNvSpPr/>
          <p:nvPr/>
        </p:nvSpPr>
        <p:spPr>
          <a:xfrm>
            <a:off x="890230" y="5403175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Готовність до змін</a:t>
            </a:r>
            <a:endParaRPr lang="en-US" sz="1500" dirty="0"/>
          </a:p>
        </p:txBody>
      </p:sp>
      <p:sp>
        <p:nvSpPr>
          <p:cNvPr id="19" name="Text 16"/>
          <p:cNvSpPr/>
          <p:nvPr/>
        </p:nvSpPr>
        <p:spPr>
          <a:xfrm>
            <a:off x="4771906" y="5403175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Здатність адаптуватися до нових умов</a:t>
            </a:r>
            <a:endParaRPr lang="en-US" sz="1500" dirty="0"/>
          </a:p>
        </p:txBody>
      </p:sp>
      <p:sp>
        <p:nvSpPr>
          <p:cNvPr id="20" name="Shape 17"/>
          <p:cNvSpPr/>
          <p:nvPr/>
        </p:nvSpPr>
        <p:spPr>
          <a:xfrm>
            <a:off x="694134" y="5842278"/>
            <a:ext cx="7755731" cy="8782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</p:sp>
      <p:sp>
        <p:nvSpPr>
          <p:cNvPr id="21" name="Text 18"/>
          <p:cNvSpPr/>
          <p:nvPr/>
        </p:nvSpPr>
        <p:spPr>
          <a:xfrm>
            <a:off x="890230" y="5967532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Задоволення власним місцем</a:t>
            </a:r>
            <a:endParaRPr lang="en-US" sz="1500" dirty="0"/>
          </a:p>
        </p:txBody>
      </p:sp>
      <p:sp>
        <p:nvSpPr>
          <p:cNvPr id="22" name="Text 19"/>
          <p:cNvSpPr/>
          <p:nvPr/>
        </p:nvSpPr>
        <p:spPr>
          <a:xfrm>
            <a:off x="4771906" y="5967532"/>
            <a:ext cx="3481864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Загальне задоволення своїм положенням у суспільстві</a:t>
            </a:r>
            <a:endParaRPr lang="en-US" sz="1500" dirty="0"/>
          </a:p>
        </p:txBody>
      </p:sp>
      <p:sp>
        <p:nvSpPr>
          <p:cNvPr id="23" name="Shape 20"/>
          <p:cNvSpPr/>
          <p:nvPr/>
        </p:nvSpPr>
        <p:spPr>
          <a:xfrm>
            <a:off x="694134" y="6720483"/>
            <a:ext cx="7755731" cy="8782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</p:sp>
      <p:sp>
        <p:nvSpPr>
          <p:cNvPr id="24" name="Text 21"/>
          <p:cNvSpPr/>
          <p:nvPr/>
        </p:nvSpPr>
        <p:spPr>
          <a:xfrm>
            <a:off x="890230" y="6845737"/>
            <a:ext cx="3481864" cy="3138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Копінг-стратегії</a:t>
            </a:r>
            <a:endParaRPr lang="en-US" sz="1500" dirty="0"/>
          </a:p>
        </p:txBody>
      </p:sp>
      <p:sp>
        <p:nvSpPr>
          <p:cNvPr id="25" name="Text 22"/>
          <p:cNvSpPr/>
          <p:nvPr/>
        </p:nvSpPr>
        <p:spPr>
          <a:xfrm>
            <a:off x="4771906" y="6845737"/>
            <a:ext cx="3481864" cy="62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500" spc="-31" kern="0" dirty="0">
                <a:solidFill>
                  <a:srgbClr val="272525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Наявність ефективних стратегій подолання стресу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2025-03-26T12:47:55Z</dcterms:created>
  <dcterms:modified xsi:type="dcterms:W3CDTF">2025-03-26T12:47:55Z</dcterms:modified>
</cp:coreProperties>
</file>