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45"/>
  </p:notesMasterIdLst>
  <p:sldIdLst>
    <p:sldId id="266" r:id="rId2"/>
    <p:sldId id="267" r:id="rId3"/>
    <p:sldId id="268" r:id="rId4"/>
    <p:sldId id="269" r:id="rId5"/>
    <p:sldId id="270" r:id="rId6"/>
    <p:sldId id="271" r:id="rId7"/>
    <p:sldId id="272" r:id="rId8"/>
    <p:sldId id="273" r:id="rId9"/>
    <p:sldId id="274" r:id="rId10"/>
    <p:sldId id="275" r:id="rId11"/>
    <p:sldId id="276" r:id="rId12"/>
    <p:sldId id="277" r:id="rId13"/>
    <p:sldId id="278" r:id="rId14"/>
    <p:sldId id="279" r:id="rId15"/>
    <p:sldId id="280" r:id="rId16"/>
    <p:sldId id="281" r:id="rId17"/>
    <p:sldId id="287" r:id="rId18"/>
    <p:sldId id="282" r:id="rId19"/>
    <p:sldId id="283" r:id="rId20"/>
    <p:sldId id="284" r:id="rId21"/>
    <p:sldId id="285" r:id="rId22"/>
    <p:sldId id="286" r:id="rId23"/>
    <p:sldId id="288" r:id="rId24"/>
    <p:sldId id="289" r:id="rId25"/>
    <p:sldId id="290" r:id="rId26"/>
    <p:sldId id="291" r:id="rId27"/>
    <p:sldId id="293" r:id="rId28"/>
    <p:sldId id="294" r:id="rId29"/>
    <p:sldId id="295" r:id="rId30"/>
    <p:sldId id="296" r:id="rId31"/>
    <p:sldId id="297" r:id="rId32"/>
    <p:sldId id="298" r:id="rId33"/>
    <p:sldId id="299" r:id="rId34"/>
    <p:sldId id="300" r:id="rId35"/>
    <p:sldId id="301" r:id="rId36"/>
    <p:sldId id="302" r:id="rId37"/>
    <p:sldId id="303" r:id="rId38"/>
    <p:sldId id="304" r:id="rId39"/>
    <p:sldId id="305" r:id="rId40"/>
    <p:sldId id="306" r:id="rId41"/>
    <p:sldId id="307" r:id="rId42"/>
    <p:sldId id="308" r:id="rId43"/>
    <p:sldId id="309" r:id="rId44"/>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Средний стиль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D7B26C5-4107-4FEC-AEDC-1716B250A1EF}" styleName="Светлый стиль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E171933-4619-4E11-9A3F-F7608DF75F80}" styleName="Средний стиль 1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Светлый стиль 3 — акцент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62" autoAdjust="0"/>
    <p:restoredTop sz="94542" autoAdjust="0"/>
  </p:normalViewPr>
  <p:slideViewPr>
    <p:cSldViewPr snapToGrid="0">
      <p:cViewPr varScale="1">
        <p:scale>
          <a:sx n="64" d="100"/>
          <a:sy n="64" d="100"/>
        </p:scale>
        <p:origin x="972" y="60"/>
      </p:cViewPr>
      <p:guideLst>
        <p:guide orient="horz" pos="2160"/>
        <p:guide pos="3840"/>
      </p:guideLst>
    </p:cSldViewPr>
  </p:slideViewPr>
  <p:notesTextViewPr>
    <p:cViewPr>
      <p:scale>
        <a:sx n="1" d="1"/>
        <a:sy n="1" d="1"/>
      </p:scale>
      <p:origin x="0" y="0"/>
    </p:cViewPr>
  </p:notesTextViewPr>
  <p:notesViewPr>
    <p:cSldViewPr snapToGrid="0">
      <p:cViewPr varScale="1">
        <p:scale>
          <a:sx n="52" d="100"/>
          <a:sy n="52" d="100"/>
        </p:scale>
        <p:origin x="2862"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0A917E-9D98-4E10-A316-4152D4DA33E5}" type="datetimeFigureOut">
              <a:rPr lang="uk-UA" smtClean="0"/>
              <a:t>13.03.2020</a:t>
            </a:fld>
            <a:endParaRPr lang="uk-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29FF8C-AB65-478F-AFBC-0360D8B2DF8E}" type="slidenum">
              <a:rPr lang="uk-UA" smtClean="0"/>
              <a:t>‹#›</a:t>
            </a:fld>
            <a:endParaRPr lang="uk-UA"/>
          </a:p>
        </p:txBody>
      </p:sp>
    </p:spTree>
    <p:extLst>
      <p:ext uri="{BB962C8B-B14F-4D97-AF65-F5344CB8AC3E}">
        <p14:creationId xmlns:p14="http://schemas.microsoft.com/office/powerpoint/2010/main" val="1649852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1</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10</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2887115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11</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42898147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12</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9795593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13</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15345358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14</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3431067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15</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1550606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16</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39172518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17</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42720888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18</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11018561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19</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1516861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2</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31803785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20</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7541559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21</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24124702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22</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33598718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23</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2313090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24</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6748227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25</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38023461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26</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20021254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27</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2119703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28</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23794916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29</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229421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3</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3020444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30</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7855315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31</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37051311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32</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7541164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33</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316556278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34</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2693732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35</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6890116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36</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269485679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37</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363644245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38</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1883061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39</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31553563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4</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dirty="0"/>
          </a:p>
          <a:p>
            <a:endParaRPr lang="ru-RU" altLang="uk-UA" dirty="0"/>
          </a:p>
        </p:txBody>
      </p:sp>
    </p:spTree>
    <p:extLst>
      <p:ext uri="{BB962C8B-B14F-4D97-AF65-F5344CB8AC3E}">
        <p14:creationId xmlns:p14="http://schemas.microsoft.com/office/powerpoint/2010/main" val="217751086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40</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123621484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41</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81819256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42</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269397927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43</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1733643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5</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41346243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6</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2294884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7</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3495492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8</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31614176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B9553C-07FC-4FF6-89A5-888742EBF681}"/>
              </a:ext>
            </a:extLst>
          </p:cNvPr>
          <p:cNvSpPr>
            <a:spLocks noGrp="1" noChangeArrowheads="1"/>
          </p:cNvSpPr>
          <p:nvPr>
            <p:ph type="sldNum" sz="quarter" idx="5"/>
          </p:nvPr>
        </p:nvSpPr>
        <p:spPr>
          <a:ln/>
        </p:spPr>
        <p:txBody>
          <a:bodyPr/>
          <a:lstStyle/>
          <a:p>
            <a:fld id="{76B2AA60-AE60-4426-A545-021E182658DF}" type="slidenum">
              <a:rPr lang="ru-RU" altLang="uk-UA"/>
              <a:pPr/>
              <a:t>9</a:t>
            </a:fld>
            <a:endParaRPr lang="ru-RU" altLang="uk-UA"/>
          </a:p>
        </p:txBody>
      </p:sp>
      <p:sp>
        <p:nvSpPr>
          <p:cNvPr id="45058" name="Rectangle 2">
            <a:extLst>
              <a:ext uri="{FF2B5EF4-FFF2-40B4-BE49-F238E27FC236}">
                <a16:creationId xmlns:a16="http://schemas.microsoft.com/office/drawing/2014/main" id="{3CD39DA9-F20A-4AEF-A6F9-BD090E158D4F}"/>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5F71CD4F-ED75-48FB-96D0-AB95CD828B3C}"/>
              </a:ext>
            </a:extLst>
          </p:cNvPr>
          <p:cNvSpPr>
            <a:spLocks noGrp="1" noChangeArrowheads="1"/>
          </p:cNvSpPr>
          <p:nvPr>
            <p:ph type="body" idx="1"/>
          </p:nvPr>
        </p:nvSpPr>
        <p:spPr/>
        <p:txBody>
          <a:bodyPr/>
          <a:lstStyle/>
          <a:p>
            <a:endParaRPr lang="ru-RU" altLang="uk-UA"/>
          </a:p>
          <a:p>
            <a:endParaRPr lang="ru-RU" altLang="uk-UA"/>
          </a:p>
        </p:txBody>
      </p:sp>
    </p:spTree>
    <p:extLst>
      <p:ext uri="{BB962C8B-B14F-4D97-AF65-F5344CB8AC3E}">
        <p14:creationId xmlns:p14="http://schemas.microsoft.com/office/powerpoint/2010/main" val="2389977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D5BEC9-4443-4D64-9A7D-F85CA205B5B3}"/>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B6A19BC6-8532-4B0B-9985-37686FC29458}"/>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B3011FF8-8117-4F23-B279-91726DC40D89}"/>
              </a:ext>
            </a:extLst>
          </p:cNvPr>
          <p:cNvSpPr>
            <a:spLocks noGrp="1"/>
          </p:cNvSpPr>
          <p:nvPr>
            <p:ph type="dt" sz="half" idx="10"/>
          </p:nvPr>
        </p:nvSpPr>
        <p:spPr/>
        <p:txBody>
          <a:bodyPr/>
          <a:lstStyle>
            <a:lvl1pPr>
              <a:defRPr/>
            </a:lvl1pPr>
          </a:lstStyle>
          <a:p>
            <a:endParaRPr lang="ru-RU" altLang="uk-UA"/>
          </a:p>
        </p:txBody>
      </p:sp>
      <p:sp>
        <p:nvSpPr>
          <p:cNvPr id="5" name="Нижний колонтитул 4">
            <a:extLst>
              <a:ext uri="{FF2B5EF4-FFF2-40B4-BE49-F238E27FC236}">
                <a16:creationId xmlns:a16="http://schemas.microsoft.com/office/drawing/2014/main" id="{12D5FE34-5823-4093-B29D-860061E68889}"/>
              </a:ext>
            </a:extLst>
          </p:cNvPr>
          <p:cNvSpPr>
            <a:spLocks noGrp="1"/>
          </p:cNvSpPr>
          <p:nvPr>
            <p:ph type="ftr" sz="quarter" idx="11"/>
          </p:nvPr>
        </p:nvSpPr>
        <p:spPr/>
        <p:txBody>
          <a:bodyPr/>
          <a:lstStyle>
            <a:lvl1pPr>
              <a:defRPr/>
            </a:lvl1pPr>
          </a:lstStyle>
          <a:p>
            <a:endParaRPr lang="ru-RU" altLang="uk-UA"/>
          </a:p>
        </p:txBody>
      </p:sp>
      <p:sp>
        <p:nvSpPr>
          <p:cNvPr id="6" name="Номер слайда 5">
            <a:extLst>
              <a:ext uri="{FF2B5EF4-FFF2-40B4-BE49-F238E27FC236}">
                <a16:creationId xmlns:a16="http://schemas.microsoft.com/office/drawing/2014/main" id="{C22BB476-A469-4685-849A-C0B4FC87D532}"/>
              </a:ext>
            </a:extLst>
          </p:cNvPr>
          <p:cNvSpPr>
            <a:spLocks noGrp="1"/>
          </p:cNvSpPr>
          <p:nvPr>
            <p:ph type="sldNum" sz="quarter" idx="12"/>
          </p:nvPr>
        </p:nvSpPr>
        <p:spPr/>
        <p:txBody>
          <a:bodyPr/>
          <a:lstStyle>
            <a:lvl1pPr>
              <a:defRPr/>
            </a:lvl1pPr>
          </a:lstStyle>
          <a:p>
            <a:fld id="{D7F8D5BC-CDA2-4593-9798-41ECC1288C6D}" type="slidenum">
              <a:rPr lang="ru-RU" altLang="uk-UA"/>
              <a:pPr/>
              <a:t>‹#›</a:t>
            </a:fld>
            <a:endParaRPr lang="ru-RU" altLang="uk-UA"/>
          </a:p>
        </p:txBody>
      </p:sp>
    </p:spTree>
    <p:extLst>
      <p:ext uri="{BB962C8B-B14F-4D97-AF65-F5344CB8AC3E}">
        <p14:creationId xmlns:p14="http://schemas.microsoft.com/office/powerpoint/2010/main" val="38267450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rgbClr val="8C735A"/>
        </a:solidFill>
        <a:effectLst>
          <a:outerShdw dist="107763" dir="2700000" algn="ctr" rotWithShape="0">
            <a:srgbClr val="000000"/>
          </a:outerShdw>
        </a:effectLst>
      </p:bgPr>
    </p:bg>
    <p:spTree>
      <p:nvGrpSpPr>
        <p:cNvPr id="1" name=""/>
        <p:cNvGrpSpPr/>
        <p:nvPr/>
      </p:nvGrpSpPr>
      <p:grpSpPr>
        <a:xfrm>
          <a:off x="0" y="0"/>
          <a:ext cx="0" cy="0"/>
          <a:chOff x="0" y="0"/>
          <a:chExt cx="0" cy="0"/>
        </a:xfrm>
      </p:grpSpPr>
      <p:grpSp>
        <p:nvGrpSpPr>
          <p:cNvPr id="38914" name="Group 2">
            <a:extLst>
              <a:ext uri="{FF2B5EF4-FFF2-40B4-BE49-F238E27FC236}">
                <a16:creationId xmlns:a16="http://schemas.microsoft.com/office/drawing/2014/main" id="{2310E387-6E8A-488E-859F-483C2552C6B5}"/>
              </a:ext>
            </a:extLst>
          </p:cNvPr>
          <p:cNvGrpSpPr>
            <a:grpSpLocks/>
          </p:cNvGrpSpPr>
          <p:nvPr/>
        </p:nvGrpSpPr>
        <p:grpSpPr bwMode="auto">
          <a:xfrm>
            <a:off x="0" y="0"/>
            <a:ext cx="11830051" cy="6858000"/>
            <a:chOff x="0" y="0"/>
            <a:chExt cx="5589" cy="4320"/>
          </a:xfrm>
        </p:grpSpPr>
        <p:sp>
          <p:nvSpPr>
            <p:cNvPr id="38915" name="Rectangle 3">
              <a:extLst>
                <a:ext uri="{FF2B5EF4-FFF2-40B4-BE49-F238E27FC236}">
                  <a16:creationId xmlns:a16="http://schemas.microsoft.com/office/drawing/2014/main" id="{A4E41CDF-5215-4338-9534-EB2D20D9E69B}"/>
                </a:ext>
              </a:extLst>
            </p:cNvPr>
            <p:cNvSpPr>
              <a:spLocks noChangeArrowheads="1"/>
            </p:cNvSpPr>
            <p:nvPr/>
          </p:nvSpPr>
          <p:spPr bwMode="ltGray">
            <a:xfrm>
              <a:off x="336" y="150"/>
              <a:ext cx="5253" cy="4026"/>
            </a:xfrm>
            <a:prstGeom prst="rect">
              <a:avLst/>
            </a:prstGeom>
            <a:solidFill>
              <a:schemeClr val="bg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uk-UA" sz="2000"/>
            </a:p>
          </p:txBody>
        </p:sp>
        <p:pic>
          <p:nvPicPr>
            <p:cNvPr id="38916" name="Picture 4">
              <a:extLst>
                <a:ext uri="{FF2B5EF4-FFF2-40B4-BE49-F238E27FC236}">
                  <a16:creationId xmlns:a16="http://schemas.microsoft.com/office/drawing/2014/main" id="{6E5F3F9D-4081-4D32-803A-FB3295F6DE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ltGray">
            <a:xfrm>
              <a:off x="0" y="0"/>
              <a:ext cx="670" cy="4320"/>
            </a:xfrm>
            <a:prstGeom prst="rect">
              <a:avLst/>
            </a:prstGeom>
            <a:noFill/>
            <a:extLst>
              <a:ext uri="{909E8E84-426E-40DD-AFC4-6F175D3DCCD1}">
                <a14:hiddenFill xmlns:a14="http://schemas.microsoft.com/office/drawing/2010/main">
                  <a:solidFill>
                    <a:srgbClr val="FFFFFF"/>
                  </a:solidFill>
                </a14:hiddenFill>
              </a:ext>
            </a:extLst>
          </p:spPr>
        </p:pic>
        <p:sp>
          <p:nvSpPr>
            <p:cNvPr id="38917" name="Line 5">
              <a:extLst>
                <a:ext uri="{FF2B5EF4-FFF2-40B4-BE49-F238E27FC236}">
                  <a16:creationId xmlns:a16="http://schemas.microsoft.com/office/drawing/2014/main" id="{9C2438BC-0E74-49CA-B46A-D45FEB360068}"/>
                </a:ext>
              </a:extLst>
            </p:cNvPr>
            <p:cNvSpPr>
              <a:spLocks noChangeShapeType="1"/>
            </p:cNvSpPr>
            <p:nvPr/>
          </p:nvSpPr>
          <p:spPr bwMode="ltGray">
            <a:xfrm>
              <a:off x="640" y="1008"/>
              <a:ext cx="4880" cy="0"/>
            </a:xfrm>
            <a:prstGeom prst="line">
              <a:avLst/>
            </a:prstGeom>
            <a:noFill/>
            <a:ln w="31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uk-UA" sz="2000"/>
            </a:p>
          </p:txBody>
        </p:sp>
      </p:grpSp>
      <p:sp>
        <p:nvSpPr>
          <p:cNvPr id="38918" name="Rectangle 6">
            <a:extLst>
              <a:ext uri="{FF2B5EF4-FFF2-40B4-BE49-F238E27FC236}">
                <a16:creationId xmlns:a16="http://schemas.microsoft.com/office/drawing/2014/main" id="{C481E76A-7688-454F-BA6F-B79BEE12D8DD}"/>
              </a:ext>
            </a:extLst>
          </p:cNvPr>
          <p:cNvSpPr>
            <a:spLocks noGrp="1" noChangeArrowheads="1"/>
          </p:cNvSpPr>
          <p:nvPr>
            <p:ph type="title"/>
          </p:nvPr>
        </p:nvSpPr>
        <p:spPr bwMode="auto">
          <a:xfrm>
            <a:off x="1320800" y="4572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28398" dir="3806097"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uk-UA"/>
              <a:t>Щелчок правит образец заголовка</a:t>
            </a:r>
          </a:p>
        </p:txBody>
      </p:sp>
      <p:sp>
        <p:nvSpPr>
          <p:cNvPr id="38919" name="Rectangle 7">
            <a:extLst>
              <a:ext uri="{FF2B5EF4-FFF2-40B4-BE49-F238E27FC236}">
                <a16:creationId xmlns:a16="http://schemas.microsoft.com/office/drawing/2014/main" id="{F2EFDDE9-3E0B-43C9-93EC-B08EE4CF175B}"/>
              </a:ext>
            </a:extLst>
          </p:cNvPr>
          <p:cNvSpPr>
            <a:spLocks noGrp="1" noChangeArrowheads="1"/>
          </p:cNvSpPr>
          <p:nvPr>
            <p:ph type="body" idx="1"/>
          </p:nvPr>
        </p:nvSpPr>
        <p:spPr bwMode="auto">
          <a:xfrm>
            <a:off x="1320800" y="1828800"/>
            <a:ext cx="10363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uk-UA"/>
              <a:t>Щелчок правит образец текста</a:t>
            </a:r>
          </a:p>
          <a:p>
            <a:pPr lvl="1"/>
            <a:r>
              <a:rPr lang="ru-RU" altLang="uk-UA"/>
              <a:t>Второй уровень</a:t>
            </a:r>
          </a:p>
          <a:p>
            <a:pPr lvl="2"/>
            <a:r>
              <a:rPr lang="ru-RU" altLang="uk-UA"/>
              <a:t>Третий уровень</a:t>
            </a:r>
          </a:p>
          <a:p>
            <a:pPr lvl="3"/>
            <a:r>
              <a:rPr lang="ru-RU" altLang="uk-UA"/>
              <a:t>Четвертый уровень</a:t>
            </a:r>
          </a:p>
          <a:p>
            <a:pPr lvl="4"/>
            <a:r>
              <a:rPr lang="ru-RU" altLang="uk-UA"/>
              <a:t>Пятый уровень</a:t>
            </a:r>
          </a:p>
        </p:txBody>
      </p:sp>
      <p:sp>
        <p:nvSpPr>
          <p:cNvPr id="38920" name="Rectangle 8">
            <a:extLst>
              <a:ext uri="{FF2B5EF4-FFF2-40B4-BE49-F238E27FC236}">
                <a16:creationId xmlns:a16="http://schemas.microsoft.com/office/drawing/2014/main" id="{AB855D12-9E52-4928-A5F9-BCA2A9584ECD}"/>
              </a:ext>
            </a:extLst>
          </p:cNvPr>
          <p:cNvSpPr>
            <a:spLocks noGrp="1" noChangeArrowheads="1"/>
          </p:cNvSpPr>
          <p:nvPr>
            <p:ph type="dt" sz="half" idx="2"/>
          </p:nvPr>
        </p:nvSpPr>
        <p:spPr bwMode="auto">
          <a:xfrm>
            <a:off x="1320800" y="6096000"/>
            <a:ext cx="2540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50000"/>
              </a:spcBef>
              <a:buClrTx/>
              <a:buSzTx/>
              <a:buFontTx/>
              <a:buNone/>
              <a:defRPr kumimoji="0" sz="1400">
                <a:solidFill>
                  <a:schemeClr val="bg2"/>
                </a:solidFill>
              </a:defRPr>
            </a:lvl1pPr>
          </a:lstStyle>
          <a:p>
            <a:endParaRPr lang="ru-RU" altLang="uk-UA"/>
          </a:p>
        </p:txBody>
      </p:sp>
      <p:sp>
        <p:nvSpPr>
          <p:cNvPr id="38921" name="Rectangle 9">
            <a:extLst>
              <a:ext uri="{FF2B5EF4-FFF2-40B4-BE49-F238E27FC236}">
                <a16:creationId xmlns:a16="http://schemas.microsoft.com/office/drawing/2014/main" id="{A726322E-903C-462C-A18C-36969C595DFC}"/>
              </a:ext>
            </a:extLst>
          </p:cNvPr>
          <p:cNvSpPr>
            <a:spLocks noGrp="1" noChangeArrowheads="1"/>
          </p:cNvSpPr>
          <p:nvPr>
            <p:ph type="ftr" sz="quarter" idx="3"/>
          </p:nvPr>
        </p:nvSpPr>
        <p:spPr bwMode="auto">
          <a:xfrm>
            <a:off x="4572000" y="6096000"/>
            <a:ext cx="3860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spcBef>
                <a:spcPct val="50000"/>
              </a:spcBef>
              <a:buClrTx/>
              <a:buSzTx/>
              <a:buFontTx/>
              <a:buNone/>
              <a:defRPr kumimoji="0" sz="1400">
                <a:solidFill>
                  <a:schemeClr val="bg2"/>
                </a:solidFill>
              </a:defRPr>
            </a:lvl1pPr>
          </a:lstStyle>
          <a:p>
            <a:endParaRPr lang="ru-RU" altLang="uk-UA"/>
          </a:p>
        </p:txBody>
      </p:sp>
      <p:sp>
        <p:nvSpPr>
          <p:cNvPr id="38922" name="Rectangle 10">
            <a:extLst>
              <a:ext uri="{FF2B5EF4-FFF2-40B4-BE49-F238E27FC236}">
                <a16:creationId xmlns:a16="http://schemas.microsoft.com/office/drawing/2014/main" id="{5D331359-F68C-49B5-BBA4-550657A88955}"/>
              </a:ext>
            </a:extLst>
          </p:cNvPr>
          <p:cNvSpPr>
            <a:spLocks noGrp="1" noChangeArrowheads="1"/>
          </p:cNvSpPr>
          <p:nvPr>
            <p:ph type="sldNum" sz="quarter" idx="4"/>
          </p:nvPr>
        </p:nvSpPr>
        <p:spPr bwMode="auto">
          <a:xfrm>
            <a:off x="9144000" y="6096000"/>
            <a:ext cx="2540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50000"/>
              </a:spcBef>
              <a:buClrTx/>
              <a:buSzTx/>
              <a:buFontTx/>
              <a:buNone/>
              <a:defRPr kumimoji="0" sz="1400">
                <a:solidFill>
                  <a:schemeClr val="bg2"/>
                </a:solidFill>
              </a:defRPr>
            </a:lvl1pPr>
          </a:lstStyle>
          <a:p>
            <a:fld id="{37E35F57-1A1E-4ECA-BF0B-57738C6FDE40}" type="slidenum">
              <a:rPr lang="ru-RU" altLang="uk-UA"/>
              <a:pPr/>
              <a:t>‹#›</a:t>
            </a:fld>
            <a:endParaRPr lang="ru-RU" altLang="uk-UA"/>
          </a:p>
        </p:txBody>
      </p:sp>
    </p:spTree>
  </p:cSld>
  <p:clrMap bg1="lt1" tx1="dk1" bg2="lt2" tx2="dk2" accent1="accent1" accent2="accent2" accent3="accent3" accent4="accent4" accent5="accent5" accent6="accent6" hlink="hlink" folHlink="folHlink"/>
  <p:sldLayoutIdLst>
    <p:sldLayoutId id="2147483667" r:id="rId1"/>
  </p:sldLayoutIdLst>
  <p:txStyles>
    <p:titleStyle>
      <a:lvl1pPr algn="l" rtl="0" eaLnBrk="0" fontAlgn="base" hangingPunct="0">
        <a:spcBef>
          <a:spcPct val="0"/>
        </a:spcBef>
        <a:spcAft>
          <a:spcPct val="0"/>
        </a:spcAft>
        <a:defRPr kumimoji="1" sz="4400" kern="12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imes New Roman" panose="02020603050405020304" pitchFamily="18" charset="0"/>
        </a:defRPr>
      </a:lvl2pPr>
      <a:lvl3pPr algn="l" rtl="0" eaLnBrk="0" fontAlgn="base" hangingPunct="0">
        <a:spcBef>
          <a:spcPct val="0"/>
        </a:spcBef>
        <a:spcAft>
          <a:spcPct val="0"/>
        </a:spcAft>
        <a:defRPr kumimoji="1" sz="4400">
          <a:solidFill>
            <a:schemeClr val="tx2"/>
          </a:solidFill>
          <a:latin typeface="Times New Roman" panose="02020603050405020304" pitchFamily="18" charset="0"/>
        </a:defRPr>
      </a:lvl3pPr>
      <a:lvl4pPr algn="l" rtl="0" eaLnBrk="0" fontAlgn="base" hangingPunct="0">
        <a:spcBef>
          <a:spcPct val="0"/>
        </a:spcBef>
        <a:spcAft>
          <a:spcPct val="0"/>
        </a:spcAft>
        <a:defRPr kumimoji="1" sz="4400">
          <a:solidFill>
            <a:schemeClr val="tx2"/>
          </a:solidFill>
          <a:latin typeface="Times New Roman" panose="02020603050405020304" pitchFamily="18" charset="0"/>
        </a:defRPr>
      </a:lvl4pPr>
      <a:lvl5pPr algn="l" rtl="0" eaLnBrk="0" fontAlgn="base" hangingPunct="0">
        <a:spcBef>
          <a:spcPct val="0"/>
        </a:spcBef>
        <a:spcAft>
          <a:spcPct val="0"/>
        </a:spcAft>
        <a:defRPr kumimoji="1" sz="4400">
          <a:solidFill>
            <a:schemeClr val="tx2"/>
          </a:solidFill>
          <a:latin typeface="Times New Roman" panose="02020603050405020304" pitchFamily="18" charset="0"/>
        </a:defRPr>
      </a:lvl5pPr>
      <a:lvl6pPr marL="457200" algn="l" rtl="0" eaLnBrk="0" fontAlgn="base" hangingPunct="0">
        <a:spcBef>
          <a:spcPct val="0"/>
        </a:spcBef>
        <a:spcAft>
          <a:spcPct val="0"/>
        </a:spcAft>
        <a:defRPr kumimoji="1" sz="4400">
          <a:solidFill>
            <a:schemeClr val="tx2"/>
          </a:solidFill>
          <a:latin typeface="Times New Roman" panose="02020603050405020304" pitchFamily="18" charset="0"/>
        </a:defRPr>
      </a:lvl6pPr>
      <a:lvl7pPr marL="914400" algn="l" rtl="0" eaLnBrk="0" fontAlgn="base" hangingPunct="0">
        <a:spcBef>
          <a:spcPct val="0"/>
        </a:spcBef>
        <a:spcAft>
          <a:spcPct val="0"/>
        </a:spcAft>
        <a:defRPr kumimoji="1" sz="4400">
          <a:solidFill>
            <a:schemeClr val="tx2"/>
          </a:solidFill>
          <a:latin typeface="Times New Roman" panose="02020603050405020304" pitchFamily="18" charset="0"/>
        </a:defRPr>
      </a:lvl7pPr>
      <a:lvl8pPr marL="1371600" algn="l" rtl="0" eaLnBrk="0" fontAlgn="base" hangingPunct="0">
        <a:spcBef>
          <a:spcPct val="0"/>
        </a:spcBef>
        <a:spcAft>
          <a:spcPct val="0"/>
        </a:spcAft>
        <a:defRPr kumimoji="1" sz="4400">
          <a:solidFill>
            <a:schemeClr val="tx2"/>
          </a:solidFill>
          <a:latin typeface="Times New Roman" panose="02020603050405020304" pitchFamily="18" charset="0"/>
        </a:defRPr>
      </a:lvl8pPr>
      <a:lvl9pPr marL="1828800" algn="l" rtl="0" eaLnBrk="0" fontAlgn="base" hangingPunct="0">
        <a:spcBef>
          <a:spcPct val="0"/>
        </a:spcBef>
        <a:spcAft>
          <a:spcPct val="0"/>
        </a:spcAft>
        <a:defRPr kumimoji="1"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lr>
          <a:schemeClr val="accent1"/>
        </a:buClr>
        <a:buSzPct val="90000"/>
        <a:buFont typeface="Monotype Sorts" pitchFamily="2" charset="2"/>
        <a:buChar char="4"/>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1"/>
        </a:buClr>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2.wmf"/><Relationship Id="rId4" Type="http://schemas.openxmlformats.org/officeDocument/2006/relationships/oleObject" Target="../embeddings/oleObject3.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2.wmf"/><Relationship Id="rId4" Type="http://schemas.openxmlformats.org/officeDocument/2006/relationships/oleObject" Target="../embeddings/oleObject5.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image" Target="../media/image2.wmf"/><Relationship Id="rId4" Type="http://schemas.openxmlformats.org/officeDocument/2006/relationships/oleObject" Target="../embeddings/oleObject7.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7"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oleObject" Target="../embeddings/oleObject10.bin"/><Relationship Id="rId5" Type="http://schemas.openxmlformats.org/officeDocument/2006/relationships/image" Target="../media/image2.wmf"/><Relationship Id="rId4" Type="http://schemas.openxmlformats.org/officeDocument/2006/relationships/oleObject" Target="../embeddings/oleObject9.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oleObject" Target="../embeddings/oleObject12.bin"/><Relationship Id="rId5" Type="http://schemas.openxmlformats.org/officeDocument/2006/relationships/image" Target="../media/image2.wmf"/><Relationship Id="rId4" Type="http://schemas.openxmlformats.org/officeDocument/2006/relationships/oleObject" Target="../embeddings/oleObject11.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7" Type="http://schemas.openxmlformats.org/officeDocument/2006/relationships/image" Target="../media/image7.png"/><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oleObject" Target="../embeddings/oleObject14.bin"/><Relationship Id="rId5" Type="http://schemas.openxmlformats.org/officeDocument/2006/relationships/image" Target="../media/image2.wmf"/><Relationship Id="rId4" Type="http://schemas.openxmlformats.org/officeDocument/2006/relationships/oleObject" Target="../embeddings/oleObject1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oleObject" Target="../embeddings/oleObject16.bin"/><Relationship Id="rId5" Type="http://schemas.openxmlformats.org/officeDocument/2006/relationships/image" Target="../media/image2.wmf"/><Relationship Id="rId4" Type="http://schemas.openxmlformats.org/officeDocument/2006/relationships/oleObject" Target="../embeddings/oleObject15.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xml"/><Relationship Id="rId1" Type="http://schemas.openxmlformats.org/officeDocument/2006/relationships/vmlDrawing" Target="../drawings/vmlDrawing9.vml"/><Relationship Id="rId6" Type="http://schemas.openxmlformats.org/officeDocument/2006/relationships/oleObject" Target="../embeddings/oleObject18.bin"/><Relationship Id="rId5" Type="http://schemas.openxmlformats.org/officeDocument/2006/relationships/image" Target="../media/image2.wmf"/><Relationship Id="rId4" Type="http://schemas.openxmlformats.org/officeDocument/2006/relationships/oleObject" Target="../embeddings/oleObject17.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1.xml"/><Relationship Id="rId1" Type="http://schemas.openxmlformats.org/officeDocument/2006/relationships/vmlDrawing" Target="../drawings/vmlDrawing10.vml"/><Relationship Id="rId6" Type="http://schemas.openxmlformats.org/officeDocument/2006/relationships/oleObject" Target="../embeddings/oleObject20.bin"/><Relationship Id="rId5" Type="http://schemas.openxmlformats.org/officeDocument/2006/relationships/image" Target="../media/image2.wmf"/><Relationship Id="rId4" Type="http://schemas.openxmlformats.org/officeDocument/2006/relationships/oleObject" Target="../embeddings/oleObject19.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7" Type="http://schemas.openxmlformats.org/officeDocument/2006/relationships/image" Target="../media/image8.png"/><Relationship Id="rId2" Type="http://schemas.openxmlformats.org/officeDocument/2006/relationships/slideLayout" Target="../slideLayouts/slideLayout1.xml"/><Relationship Id="rId1" Type="http://schemas.openxmlformats.org/officeDocument/2006/relationships/vmlDrawing" Target="../drawings/vmlDrawing11.vml"/><Relationship Id="rId6" Type="http://schemas.openxmlformats.org/officeDocument/2006/relationships/oleObject" Target="../embeddings/oleObject22.bin"/><Relationship Id="rId5" Type="http://schemas.openxmlformats.org/officeDocument/2006/relationships/image" Target="../media/image2.wmf"/><Relationship Id="rId4" Type="http://schemas.openxmlformats.org/officeDocument/2006/relationships/oleObject" Target="../embeddings/oleObject21.bin"/></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p:txBody>
          <a:bodyPr/>
          <a:lstStyle/>
          <a:p>
            <a:pPr algn="ctr"/>
            <a:r>
              <a:rPr lang="ru-RU" altLang="uk-UA" b="1" dirty="0"/>
              <a:t>Тема: </a:t>
            </a:r>
            <a:r>
              <a:rPr lang="uk-UA" altLang="uk-UA" b="1" dirty="0"/>
              <a:t>Планування матеріально-технічного забезпечення організації</a:t>
            </a:r>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2514600" y="1981200"/>
            <a:ext cx="8153400" cy="4267200"/>
          </a:xfrm>
        </p:spPr>
        <p:txBody>
          <a:bodyPr/>
          <a:lstStyle/>
          <a:p>
            <a:pPr algn="ctr">
              <a:buFont typeface="Monotype Sorts" pitchFamily="2" charset="2"/>
              <a:buNone/>
            </a:pPr>
            <a:r>
              <a:rPr lang="ru-RU" altLang="uk-UA" dirty="0"/>
              <a:t>План</a:t>
            </a:r>
          </a:p>
          <a:p>
            <a:pPr>
              <a:buFont typeface="Wingdings" panose="05000000000000000000" pitchFamily="2" charset="2"/>
              <a:buChar char="Ø"/>
            </a:pPr>
            <a:r>
              <a:rPr lang="uk-UA" altLang="uk-UA" dirty="0"/>
              <a:t>Зміст, завдання та послідовність розроблення плану матеріально-технічного забезпечення</a:t>
            </a:r>
          </a:p>
          <a:p>
            <a:pPr>
              <a:buFont typeface="Wingdings" panose="05000000000000000000" pitchFamily="2" charset="2"/>
              <a:buChar char="Ø"/>
            </a:pPr>
            <a:r>
              <a:rPr lang="uk-UA" altLang="uk-UA" dirty="0"/>
              <a:t>Сучасні методи планування потреби в матеріальних ресурсах </a:t>
            </a:r>
          </a:p>
          <a:p>
            <a:pPr>
              <a:buFont typeface="Wingdings" panose="05000000000000000000" pitchFamily="2" charset="2"/>
              <a:buChar char="Ø"/>
            </a:pPr>
            <a:r>
              <a:rPr lang="uk-UA" altLang="uk-UA" dirty="0"/>
              <a:t>Планування поставок матеріальних ресурсів</a:t>
            </a:r>
            <a:endParaRPr lang="ru-RU" altLang="uk-UA" dirty="0"/>
          </a:p>
        </p:txBody>
      </p:sp>
    </p:spTree>
    <p:extLst>
      <p:ext uri="{BB962C8B-B14F-4D97-AF65-F5344CB8AC3E}">
        <p14:creationId xmlns:p14="http://schemas.microsoft.com/office/powerpoint/2010/main" val="3136828646"/>
      </p:ext>
    </p:extLst>
  </p:cSld>
  <p:clrMapOvr>
    <a:masterClrMapping/>
  </p:clrMapOvr>
  <p:transition>
    <p:strips dir="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ru-RU" altLang="uk-UA" sz="3600" b="1" dirty="0"/>
              <a:t>Планування МТЗ </a:t>
            </a:r>
            <a:br>
              <a:rPr lang="ru-RU" altLang="uk-UA" sz="3600" b="1" dirty="0"/>
            </a:br>
            <a:r>
              <a:rPr lang="ru-RU" altLang="uk-UA" sz="3600" dirty="0"/>
              <a:t>(</a:t>
            </a:r>
            <a:r>
              <a:rPr lang="uk-UA" altLang="uk-UA" sz="3600" dirty="0"/>
              <a:t>стратегічне, поточне, оперативне)</a:t>
            </a:r>
            <a:endParaRPr lang="ru-RU" altLang="uk-UA" sz="36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320799" y="1742660"/>
            <a:ext cx="10500139" cy="4658139"/>
          </a:xfrm>
        </p:spPr>
        <p:txBody>
          <a:bodyPr/>
          <a:lstStyle/>
          <a:p>
            <a:pPr algn="just">
              <a:buFont typeface="Monotype Sorts" pitchFamily="2" charset="2"/>
              <a:buNone/>
            </a:pPr>
            <a:r>
              <a:rPr lang="ru-RU" altLang="uk-UA" sz="2800" b="1" dirty="0"/>
              <a:t>Стратегічне</a:t>
            </a:r>
            <a:r>
              <a:rPr lang="ru-RU" altLang="uk-UA" sz="2800" dirty="0"/>
              <a:t>:</a:t>
            </a:r>
          </a:p>
          <a:p>
            <a:pPr marL="0" indent="0">
              <a:buNone/>
            </a:pPr>
            <a:r>
              <a:rPr lang="ru-RU" altLang="uk-UA" sz="2800" dirty="0"/>
              <a:t>- </a:t>
            </a:r>
            <a:r>
              <a:rPr lang="uk-UA" altLang="uk-UA" sz="2800" dirty="0"/>
              <a:t>передбачає заходи для забезпечення гнучкості та швидкої реакції на зміну умов МТЗ, визначає обсяги й напрями інвестицій на ці цілі.</a:t>
            </a:r>
          </a:p>
          <a:p>
            <a:pPr marL="0" indent="0">
              <a:buNone/>
            </a:pPr>
            <a:r>
              <a:rPr lang="uk-UA" altLang="uk-UA" sz="2800" b="1" dirty="0"/>
              <a:t>Поточне:</a:t>
            </a:r>
          </a:p>
          <a:p>
            <a:pPr marL="0" indent="0">
              <a:buNone/>
            </a:pPr>
            <a:r>
              <a:rPr lang="uk-UA" altLang="uk-UA" sz="2800" dirty="0"/>
              <a:t>- передбачає забезпечення виробничої операційної діяльності всіма видами матеріальних ресурсів на плановий рік.</a:t>
            </a:r>
          </a:p>
          <a:p>
            <a:pPr marL="0" indent="0">
              <a:buNone/>
            </a:pPr>
            <a:r>
              <a:rPr lang="uk-UA" altLang="uk-UA" sz="2800" b="1" dirty="0"/>
              <a:t>Оперативне:</a:t>
            </a:r>
          </a:p>
          <a:p>
            <a:pPr marL="0" indent="0">
              <a:buNone/>
            </a:pPr>
            <a:r>
              <a:rPr lang="uk-UA" altLang="uk-UA" sz="2800" dirty="0"/>
              <a:t>- координує рух матеріальних ресурсів між різними підрозділами підприємства, регулює та контролює запаси матеріалів.</a:t>
            </a:r>
          </a:p>
        </p:txBody>
      </p:sp>
    </p:spTree>
    <p:extLst>
      <p:ext uri="{BB962C8B-B14F-4D97-AF65-F5344CB8AC3E}">
        <p14:creationId xmlns:p14="http://schemas.microsoft.com/office/powerpoint/2010/main" val="3374790214"/>
      </p:ext>
    </p:extLst>
  </p:cSld>
  <p:clrMapOvr>
    <a:masterClrMapping/>
  </p:clrMapOvr>
  <p:transition>
    <p:strips dir="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uk-UA" altLang="uk-UA" sz="3600" b="1" dirty="0"/>
              <a:t>Вплив процесу матеріально-технічного постачання на діяльність підприємства</a:t>
            </a:r>
            <a:endParaRPr lang="ru-RU" altLang="uk-UA" sz="36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320799" y="1742660"/>
            <a:ext cx="10500139" cy="4658139"/>
          </a:xfrm>
        </p:spPr>
        <p:txBody>
          <a:bodyPr/>
          <a:lstStyle/>
          <a:p>
            <a:pPr algn="just">
              <a:buFont typeface="Monotype Sorts" pitchFamily="2" charset="2"/>
              <a:buNone/>
            </a:pPr>
            <a:r>
              <a:rPr lang="uk-UA" altLang="uk-UA" sz="2800" b="1" dirty="0"/>
              <a:t>Формування собівартості продукції</a:t>
            </a:r>
            <a:r>
              <a:rPr lang="uk-UA" altLang="uk-UA" sz="2800" dirty="0"/>
              <a:t>:</a:t>
            </a:r>
          </a:p>
          <a:p>
            <a:pPr marL="0" indent="0">
              <a:buNone/>
            </a:pPr>
            <a:r>
              <a:rPr lang="uk-UA" altLang="uk-UA" sz="2800" dirty="0"/>
              <a:t>- витрати на сировину та матеріали на деяких виробництвах становлять до 80-90% загальних витрат на виробництво.</a:t>
            </a:r>
          </a:p>
          <a:p>
            <a:pPr marL="0" indent="0">
              <a:buNone/>
            </a:pPr>
            <a:r>
              <a:rPr lang="uk-UA" altLang="uk-UA" sz="2800" b="1" dirty="0"/>
              <a:t>Поточні та підсумкові показники фінансової діяльності:</a:t>
            </a:r>
          </a:p>
          <a:p>
            <a:pPr marL="0" indent="0">
              <a:buNone/>
            </a:pPr>
            <a:r>
              <a:rPr lang="uk-UA" altLang="uk-UA" sz="2800" dirty="0"/>
              <a:t>- при високих витратах на сировину та матеріали в загальних затратах підприємства, потрібна оптимізація розрахунків на їх придбання. Від цього залежать періоди обігу дебіторської та кредиторської заборгованостей підприємства, що впливає на зміну нормативу обігових коштів.</a:t>
            </a:r>
          </a:p>
        </p:txBody>
      </p:sp>
    </p:spTree>
    <p:extLst>
      <p:ext uri="{BB962C8B-B14F-4D97-AF65-F5344CB8AC3E}">
        <p14:creationId xmlns:p14="http://schemas.microsoft.com/office/powerpoint/2010/main" val="3824704209"/>
      </p:ext>
    </p:extLst>
  </p:cSld>
  <p:clrMapOvr>
    <a:masterClrMapping/>
  </p:clrMapOvr>
  <p:transition>
    <p:strips dir="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uk-UA" altLang="uk-UA" sz="3600" b="1" dirty="0"/>
              <a:t>Вплив процесу матеріально-технічного постачання на діяльність підприємства</a:t>
            </a:r>
            <a:endParaRPr lang="ru-RU" altLang="uk-UA" sz="36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320799" y="1742660"/>
            <a:ext cx="10500139" cy="4658139"/>
          </a:xfrm>
        </p:spPr>
        <p:txBody>
          <a:bodyPr/>
          <a:lstStyle/>
          <a:p>
            <a:pPr algn="just">
              <a:buFont typeface="Monotype Sorts" pitchFamily="2" charset="2"/>
              <a:buNone/>
            </a:pPr>
            <a:r>
              <a:rPr lang="uk-UA" altLang="uk-UA" sz="2800" b="1" dirty="0"/>
              <a:t>Результати виробничих процесів</a:t>
            </a:r>
            <a:r>
              <a:rPr lang="uk-UA" altLang="uk-UA" sz="2800" dirty="0"/>
              <a:t>:</a:t>
            </a:r>
          </a:p>
          <a:p>
            <a:pPr marL="0" indent="0" algn="just">
              <a:buNone/>
            </a:pPr>
            <a:r>
              <a:rPr lang="uk-UA" altLang="uk-UA" sz="2800" dirty="0"/>
              <a:t>- залежність якості товару від якості затрачених на його виробництво сировини й матеріалів. А також засобів праці (обладнання й малоцінні та швидкозношувані предмети (МШП).</a:t>
            </a:r>
          </a:p>
          <a:p>
            <a:pPr marL="0" indent="0" algn="just">
              <a:buNone/>
            </a:pPr>
            <a:r>
              <a:rPr lang="uk-UA" altLang="uk-UA" sz="2800" b="1" dirty="0"/>
              <a:t>Конкурентоспроможність:</a:t>
            </a:r>
          </a:p>
          <a:p>
            <a:pPr marL="0" indent="0" algn="just">
              <a:buNone/>
            </a:pPr>
            <a:r>
              <a:rPr lang="uk-UA" altLang="uk-UA" sz="2800" dirty="0"/>
              <a:t>- перевага над конкурентами у показниках матеріально-технічних ресурсах (МТР).</a:t>
            </a:r>
          </a:p>
        </p:txBody>
      </p:sp>
    </p:spTree>
    <p:extLst>
      <p:ext uri="{BB962C8B-B14F-4D97-AF65-F5344CB8AC3E}">
        <p14:creationId xmlns:p14="http://schemas.microsoft.com/office/powerpoint/2010/main" val="1294918135"/>
      </p:ext>
    </p:extLst>
  </p:cSld>
  <p:clrMapOvr>
    <a:masterClrMapping/>
  </p:clrMapOvr>
  <p:transition>
    <p:strips dir="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uk-UA" altLang="uk-UA" sz="3600" b="1" dirty="0"/>
              <a:t>Завдання МТЗ</a:t>
            </a:r>
            <a:endParaRPr lang="ru-RU" altLang="uk-UA" sz="36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320799" y="1742660"/>
            <a:ext cx="10500139" cy="4658139"/>
          </a:xfrm>
        </p:spPr>
        <p:txBody>
          <a:bodyPr/>
          <a:lstStyle/>
          <a:p>
            <a:pPr marL="0" indent="0" algn="just">
              <a:buNone/>
            </a:pPr>
            <a:r>
              <a:rPr lang="ru-RU" altLang="uk-UA" sz="2800" dirty="0"/>
              <a:t>1. </a:t>
            </a:r>
            <a:r>
              <a:rPr lang="uk-UA" altLang="uk-UA" sz="2800" dirty="0"/>
              <a:t>Забезпечення стабільної бази постачальників, здатних коригувати свою постачальницьку діяльність відповідно до виробничих потреб підприємства споживача. </a:t>
            </a:r>
            <a:br>
              <a:rPr lang="uk-UA" altLang="uk-UA" sz="2800" dirty="0"/>
            </a:br>
            <a:br>
              <a:rPr lang="uk-UA" altLang="uk-UA" sz="2800" dirty="0"/>
            </a:br>
            <a:r>
              <a:rPr lang="uk-UA" altLang="uk-UA" sz="2800" dirty="0"/>
              <a:t>Сучасна ситуація вказує на той факт, що майже неможливо відшукати одного постачальника, який би забезпечив максимально вигідні умови згідно з параметрами (цінові показники; асортимент; умови оплати; здатність швидко змінювати ціну та (або) асортимент; фактор транспортування та витрат, що пов’язані з останнім).</a:t>
            </a:r>
          </a:p>
        </p:txBody>
      </p:sp>
    </p:spTree>
    <p:extLst>
      <p:ext uri="{BB962C8B-B14F-4D97-AF65-F5344CB8AC3E}">
        <p14:creationId xmlns:p14="http://schemas.microsoft.com/office/powerpoint/2010/main" val="1757342633"/>
      </p:ext>
    </p:extLst>
  </p:cSld>
  <p:clrMapOvr>
    <a:masterClrMapping/>
  </p:clrMapOvr>
  <p:transition>
    <p:strips dir="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uk-UA" altLang="uk-UA" sz="3600" b="1" dirty="0"/>
              <a:t>Завдання МТЗ</a:t>
            </a:r>
            <a:endParaRPr lang="ru-RU" altLang="uk-UA" sz="36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320799" y="1742660"/>
            <a:ext cx="10500139" cy="4658139"/>
          </a:xfrm>
        </p:spPr>
        <p:txBody>
          <a:bodyPr/>
          <a:lstStyle/>
          <a:p>
            <a:pPr marL="0" indent="0">
              <a:buNone/>
            </a:pPr>
            <a:r>
              <a:rPr lang="ru-RU" altLang="uk-UA" sz="2800" dirty="0"/>
              <a:t>2. </a:t>
            </a:r>
            <a:r>
              <a:rPr lang="uk-UA" altLang="uk-UA" sz="2800" dirty="0"/>
              <a:t>Організація внутрішніх процесів, які забезпечують виробничий процес та залежать від постачання (МТП). </a:t>
            </a:r>
            <a:br>
              <a:rPr lang="uk-UA" altLang="uk-UA" sz="2800" dirty="0"/>
            </a:br>
            <a:br>
              <a:rPr lang="uk-UA" altLang="uk-UA" sz="2800" dirty="0"/>
            </a:br>
            <a:r>
              <a:rPr lang="uk-UA" altLang="uk-UA" sz="2800" dirty="0"/>
              <a:t>Це організація складського господарства, обліку залишків товарно-матеріальних цінностей на складах, розрахунки нормативних запасів, їх підтримання на визначеному рівні.</a:t>
            </a:r>
            <a:endParaRPr lang="ru-RU" altLang="uk-UA" sz="2800" dirty="0"/>
          </a:p>
        </p:txBody>
      </p:sp>
    </p:spTree>
    <p:extLst>
      <p:ext uri="{BB962C8B-B14F-4D97-AF65-F5344CB8AC3E}">
        <p14:creationId xmlns:p14="http://schemas.microsoft.com/office/powerpoint/2010/main" val="2161546409"/>
      </p:ext>
    </p:extLst>
  </p:cSld>
  <p:clrMapOvr>
    <a:masterClrMapping/>
  </p:clrMapOvr>
  <p:transition>
    <p:strips dir="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uk-UA" altLang="uk-UA" sz="3600" b="1" dirty="0"/>
              <a:t>2. Сучасні методи планування потреби в матеріальних ресурсах</a:t>
            </a:r>
            <a:endParaRPr lang="ru-RU" altLang="uk-UA" sz="36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320799" y="1742660"/>
            <a:ext cx="10500139" cy="4658139"/>
          </a:xfrm>
        </p:spPr>
        <p:txBody>
          <a:bodyPr/>
          <a:lstStyle/>
          <a:p>
            <a:pPr marL="0" indent="0">
              <a:buNone/>
            </a:pPr>
            <a:r>
              <a:rPr lang="uk-UA" altLang="uk-UA" sz="2800" b="1" dirty="0"/>
              <a:t>Потреба в ресурсах:</a:t>
            </a:r>
            <a:endParaRPr lang="uk-UA" altLang="uk-UA" sz="2800" dirty="0"/>
          </a:p>
          <a:p>
            <a:pPr marL="0" indent="0">
              <a:buNone/>
            </a:pPr>
            <a:r>
              <a:rPr lang="uk-UA" altLang="uk-UA" sz="2800" dirty="0"/>
              <a:t>- ресурси на основне виробництво;</a:t>
            </a:r>
          </a:p>
          <a:p>
            <a:pPr marL="0" indent="0">
              <a:buNone/>
            </a:pPr>
            <a:r>
              <a:rPr lang="ru-RU" altLang="uk-UA" sz="2800" dirty="0"/>
              <a:t>- </a:t>
            </a:r>
            <a:r>
              <a:rPr lang="uk-UA" altLang="uk-UA" sz="2800" dirty="0"/>
              <a:t>створення й підтримка перехідних запасів на кінець планового періоду;</a:t>
            </a:r>
          </a:p>
          <a:p>
            <a:pPr marL="0" indent="0">
              <a:buNone/>
            </a:pPr>
            <a:r>
              <a:rPr lang="uk-UA" altLang="uk-UA" sz="2800" dirty="0"/>
              <a:t>- ресурси на інші види господарської діяльності, у тому числі й не виробничу.</a:t>
            </a:r>
          </a:p>
        </p:txBody>
      </p:sp>
    </p:spTree>
    <p:extLst>
      <p:ext uri="{BB962C8B-B14F-4D97-AF65-F5344CB8AC3E}">
        <p14:creationId xmlns:p14="http://schemas.microsoft.com/office/powerpoint/2010/main" val="2575652659"/>
      </p:ext>
    </p:extLst>
  </p:cSld>
  <p:clrMapOvr>
    <a:masterClrMapping/>
  </p:clrMapOvr>
  <p:transition>
    <p:strips dir="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uk-UA" altLang="uk-UA" sz="3600" b="1" dirty="0"/>
              <a:t>2. Сучасні методи планування потреби в матеріальних ресурсах</a:t>
            </a:r>
            <a:endParaRPr lang="ru-RU" altLang="uk-UA" sz="36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320799" y="1742660"/>
            <a:ext cx="10500139" cy="4658139"/>
          </a:xfrm>
        </p:spPr>
        <p:txBody>
          <a:bodyPr/>
          <a:lstStyle/>
          <a:p>
            <a:pPr marL="0" indent="0">
              <a:buNone/>
            </a:pPr>
            <a:r>
              <a:rPr lang="uk-UA" altLang="uk-UA" sz="2800" b="1" dirty="0"/>
              <a:t>Потреба в ресурсах:</a:t>
            </a:r>
            <a:endParaRPr lang="uk-UA" altLang="uk-UA" sz="2800" dirty="0"/>
          </a:p>
          <a:p>
            <a:pPr marL="0" indent="0">
              <a:buNone/>
            </a:pPr>
            <a:r>
              <a:rPr lang="ru-RU" altLang="uk-UA" sz="2800" dirty="0"/>
              <a:t>- </a:t>
            </a:r>
            <a:r>
              <a:rPr lang="uk-UA" altLang="uk-UA" sz="2800" dirty="0"/>
              <a:t>Визначаючи потребу в матеріальних ресурсах, слід враховувати наявність засобів для їх покриття. Джерела покриття можуть бути </a:t>
            </a:r>
            <a:r>
              <a:rPr lang="uk-UA" altLang="uk-UA" sz="2800" i="1" dirty="0"/>
              <a:t>власними</a:t>
            </a:r>
            <a:r>
              <a:rPr lang="uk-UA" altLang="uk-UA" sz="2800" dirty="0"/>
              <a:t> чи </a:t>
            </a:r>
            <a:r>
              <a:rPr lang="uk-UA" altLang="uk-UA" sz="2800" i="1" dirty="0"/>
              <a:t>позиковими</a:t>
            </a:r>
            <a:r>
              <a:rPr lang="uk-UA" altLang="uk-UA" sz="2800" dirty="0"/>
              <a:t>.</a:t>
            </a:r>
          </a:p>
          <a:p>
            <a:pPr>
              <a:buFont typeface="Arial" panose="020B0604020202020204" pitchFamily="34" charset="0"/>
              <a:buChar char="•"/>
            </a:pPr>
            <a:r>
              <a:rPr lang="uk-UA" altLang="uk-UA" sz="2800" dirty="0"/>
              <a:t>Наприклад, позикові – це матеріальні ресурси, що закуповується. А власні – це матеріальні ресурси, які є залишками на складі чи залишилися внаслідок застосування нових технологій.</a:t>
            </a:r>
            <a:endParaRPr lang="ru-RU" altLang="uk-UA" sz="2800" dirty="0"/>
          </a:p>
        </p:txBody>
      </p:sp>
    </p:spTree>
    <p:extLst>
      <p:ext uri="{BB962C8B-B14F-4D97-AF65-F5344CB8AC3E}">
        <p14:creationId xmlns:p14="http://schemas.microsoft.com/office/powerpoint/2010/main" val="2644222310"/>
      </p:ext>
    </p:extLst>
  </p:cSld>
  <p:clrMapOvr>
    <a:masterClrMapping/>
  </p:clrMapOvr>
  <p:transition>
    <p:strips dir="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uk-UA" altLang="uk-UA" sz="3600" b="1" dirty="0"/>
              <a:t>2. Сучасні методи планування потреби в матеріальних ресурсах</a:t>
            </a:r>
            <a:endParaRPr lang="ru-RU" altLang="uk-UA" sz="36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320800" y="1643270"/>
            <a:ext cx="10500139" cy="4870175"/>
          </a:xfrm>
        </p:spPr>
        <p:txBody>
          <a:bodyPr/>
          <a:lstStyle/>
          <a:p>
            <a:pPr marL="0" indent="0">
              <a:buNone/>
            </a:pPr>
            <a:r>
              <a:rPr lang="uk-UA" altLang="uk-UA" sz="2300" b="1" dirty="0"/>
              <a:t>Потреба в ресурсах:</a:t>
            </a:r>
            <a:endParaRPr lang="uk-UA" altLang="uk-UA" sz="2300" dirty="0"/>
          </a:p>
          <a:p>
            <a:pPr marL="0" indent="0">
              <a:buNone/>
            </a:pPr>
            <a:r>
              <a:rPr lang="uk-UA" altLang="uk-UA" sz="2080" dirty="0"/>
              <a:t>- Потреба планується за всією номенклатурою матеріалів у вартісному й натуральному вираженні. Обсяги та терміни постачань матеріалів на підприємство залежать від режиму їх виробничого споживання, створенням і підтримкою необхідного рівня виробничих запасів.</a:t>
            </a:r>
          </a:p>
          <a:p>
            <a:pPr>
              <a:buFont typeface="Arial" panose="020B0604020202020204" pitchFamily="34" charset="0"/>
              <a:buChar char="•"/>
            </a:pPr>
            <a:r>
              <a:rPr lang="uk-UA" altLang="uk-UA" sz="2080" i="1" dirty="0"/>
              <a:t>Номенклатура споживаних ресурсів </a:t>
            </a:r>
            <a:r>
              <a:rPr lang="uk-UA" altLang="uk-UA" sz="2080" dirty="0"/>
              <a:t>– це систематизований перелік ресурсів, які потрібні для виготовлення продукції на підприємстві. </a:t>
            </a:r>
          </a:p>
          <a:p>
            <a:pPr marL="0" indent="0">
              <a:buNone/>
            </a:pPr>
            <a:r>
              <a:rPr lang="uk-UA" altLang="uk-UA" sz="2080" dirty="0"/>
              <a:t>Номенклатура споживаних ресурсів, час їх постачання та переробки можуть бути визначені за допомогою методики Планування потреби у матеріалах. Для цього потрібно знати: </a:t>
            </a:r>
          </a:p>
          <a:p>
            <a:pPr>
              <a:buFont typeface="Courier New" panose="02070309020205020404" pitchFamily="49" charset="0"/>
              <a:buChar char="o"/>
            </a:pPr>
            <a:r>
              <a:rPr lang="uk-UA" altLang="uk-UA" sz="2080" dirty="0"/>
              <a:t>виробничий графік (що і коли повинно бути зроблено);</a:t>
            </a:r>
          </a:p>
          <a:p>
            <a:pPr>
              <a:buFont typeface="Courier New" panose="02070309020205020404" pitchFamily="49" charset="0"/>
              <a:buChar char="o"/>
            </a:pPr>
            <a:r>
              <a:rPr lang="uk-UA" altLang="uk-UA" sz="2080" dirty="0"/>
              <a:t>дані про наявність матеріалів на складі;</a:t>
            </a:r>
          </a:p>
          <a:p>
            <a:pPr>
              <a:buFont typeface="Courier New" panose="02070309020205020404" pitchFamily="49" charset="0"/>
              <a:buChar char="o"/>
            </a:pPr>
            <a:r>
              <a:rPr lang="uk-UA" altLang="uk-UA" sz="2080" dirty="0"/>
              <a:t>кількість матеріалів у заявці на отримання;</a:t>
            </a:r>
          </a:p>
          <a:p>
            <a:pPr>
              <a:buFont typeface="Courier New" panose="02070309020205020404" pitchFamily="49" charset="0"/>
              <a:buChar char="o"/>
            </a:pPr>
            <a:r>
              <a:rPr lang="uk-UA" altLang="uk-UA" sz="2080" dirty="0"/>
              <a:t>період часу, який необхідний на отримання.</a:t>
            </a:r>
          </a:p>
        </p:txBody>
      </p:sp>
    </p:spTree>
    <p:extLst>
      <p:ext uri="{BB962C8B-B14F-4D97-AF65-F5344CB8AC3E}">
        <p14:creationId xmlns:p14="http://schemas.microsoft.com/office/powerpoint/2010/main" val="1487293386"/>
      </p:ext>
    </p:extLst>
  </p:cSld>
  <p:clrMapOvr>
    <a:masterClrMapping/>
  </p:clrMapOvr>
  <p:transition>
    <p:strips dir="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uk-UA" altLang="uk-UA" sz="3600" b="1" dirty="0"/>
              <a:t>2. Сучасні методи планування потреби в матеріальних ресурсах</a:t>
            </a:r>
            <a:endParaRPr lang="ru-RU" altLang="uk-UA" sz="36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320799" y="1742660"/>
            <a:ext cx="10500139" cy="4658139"/>
          </a:xfrm>
        </p:spPr>
        <p:txBody>
          <a:bodyPr/>
          <a:lstStyle/>
          <a:p>
            <a:pPr marL="0" indent="0">
              <a:buNone/>
            </a:pPr>
            <a:r>
              <a:rPr lang="uk-UA" altLang="uk-UA" sz="2800" b="1" dirty="0"/>
              <a:t>Обсяг необхідних ресурсів складається:</a:t>
            </a:r>
            <a:endParaRPr lang="uk-UA" altLang="uk-UA" sz="2800" dirty="0"/>
          </a:p>
          <a:p>
            <a:pPr marL="0" indent="0">
              <a:buNone/>
            </a:pPr>
            <a:r>
              <a:rPr lang="ru-RU" altLang="uk-UA" sz="2800" dirty="0"/>
              <a:t>- </a:t>
            </a:r>
            <a:r>
              <a:rPr lang="uk-UA" altLang="uk-UA" sz="2800" dirty="0"/>
              <a:t>на основне виробництво;</a:t>
            </a:r>
          </a:p>
          <a:p>
            <a:pPr marL="0" indent="0">
              <a:buNone/>
            </a:pPr>
            <a:r>
              <a:rPr lang="uk-UA" altLang="uk-UA" sz="2800" dirty="0"/>
              <a:t>- з потреби в матеріалах, необхідних для впровадження нової техніки, для виготовлення оснащення та інструменту; </a:t>
            </a:r>
          </a:p>
          <a:p>
            <a:pPr marL="0" indent="0">
              <a:buNone/>
            </a:pPr>
            <a:r>
              <a:rPr lang="uk-UA" altLang="uk-UA" sz="2800" dirty="0"/>
              <a:t>- на ремонтно-експлуатаційні й технологічні втрати; </a:t>
            </a:r>
          </a:p>
          <a:p>
            <a:pPr marL="0" indent="0">
              <a:buNone/>
            </a:pPr>
            <a:r>
              <a:rPr lang="uk-UA" altLang="uk-UA" sz="2800" dirty="0"/>
              <a:t>- на створення необхідного заділу незавершеного виробництва («заготовки»);</a:t>
            </a:r>
          </a:p>
          <a:p>
            <a:pPr marL="0" indent="0">
              <a:buNone/>
            </a:pPr>
            <a:r>
              <a:rPr lang="uk-UA" altLang="uk-UA" sz="2800" dirty="0"/>
              <a:t>- на формування перехідних запасів.</a:t>
            </a:r>
          </a:p>
        </p:txBody>
      </p:sp>
    </p:spTree>
    <p:extLst>
      <p:ext uri="{BB962C8B-B14F-4D97-AF65-F5344CB8AC3E}">
        <p14:creationId xmlns:p14="http://schemas.microsoft.com/office/powerpoint/2010/main" val="3852758032"/>
      </p:ext>
    </p:extLst>
  </p:cSld>
  <p:clrMapOvr>
    <a:masterClrMapping/>
  </p:clrMapOvr>
  <p:transition>
    <p:strips dir="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uk-UA" altLang="uk-UA" sz="3600" b="1" dirty="0"/>
              <a:t>Фактори, що впливають на визначення потреби в матеріальних ресурсах</a:t>
            </a:r>
          </a:p>
        </p:txBody>
      </p:sp>
      <p:graphicFrame>
        <p:nvGraphicFramePr>
          <p:cNvPr id="3" name="Таблица 2">
            <a:extLst>
              <a:ext uri="{FF2B5EF4-FFF2-40B4-BE49-F238E27FC236}">
                <a16:creationId xmlns:a16="http://schemas.microsoft.com/office/drawing/2014/main" id="{74251E05-BAED-438F-A684-603899F5CBD6}"/>
              </a:ext>
            </a:extLst>
          </p:cNvPr>
          <p:cNvGraphicFramePr>
            <a:graphicFrameLocks noGrp="1"/>
          </p:cNvGraphicFramePr>
          <p:nvPr>
            <p:extLst>
              <p:ext uri="{D42A27DB-BD31-4B8C-83A1-F6EECF244321}">
                <p14:modId xmlns:p14="http://schemas.microsoft.com/office/powerpoint/2010/main" val="2971602454"/>
              </p:ext>
            </p:extLst>
          </p:nvPr>
        </p:nvGraphicFramePr>
        <p:xfrm>
          <a:off x="1192697" y="1752451"/>
          <a:ext cx="10628242" cy="4554131"/>
        </p:xfrm>
        <a:graphic>
          <a:graphicData uri="http://schemas.openxmlformats.org/drawingml/2006/table">
            <a:tbl>
              <a:tblPr>
                <a:tableStyleId>{D7AC3CCA-C797-4891-BE02-D94E43425B78}</a:tableStyleId>
              </a:tblPr>
              <a:tblGrid>
                <a:gridCol w="2968486">
                  <a:extLst>
                    <a:ext uri="{9D8B030D-6E8A-4147-A177-3AD203B41FA5}">
                      <a16:colId xmlns:a16="http://schemas.microsoft.com/office/drawing/2014/main" val="3560743838"/>
                    </a:ext>
                  </a:extLst>
                </a:gridCol>
                <a:gridCol w="7659756">
                  <a:extLst>
                    <a:ext uri="{9D8B030D-6E8A-4147-A177-3AD203B41FA5}">
                      <a16:colId xmlns:a16="http://schemas.microsoft.com/office/drawing/2014/main" val="1545089799"/>
                    </a:ext>
                  </a:extLst>
                </a:gridCol>
              </a:tblGrid>
              <a:tr h="291900">
                <a:tc>
                  <a:txBody>
                    <a:bodyPr/>
                    <a:lstStyle/>
                    <a:p>
                      <a:pPr marL="167640" algn="ctr">
                        <a:lnSpc>
                          <a:spcPct val="150000"/>
                        </a:lnSpc>
                        <a:spcBef>
                          <a:spcPts val="400"/>
                        </a:spcBef>
                        <a:spcAft>
                          <a:spcPts val="400"/>
                        </a:spcAft>
                      </a:pPr>
                      <a:r>
                        <a:rPr lang="uk-UA" sz="2000" b="1" noProof="0" dirty="0">
                          <a:effectLst/>
                        </a:rPr>
                        <a:t>Фактор</a:t>
                      </a:r>
                      <a:endParaRPr lang="uk-UA" sz="1800" b="1" noProof="0" dirty="0">
                        <a:effectLst/>
                        <a:latin typeface="Times New Roman" panose="02020603050405020304" pitchFamily="18" charset="0"/>
                        <a:ea typeface="Times New Roman" panose="02020603050405020304" pitchFamily="18" charset="0"/>
                      </a:endParaRPr>
                    </a:p>
                  </a:txBody>
                  <a:tcPr marL="65184" marR="65184" marT="0" marB="0" anchor="ctr"/>
                </a:tc>
                <a:tc>
                  <a:txBody>
                    <a:bodyPr/>
                    <a:lstStyle/>
                    <a:p>
                      <a:pPr marL="167640" algn="ctr">
                        <a:lnSpc>
                          <a:spcPct val="150000"/>
                        </a:lnSpc>
                        <a:spcBef>
                          <a:spcPts val="400"/>
                        </a:spcBef>
                        <a:spcAft>
                          <a:spcPts val="400"/>
                        </a:spcAft>
                      </a:pPr>
                      <a:r>
                        <a:rPr lang="uk-UA" sz="2000" b="1" noProof="0" dirty="0">
                          <a:effectLst/>
                        </a:rPr>
                        <a:t>Характеристика факторів</a:t>
                      </a:r>
                      <a:endParaRPr lang="uk-UA" sz="2000" b="1" noProof="0" dirty="0">
                        <a:effectLst/>
                        <a:latin typeface="Times New Roman" panose="02020603050405020304" pitchFamily="18" charset="0"/>
                        <a:ea typeface="Times New Roman" panose="02020603050405020304" pitchFamily="18" charset="0"/>
                      </a:endParaRPr>
                    </a:p>
                  </a:txBody>
                  <a:tcPr marL="65184" marR="65184" marT="0" marB="0" anchor="ctr"/>
                </a:tc>
                <a:extLst>
                  <a:ext uri="{0D108BD9-81ED-4DB2-BD59-A6C34878D82A}">
                    <a16:rowId xmlns:a16="http://schemas.microsoft.com/office/drawing/2014/main" val="4217693243"/>
                  </a:ext>
                </a:extLst>
              </a:tr>
              <a:tr h="623470">
                <a:tc>
                  <a:txBody>
                    <a:bodyPr/>
                    <a:lstStyle/>
                    <a:p>
                      <a:pPr marL="167640" algn="l">
                        <a:lnSpc>
                          <a:spcPct val="100000"/>
                        </a:lnSpc>
                        <a:spcBef>
                          <a:spcPts val="300"/>
                        </a:spcBef>
                        <a:spcAft>
                          <a:spcPts val="300"/>
                        </a:spcAft>
                      </a:pPr>
                      <a:r>
                        <a:rPr lang="uk-UA" sz="1800" spc="-10" noProof="0" dirty="0">
                          <a:effectLst/>
                        </a:rPr>
                        <a:t>1. Вид матеріального ресурсу </a:t>
                      </a:r>
                      <a:endParaRPr lang="uk-UA" sz="1800" noProof="0" dirty="0">
                        <a:effectLst/>
                        <a:latin typeface="Times New Roman" panose="02020603050405020304" pitchFamily="18" charset="0"/>
                        <a:ea typeface="Times New Roman" panose="02020603050405020304" pitchFamily="18" charset="0"/>
                      </a:endParaRPr>
                    </a:p>
                  </a:txBody>
                  <a:tcPr marL="65184" marR="65184" marT="0" marB="0" anchor="ctr"/>
                </a:tc>
                <a:tc>
                  <a:txBody>
                    <a:bodyPr/>
                    <a:lstStyle/>
                    <a:p>
                      <a:pPr marL="0" indent="0" algn="just">
                        <a:lnSpc>
                          <a:spcPct val="100000"/>
                        </a:lnSpc>
                        <a:spcBef>
                          <a:spcPts val="300"/>
                        </a:spcBef>
                        <a:spcAft>
                          <a:spcPts val="300"/>
                        </a:spcAft>
                      </a:pPr>
                      <a:r>
                        <a:rPr lang="uk-UA" sz="2000" noProof="0" dirty="0">
                          <a:effectLst/>
                        </a:rPr>
                        <a:t>Технічні засоби: машини, пристрої, устаткування, інструменти. </a:t>
                      </a:r>
                      <a:br>
                        <a:rPr lang="uk-UA" sz="2000" noProof="0" dirty="0">
                          <a:effectLst/>
                        </a:rPr>
                      </a:br>
                      <a:r>
                        <a:rPr lang="uk-UA" sz="2000" noProof="0" dirty="0">
                          <a:effectLst/>
                        </a:rPr>
                        <a:t>Ресурси: сировина, матеріали, напівфабрикати, паливо</a:t>
                      </a:r>
                      <a:endParaRPr lang="uk-UA" sz="2000" noProof="0" dirty="0">
                        <a:effectLst/>
                        <a:latin typeface="Times New Roman" panose="02020603050405020304" pitchFamily="18" charset="0"/>
                        <a:ea typeface="Times New Roman" panose="02020603050405020304" pitchFamily="18" charset="0"/>
                      </a:endParaRPr>
                    </a:p>
                  </a:txBody>
                  <a:tcPr marL="65184" marR="65184" marT="0" marB="0" anchor="ctr"/>
                </a:tc>
                <a:extLst>
                  <a:ext uri="{0D108BD9-81ED-4DB2-BD59-A6C34878D82A}">
                    <a16:rowId xmlns:a16="http://schemas.microsoft.com/office/drawing/2014/main" val="2972013937"/>
                  </a:ext>
                </a:extLst>
              </a:tr>
              <a:tr h="623470">
                <a:tc>
                  <a:txBody>
                    <a:bodyPr/>
                    <a:lstStyle/>
                    <a:p>
                      <a:pPr marL="167640" algn="l">
                        <a:lnSpc>
                          <a:spcPct val="100000"/>
                        </a:lnSpc>
                        <a:spcBef>
                          <a:spcPts val="300"/>
                        </a:spcBef>
                        <a:spcAft>
                          <a:spcPts val="300"/>
                        </a:spcAft>
                      </a:pPr>
                      <a:r>
                        <a:rPr lang="uk-UA" sz="1800" noProof="0" dirty="0">
                          <a:effectLst/>
                        </a:rPr>
                        <a:t>2. Виробнича програма </a:t>
                      </a:r>
                      <a:endParaRPr lang="uk-UA" sz="1800" noProof="0" dirty="0">
                        <a:effectLst/>
                        <a:latin typeface="Times New Roman" panose="02020603050405020304" pitchFamily="18" charset="0"/>
                        <a:ea typeface="Times New Roman" panose="02020603050405020304" pitchFamily="18" charset="0"/>
                      </a:endParaRPr>
                    </a:p>
                  </a:txBody>
                  <a:tcPr marL="65184" marR="65184" marT="0" marB="0" anchor="ctr"/>
                </a:tc>
                <a:tc>
                  <a:txBody>
                    <a:bodyPr/>
                    <a:lstStyle/>
                    <a:p>
                      <a:pPr marL="0" indent="0" algn="just">
                        <a:lnSpc>
                          <a:spcPct val="100000"/>
                        </a:lnSpc>
                        <a:spcBef>
                          <a:spcPts val="300"/>
                        </a:spcBef>
                        <a:spcAft>
                          <a:spcPts val="300"/>
                        </a:spcAft>
                      </a:pPr>
                      <a:r>
                        <a:rPr lang="uk-UA" sz="2000" noProof="0" dirty="0">
                          <a:effectLst/>
                        </a:rPr>
                        <a:t>Обсяг виробництва продукції для реалізації на сторону. </a:t>
                      </a:r>
                      <a:br>
                        <a:rPr lang="uk-UA" sz="2000" noProof="0" dirty="0">
                          <a:effectLst/>
                        </a:rPr>
                      </a:br>
                      <a:r>
                        <a:rPr lang="uk-UA" sz="2000" noProof="0" dirty="0">
                          <a:effectLst/>
                        </a:rPr>
                        <a:t>Обсяг виробництва продукції для власних потреб</a:t>
                      </a:r>
                      <a:endParaRPr lang="uk-UA" sz="2000" noProof="0" dirty="0">
                        <a:effectLst/>
                        <a:latin typeface="Times New Roman" panose="02020603050405020304" pitchFamily="18" charset="0"/>
                        <a:ea typeface="Times New Roman" panose="02020603050405020304" pitchFamily="18" charset="0"/>
                      </a:endParaRPr>
                    </a:p>
                  </a:txBody>
                  <a:tcPr marL="65184" marR="65184" marT="0" marB="0" anchor="ctr"/>
                </a:tc>
                <a:extLst>
                  <a:ext uri="{0D108BD9-81ED-4DB2-BD59-A6C34878D82A}">
                    <a16:rowId xmlns:a16="http://schemas.microsoft.com/office/drawing/2014/main" val="2709509947"/>
                  </a:ext>
                </a:extLst>
              </a:tr>
              <a:tr h="955041">
                <a:tc>
                  <a:txBody>
                    <a:bodyPr/>
                    <a:lstStyle/>
                    <a:p>
                      <a:pPr marL="167640" algn="l">
                        <a:lnSpc>
                          <a:spcPct val="100000"/>
                        </a:lnSpc>
                        <a:spcBef>
                          <a:spcPts val="300"/>
                        </a:spcBef>
                        <a:spcAft>
                          <a:spcPts val="300"/>
                        </a:spcAft>
                      </a:pPr>
                      <a:r>
                        <a:rPr lang="uk-UA" sz="1800" noProof="0" dirty="0">
                          <a:effectLst/>
                        </a:rPr>
                        <a:t>3. Види потреби в ресурсі </a:t>
                      </a:r>
                      <a:endParaRPr lang="uk-UA" sz="1800" noProof="0" dirty="0">
                        <a:effectLst/>
                        <a:latin typeface="Times New Roman" panose="02020603050405020304" pitchFamily="18" charset="0"/>
                        <a:ea typeface="Times New Roman" panose="02020603050405020304" pitchFamily="18" charset="0"/>
                      </a:endParaRPr>
                    </a:p>
                  </a:txBody>
                  <a:tcPr marL="65184" marR="65184" marT="0" marB="0" anchor="ctr"/>
                </a:tc>
                <a:tc>
                  <a:txBody>
                    <a:bodyPr/>
                    <a:lstStyle/>
                    <a:p>
                      <a:pPr marL="0" indent="0" algn="just">
                        <a:lnSpc>
                          <a:spcPct val="100000"/>
                        </a:lnSpc>
                        <a:spcBef>
                          <a:spcPts val="300"/>
                        </a:spcBef>
                        <a:spcAft>
                          <a:spcPts val="300"/>
                        </a:spcAft>
                      </a:pPr>
                      <a:r>
                        <a:rPr lang="uk-UA" sz="2000" noProof="0" dirty="0">
                          <a:effectLst/>
                        </a:rPr>
                        <a:t>Основне виробництво. Виготовлення технологічного оснащення. Ремонтно-експлуата­ційні роботи. Капітальне будівництво. Підвищення технічного рівня виробництва</a:t>
                      </a:r>
                      <a:endParaRPr lang="uk-UA" sz="2000" noProof="0" dirty="0">
                        <a:effectLst/>
                        <a:latin typeface="Times New Roman" panose="02020603050405020304" pitchFamily="18" charset="0"/>
                        <a:ea typeface="Times New Roman" panose="02020603050405020304" pitchFamily="18" charset="0"/>
                      </a:endParaRPr>
                    </a:p>
                  </a:txBody>
                  <a:tcPr marL="65184" marR="65184" marT="0" marB="0" anchor="ctr"/>
                </a:tc>
                <a:extLst>
                  <a:ext uri="{0D108BD9-81ED-4DB2-BD59-A6C34878D82A}">
                    <a16:rowId xmlns:a16="http://schemas.microsoft.com/office/drawing/2014/main" val="1661207940"/>
                  </a:ext>
                </a:extLst>
              </a:tr>
              <a:tr h="1949750">
                <a:tc>
                  <a:txBody>
                    <a:bodyPr/>
                    <a:lstStyle/>
                    <a:p>
                      <a:pPr marL="167640" algn="l">
                        <a:lnSpc>
                          <a:spcPct val="100000"/>
                        </a:lnSpc>
                        <a:spcBef>
                          <a:spcPts val="300"/>
                        </a:spcBef>
                        <a:spcAft>
                          <a:spcPts val="300"/>
                        </a:spcAft>
                      </a:pPr>
                      <a:r>
                        <a:rPr lang="uk-UA" sz="1800" noProof="0" dirty="0">
                          <a:effectLst/>
                        </a:rPr>
                        <a:t>4. Норма витрат матеріального ресурсу на одиницю продукції </a:t>
                      </a:r>
                      <a:endParaRPr lang="uk-UA" sz="1800" noProof="0" dirty="0">
                        <a:effectLst/>
                        <a:latin typeface="Times New Roman" panose="02020603050405020304" pitchFamily="18" charset="0"/>
                        <a:ea typeface="Times New Roman" panose="02020603050405020304" pitchFamily="18" charset="0"/>
                      </a:endParaRPr>
                    </a:p>
                  </a:txBody>
                  <a:tcPr marL="65184" marR="65184" marT="0" marB="0" anchor="ctr"/>
                </a:tc>
                <a:tc>
                  <a:txBody>
                    <a:bodyPr/>
                    <a:lstStyle/>
                    <a:p>
                      <a:pPr marL="0" indent="0" algn="just">
                        <a:lnSpc>
                          <a:spcPct val="100000"/>
                        </a:lnSpc>
                        <a:spcBef>
                          <a:spcPts val="300"/>
                        </a:spcBef>
                        <a:spcAft>
                          <a:spcPts val="0"/>
                        </a:spcAft>
                      </a:pPr>
                      <a:r>
                        <a:rPr lang="uk-UA" sz="2000" noProof="0" dirty="0">
                          <a:effectLst/>
                        </a:rPr>
                        <a:t>Об’єкти нормування:</a:t>
                      </a:r>
                    </a:p>
                    <a:p>
                      <a:pPr marL="0" indent="0" algn="just">
                        <a:lnSpc>
                          <a:spcPct val="100000"/>
                        </a:lnSpc>
                        <a:spcAft>
                          <a:spcPts val="0"/>
                        </a:spcAft>
                      </a:pPr>
                      <a:r>
                        <a:rPr lang="uk-UA" sz="2000" noProof="0" dirty="0">
                          <a:effectLst/>
                        </a:rPr>
                        <a:t>матеріали;</a:t>
                      </a:r>
                    </a:p>
                    <a:p>
                      <a:pPr marL="0" indent="0" algn="just">
                        <a:lnSpc>
                          <a:spcPct val="100000"/>
                        </a:lnSpc>
                        <a:spcAft>
                          <a:spcPts val="0"/>
                        </a:spcAft>
                      </a:pPr>
                      <a:r>
                        <a:rPr lang="uk-UA" sz="2000" noProof="0" dirty="0">
                          <a:effectLst/>
                        </a:rPr>
                        <a:t>сировина, енергія;</a:t>
                      </a:r>
                    </a:p>
                    <a:p>
                      <a:pPr marL="0" indent="0" algn="just">
                        <a:lnSpc>
                          <a:spcPct val="100000"/>
                        </a:lnSpc>
                        <a:spcAft>
                          <a:spcPts val="0"/>
                        </a:spcAft>
                      </a:pPr>
                      <a:r>
                        <a:rPr lang="uk-UA" sz="2000" noProof="0" dirty="0">
                          <a:effectLst/>
                        </a:rPr>
                        <a:t>трудові ресурси;</a:t>
                      </a:r>
                    </a:p>
                    <a:p>
                      <a:pPr marL="0" indent="0" algn="just">
                        <a:lnSpc>
                          <a:spcPct val="100000"/>
                        </a:lnSpc>
                        <a:spcAft>
                          <a:spcPts val="0"/>
                        </a:spcAft>
                      </a:pPr>
                      <a:r>
                        <a:rPr lang="uk-UA" sz="2000" noProof="0" dirty="0">
                          <a:effectLst/>
                        </a:rPr>
                        <a:t>час роботи устаткування;</a:t>
                      </a:r>
                    </a:p>
                    <a:p>
                      <a:pPr marL="0" indent="0" algn="just">
                        <a:lnSpc>
                          <a:spcPct val="100000"/>
                        </a:lnSpc>
                        <a:spcAft>
                          <a:spcPts val="300"/>
                        </a:spcAft>
                      </a:pPr>
                      <a:r>
                        <a:rPr lang="uk-UA" sz="2000" noProof="0" dirty="0">
                          <a:effectLst/>
                        </a:rPr>
                        <a:t>тонно-кілометри перевезень</a:t>
                      </a:r>
                      <a:endParaRPr lang="uk-UA" sz="2000" noProof="0" dirty="0">
                        <a:effectLst/>
                        <a:latin typeface="Times New Roman" panose="02020603050405020304" pitchFamily="18" charset="0"/>
                        <a:ea typeface="Times New Roman" panose="02020603050405020304" pitchFamily="18" charset="0"/>
                      </a:endParaRPr>
                    </a:p>
                  </a:txBody>
                  <a:tcPr marL="65184" marR="65184" marT="0" marB="0" anchor="ctr"/>
                </a:tc>
                <a:extLst>
                  <a:ext uri="{0D108BD9-81ED-4DB2-BD59-A6C34878D82A}">
                    <a16:rowId xmlns:a16="http://schemas.microsoft.com/office/drawing/2014/main" val="1750274352"/>
                  </a:ext>
                </a:extLst>
              </a:tr>
            </a:tbl>
          </a:graphicData>
        </a:graphic>
      </p:graphicFrame>
    </p:spTree>
    <p:extLst>
      <p:ext uri="{BB962C8B-B14F-4D97-AF65-F5344CB8AC3E}">
        <p14:creationId xmlns:p14="http://schemas.microsoft.com/office/powerpoint/2010/main" val="942358972"/>
      </p:ext>
    </p:extLst>
  </p:cSld>
  <p:clrMapOvr>
    <a:masterClrMapping/>
  </p:clrMapOvr>
  <p:transition>
    <p:strips dir="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ru-RU" altLang="uk-UA" sz="3600" b="1" dirty="0"/>
              <a:t>1. </a:t>
            </a:r>
            <a:r>
              <a:rPr lang="uk-UA" altLang="uk-UA" sz="3600" b="1" dirty="0"/>
              <a:t>Зміст, завдання та послідовність розроблення плану матеріально-технічного забезпечення</a:t>
            </a:r>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320800" y="1981200"/>
            <a:ext cx="10363200" cy="4267200"/>
          </a:xfrm>
        </p:spPr>
        <p:txBody>
          <a:bodyPr/>
          <a:lstStyle/>
          <a:p>
            <a:pPr algn="just">
              <a:buFont typeface="Monotype Sorts" pitchFamily="2" charset="2"/>
              <a:buNone/>
            </a:pPr>
            <a:r>
              <a:rPr lang="uk-UA" altLang="uk-UA" b="1" dirty="0"/>
              <a:t>МТЗ</a:t>
            </a:r>
            <a:r>
              <a:rPr lang="uk-UA" altLang="uk-UA" dirty="0"/>
              <a:t> – вид комерційної діяльності, який забезпечує процес виробництва матеріально-технічними ресурсами. МТЗ здійснюється на початку виробництва.</a:t>
            </a:r>
          </a:p>
          <a:p>
            <a:pPr algn="just">
              <a:buFont typeface="Monotype Sorts" pitchFamily="2" charset="2"/>
              <a:buNone/>
            </a:pPr>
            <a:endParaRPr lang="uk-UA" altLang="uk-UA" dirty="0"/>
          </a:p>
          <a:p>
            <a:pPr algn="just">
              <a:buFont typeface="Monotype Sorts" pitchFamily="2" charset="2"/>
              <a:buNone/>
            </a:pPr>
            <a:r>
              <a:rPr lang="uk-UA" altLang="uk-UA" b="1" dirty="0"/>
              <a:t>Мета МТЗ </a:t>
            </a:r>
            <a:r>
              <a:rPr lang="uk-UA" altLang="uk-UA" dirty="0"/>
              <a:t>– доведення матеріальних ресурсів до конкретних комерційно-виробничих підприємств у заздалегідь визначене договором місце споживання.</a:t>
            </a:r>
          </a:p>
        </p:txBody>
      </p:sp>
    </p:spTree>
    <p:extLst>
      <p:ext uri="{BB962C8B-B14F-4D97-AF65-F5344CB8AC3E}">
        <p14:creationId xmlns:p14="http://schemas.microsoft.com/office/powerpoint/2010/main" val="1117251594"/>
      </p:ext>
    </p:extLst>
  </p:cSld>
  <p:clrMapOvr>
    <a:masterClrMapping/>
  </p:clrMapOvr>
  <p:transition>
    <p:strips dir="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320799" y="1769164"/>
            <a:ext cx="10500139" cy="4658139"/>
          </a:xfrm>
        </p:spPr>
        <p:txBody>
          <a:bodyPr/>
          <a:lstStyle/>
          <a:p>
            <a:pPr marL="0" indent="0">
              <a:buNone/>
            </a:pPr>
            <a:r>
              <a:rPr lang="uk-UA" altLang="uk-UA" sz="2800" dirty="0"/>
              <a:t>* Потреба в матеріальних ресурсах визначається на основі балансу МТЗ підприємства з урахуванням залишків і внутрішніх джерел забезпечення.</a:t>
            </a:r>
          </a:p>
          <a:p>
            <a:pPr marL="0" indent="0">
              <a:buNone/>
            </a:pPr>
            <a:r>
              <a:rPr lang="uk-UA" altLang="uk-UA" sz="2800" dirty="0"/>
              <a:t>Основні дані для визначення потреби:</a:t>
            </a:r>
          </a:p>
          <a:p>
            <a:pPr marL="0" indent="0">
              <a:buNone/>
            </a:pPr>
            <a:r>
              <a:rPr lang="uk-UA" altLang="uk-UA" sz="2800" dirty="0"/>
              <a:t>- узгоджені з попитом пропозиції підприємства щодо виробництва товарів і послуг та норм витрат на їх виготовлення.</a:t>
            </a:r>
          </a:p>
          <a:p>
            <a:pPr marL="0" indent="0">
              <a:buNone/>
            </a:pPr>
            <a:r>
              <a:rPr lang="uk-UA" altLang="uk-UA" sz="2800" dirty="0"/>
              <a:t>* У розрахунках необхідно диференціювати потребу підприємства за основними напрямами витрат, беручи до уваги їхнє значення та переважання питомої ваги в загальному обсязі потреби підприємства.</a:t>
            </a:r>
            <a:endParaRPr lang="ru-RU" altLang="uk-UA" sz="2800" dirty="0"/>
          </a:p>
        </p:txBody>
      </p:sp>
    </p:spTree>
    <p:extLst>
      <p:ext uri="{BB962C8B-B14F-4D97-AF65-F5344CB8AC3E}">
        <p14:creationId xmlns:p14="http://schemas.microsoft.com/office/powerpoint/2010/main" val="487508290"/>
      </p:ext>
    </p:extLst>
  </p:cSld>
  <p:clrMapOvr>
    <a:masterClrMapping/>
  </p:clrMapOvr>
  <p:transition>
    <p:strips dir="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uk-UA" altLang="uk-UA" sz="3600" b="1" dirty="0"/>
              <a:t>Методи розрахунку потреби в МТР</a:t>
            </a:r>
            <a:endParaRPr lang="ru-RU" altLang="uk-UA" sz="36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320799" y="1742660"/>
            <a:ext cx="10500139" cy="4658139"/>
          </a:xfrm>
        </p:spPr>
        <p:txBody>
          <a:bodyPr/>
          <a:lstStyle/>
          <a:p>
            <a:pPr marL="0" indent="0">
              <a:buNone/>
            </a:pPr>
            <a:r>
              <a:rPr lang="uk-UA" altLang="uk-UA" sz="2800" dirty="0"/>
              <a:t>Метод </a:t>
            </a:r>
            <a:r>
              <a:rPr lang="uk-UA" altLang="uk-UA" sz="2800" b="1" dirty="0"/>
              <a:t>прямого розрахунку </a:t>
            </a:r>
            <a:r>
              <a:rPr lang="uk-UA" altLang="uk-UA" sz="2800" dirty="0"/>
              <a:t>(детермінований – на основі виробничої програми/плану та норм витрат); </a:t>
            </a:r>
          </a:p>
          <a:p>
            <a:pPr marL="0" indent="0">
              <a:buNone/>
            </a:pPr>
            <a:r>
              <a:rPr lang="uk-UA" altLang="uk-UA" sz="2800" dirty="0"/>
              <a:t>- </a:t>
            </a:r>
            <a:r>
              <a:rPr lang="uk-UA" altLang="uk-UA" sz="2800" dirty="0" err="1"/>
              <a:t>подетальний</a:t>
            </a:r>
            <a:r>
              <a:rPr lang="uk-UA" altLang="uk-UA" sz="2800" dirty="0"/>
              <a:t>; </a:t>
            </a:r>
          </a:p>
          <a:p>
            <a:pPr marL="0" indent="0">
              <a:buNone/>
            </a:pPr>
            <a:r>
              <a:rPr lang="uk-UA" altLang="uk-UA" sz="2800" dirty="0"/>
              <a:t>- на виробничу одиницю;</a:t>
            </a:r>
          </a:p>
          <a:p>
            <a:pPr marL="0" indent="0">
              <a:buNone/>
            </a:pPr>
            <a:r>
              <a:rPr lang="uk-UA" altLang="uk-UA" sz="2800" dirty="0"/>
              <a:t>- за аналогами;</a:t>
            </a:r>
          </a:p>
          <a:p>
            <a:pPr marL="0" indent="0">
              <a:buNone/>
            </a:pPr>
            <a:r>
              <a:rPr lang="uk-UA" altLang="uk-UA" sz="2800" dirty="0"/>
              <a:t>- за типовими представниками;</a:t>
            </a:r>
          </a:p>
          <a:p>
            <a:pPr marL="0" indent="0">
              <a:buNone/>
            </a:pPr>
            <a:r>
              <a:rPr lang="uk-UA" altLang="uk-UA" sz="2800" dirty="0"/>
              <a:t>- рецептурний та ін.</a:t>
            </a:r>
          </a:p>
        </p:txBody>
      </p:sp>
    </p:spTree>
    <p:extLst>
      <p:ext uri="{BB962C8B-B14F-4D97-AF65-F5344CB8AC3E}">
        <p14:creationId xmlns:p14="http://schemas.microsoft.com/office/powerpoint/2010/main" val="1912434079"/>
      </p:ext>
    </p:extLst>
  </p:cSld>
  <p:clrMapOvr>
    <a:masterClrMapping/>
  </p:clrMapOvr>
  <p:transition>
    <p:strips dir="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uk-UA" altLang="uk-UA" sz="3600" b="1" dirty="0"/>
              <a:t>Методи розрахунку потреби в МТР</a:t>
            </a:r>
            <a:endParaRPr lang="ru-RU" altLang="uk-UA" sz="36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320799" y="1742660"/>
            <a:ext cx="10500139" cy="4658139"/>
          </a:xfrm>
        </p:spPr>
        <p:txBody>
          <a:bodyPr/>
          <a:lstStyle/>
          <a:p>
            <a:pPr marL="0" indent="0">
              <a:buNone/>
            </a:pPr>
            <a:r>
              <a:rPr lang="uk-UA" altLang="uk-UA" sz="2800" b="1" dirty="0"/>
              <a:t>Стохастичні </a:t>
            </a:r>
            <a:r>
              <a:rPr lang="uk-UA" altLang="uk-UA" sz="2800" dirty="0"/>
              <a:t>методи (на основі вірогідного прогнозування, враховуючи потребу за минулі періоди)</a:t>
            </a:r>
            <a:r>
              <a:rPr lang="ru-RU" altLang="uk-UA" sz="2800" dirty="0"/>
              <a:t>; </a:t>
            </a:r>
          </a:p>
          <a:p>
            <a:pPr marL="0" indent="0">
              <a:buNone/>
            </a:pPr>
            <a:endParaRPr lang="ru-RU" altLang="uk-UA" sz="2800" dirty="0"/>
          </a:p>
          <a:p>
            <a:pPr marL="0" indent="0">
              <a:buNone/>
            </a:pPr>
            <a:r>
              <a:rPr lang="uk-UA" altLang="uk-UA" sz="2800" b="1" dirty="0"/>
              <a:t>Оціночні </a:t>
            </a:r>
            <a:r>
              <a:rPr lang="uk-UA" altLang="uk-UA" sz="2800" dirty="0"/>
              <a:t>методи (на основі </a:t>
            </a:r>
            <a:r>
              <a:rPr lang="uk-UA" altLang="uk-UA" sz="2800" dirty="0" err="1"/>
              <a:t>досвідно</a:t>
            </a:r>
            <a:r>
              <a:rPr lang="uk-UA" altLang="uk-UA" sz="2800" dirty="0"/>
              <a:t>-статистичної оцінки фахівців).</a:t>
            </a:r>
            <a:endParaRPr lang="uk-UA" altLang="uk-UA" sz="2800" b="1" dirty="0"/>
          </a:p>
        </p:txBody>
      </p:sp>
    </p:spTree>
    <p:extLst>
      <p:ext uri="{BB962C8B-B14F-4D97-AF65-F5344CB8AC3E}">
        <p14:creationId xmlns:p14="http://schemas.microsoft.com/office/powerpoint/2010/main" val="4040295190"/>
      </p:ext>
    </p:extLst>
  </p:cSld>
  <p:clrMapOvr>
    <a:masterClrMapping/>
  </p:clrMapOvr>
  <p:transition>
    <p:strips dir="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uk-UA" altLang="uk-UA" sz="3600" b="1" dirty="0" err="1"/>
              <a:t>Подетальний</a:t>
            </a:r>
            <a:r>
              <a:rPr lang="uk-UA" altLang="uk-UA" sz="3600" b="1" dirty="0"/>
              <a:t> метод розрахунку потреби в МТР</a:t>
            </a:r>
            <a:endParaRPr lang="ru-RU" altLang="uk-UA" sz="36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320799" y="1742660"/>
            <a:ext cx="10500139" cy="4658139"/>
          </a:xfrm>
        </p:spPr>
        <p:txBody>
          <a:bodyPr/>
          <a:lstStyle/>
          <a:p>
            <a:pPr marL="0" indent="0">
              <a:buNone/>
            </a:pPr>
            <a:r>
              <a:rPr lang="uk-UA" altLang="uk-UA" sz="2700" dirty="0"/>
              <a:t>Потребу в матеріалах визначають як добуток норми витрат на деталь і кількість запланованих до виробництва деталей (об</a:t>
            </a:r>
            <a:r>
              <a:rPr lang="en-US" altLang="uk-UA" sz="2700" dirty="0"/>
              <a:t>’</a:t>
            </a:r>
            <a:r>
              <a:rPr lang="uk-UA" altLang="uk-UA" sz="2700" dirty="0" err="1"/>
              <a:t>єм</a:t>
            </a:r>
            <a:r>
              <a:rPr lang="uk-UA" altLang="uk-UA" sz="2700" dirty="0"/>
              <a:t> виробництва).</a:t>
            </a:r>
          </a:p>
          <a:p>
            <a:pPr marL="0" indent="0">
              <a:buNone/>
            </a:pPr>
            <a:endParaRPr lang="ru-RU" altLang="uk-UA" sz="2800" dirty="0"/>
          </a:p>
          <a:p>
            <a:pPr marL="0" indent="0">
              <a:buNone/>
            </a:pPr>
            <a:endParaRPr lang="ru-RU" altLang="uk-UA" sz="2800" dirty="0"/>
          </a:p>
          <a:p>
            <a:pPr marL="0" indent="0">
              <a:buNone/>
            </a:pPr>
            <a:endParaRPr lang="ru-RU" altLang="uk-UA" sz="2800" dirty="0"/>
          </a:p>
          <a:p>
            <a:pPr marL="0" indent="0">
              <a:buNone/>
            </a:pPr>
            <a:r>
              <a:rPr lang="ru-RU" altLang="uk-UA" sz="2540" dirty="0"/>
              <a:t>де </a:t>
            </a:r>
            <a:r>
              <a:rPr lang="en-US" altLang="uk-UA" sz="2540" dirty="0"/>
              <a:t>n — </a:t>
            </a:r>
            <a:r>
              <a:rPr lang="uk-UA" altLang="uk-UA" sz="2540" dirty="0"/>
              <a:t>кількість видів виробів, на які розраховують матеріал і-го найменування; </a:t>
            </a:r>
          </a:p>
          <a:p>
            <a:pPr marL="0" indent="0">
              <a:buNone/>
            </a:pPr>
            <a:r>
              <a:rPr lang="uk-UA" altLang="uk-UA" sz="2540" dirty="0" err="1"/>
              <a:t>Aj</a:t>
            </a:r>
            <a:r>
              <a:rPr lang="uk-UA" altLang="uk-UA" sz="2540" dirty="0"/>
              <a:t> — виробнича програма з виробництва j-ї </a:t>
            </a:r>
            <a:r>
              <a:rPr lang="uk-UA" altLang="uk-UA" sz="2540" dirty="0" err="1"/>
              <a:t>продук¬ції</a:t>
            </a:r>
            <a:r>
              <a:rPr lang="uk-UA" altLang="uk-UA" sz="2540" dirty="0"/>
              <a:t>, шт. (м, м2 і т. ін.); </a:t>
            </a:r>
          </a:p>
          <a:p>
            <a:pPr marL="0" indent="0">
              <a:buNone/>
            </a:pPr>
            <a:r>
              <a:rPr lang="uk-UA" altLang="uk-UA" sz="2540" dirty="0" err="1"/>
              <a:t>НВіj</a:t>
            </a:r>
            <a:r>
              <a:rPr lang="uk-UA" altLang="uk-UA" sz="2540" dirty="0"/>
              <a:t> — норма витрат і-го матеріалу на </a:t>
            </a:r>
            <a:r>
              <a:rPr lang="uk-UA" altLang="uk-UA" sz="2540" dirty="0" err="1"/>
              <a:t>вироб¬ництво</a:t>
            </a:r>
            <a:r>
              <a:rPr lang="uk-UA" altLang="uk-UA" sz="2540" dirty="0"/>
              <a:t> одиниці j-ї продукції.</a:t>
            </a:r>
          </a:p>
          <a:p>
            <a:pPr marL="0" indent="0">
              <a:buNone/>
            </a:pPr>
            <a:endParaRPr lang="ru-RU" altLang="uk-UA" sz="2800" dirty="0"/>
          </a:p>
        </p:txBody>
      </p:sp>
      <p:sp>
        <p:nvSpPr>
          <p:cNvPr id="2" name="Rectangle 2">
            <a:extLst>
              <a:ext uri="{FF2B5EF4-FFF2-40B4-BE49-F238E27FC236}">
                <a16:creationId xmlns:a16="http://schemas.microsoft.com/office/drawing/2014/main" id="{A84C152B-77AF-4224-81F6-11C6D4F6CB30}"/>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3" name="Объект 2">
            <a:extLst>
              <a:ext uri="{FF2B5EF4-FFF2-40B4-BE49-F238E27FC236}">
                <a16:creationId xmlns:a16="http://schemas.microsoft.com/office/drawing/2014/main" id="{A427658B-2FB9-477E-9BF0-0D0EE70897D4}"/>
              </a:ext>
            </a:extLst>
          </p:cNvPr>
          <p:cNvGraphicFramePr>
            <a:graphicFrameLocks noChangeAspect="1"/>
          </p:cNvGraphicFramePr>
          <p:nvPr/>
        </p:nvGraphicFramePr>
        <p:xfrm>
          <a:off x="0" y="0"/>
          <a:ext cx="981075" cy="381000"/>
        </p:xfrm>
        <a:graphic>
          <a:graphicData uri="http://schemas.openxmlformats.org/presentationml/2006/ole">
            <mc:AlternateContent xmlns:mc="http://schemas.openxmlformats.org/markup-compatibility/2006">
              <mc:Choice xmlns:v="urn:schemas-microsoft-com:vml" Requires="v">
                <p:oleObj spid="_x0000_s1071" name="Уравнение" r:id="rId4" imgW="977900" imgH="381000" progId="Equation.3">
                  <p:embed/>
                </p:oleObj>
              </mc:Choice>
              <mc:Fallback>
                <p:oleObj name="Уравнение" r:id="rId4" imgW="977900" imgH="3810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81075"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ctangle 4">
            <a:extLst>
              <a:ext uri="{FF2B5EF4-FFF2-40B4-BE49-F238E27FC236}">
                <a16:creationId xmlns:a16="http://schemas.microsoft.com/office/drawing/2014/main" id="{6986D887-6891-4E28-9A31-392F5F7AB57F}"/>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5" name="Объект 4">
            <a:extLst>
              <a:ext uri="{FF2B5EF4-FFF2-40B4-BE49-F238E27FC236}">
                <a16:creationId xmlns:a16="http://schemas.microsoft.com/office/drawing/2014/main" id="{890A306B-DAE7-42EE-B397-57110F058AF7}"/>
              </a:ext>
            </a:extLst>
          </p:cNvPr>
          <p:cNvGraphicFramePr>
            <a:graphicFrameLocks noChangeAspect="1"/>
          </p:cNvGraphicFramePr>
          <p:nvPr/>
        </p:nvGraphicFramePr>
        <p:xfrm>
          <a:off x="0" y="457200"/>
          <a:ext cx="981075" cy="381000"/>
        </p:xfrm>
        <a:graphic>
          <a:graphicData uri="http://schemas.openxmlformats.org/presentationml/2006/ole">
            <mc:AlternateContent xmlns:mc="http://schemas.openxmlformats.org/markup-compatibility/2006">
              <mc:Choice xmlns:v="urn:schemas-microsoft-com:vml" Requires="v">
                <p:oleObj spid="_x0000_s1072" name="Уравнение" r:id="rId6" imgW="977900" imgH="381000" progId="Equation.3">
                  <p:embed/>
                </p:oleObj>
              </mc:Choice>
              <mc:Fallback>
                <p:oleObj name="Уравнение" r:id="rId6" imgW="977900" imgH="3810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457200"/>
                        <a:ext cx="981075"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1" name="Рисунок 10">
            <a:extLst>
              <a:ext uri="{FF2B5EF4-FFF2-40B4-BE49-F238E27FC236}">
                <a16:creationId xmlns:a16="http://schemas.microsoft.com/office/drawing/2014/main" id="{8C364628-9AC4-4820-8522-FFB862A427B7}"/>
              </a:ext>
            </a:extLst>
          </p:cNvPr>
          <p:cNvPicPr>
            <a:picLocks noChangeAspect="1"/>
          </p:cNvPicPr>
          <p:nvPr/>
        </p:nvPicPr>
        <p:blipFill rotWithShape="1">
          <a:blip r:embed="rId7"/>
          <a:srcRect l="5495"/>
          <a:stretch/>
        </p:blipFill>
        <p:spPr>
          <a:xfrm>
            <a:off x="4513967" y="2772706"/>
            <a:ext cx="3164065" cy="1312587"/>
          </a:xfrm>
          <a:prstGeom prst="rect">
            <a:avLst/>
          </a:prstGeom>
        </p:spPr>
      </p:pic>
    </p:spTree>
    <p:extLst>
      <p:ext uri="{BB962C8B-B14F-4D97-AF65-F5344CB8AC3E}">
        <p14:creationId xmlns:p14="http://schemas.microsoft.com/office/powerpoint/2010/main" val="2342582405"/>
      </p:ext>
    </p:extLst>
  </p:cSld>
  <p:clrMapOvr>
    <a:masterClrMapping/>
  </p:clrMapOvr>
  <p:transition>
    <p:strips dir="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uk-UA" altLang="uk-UA" sz="3600" b="1" dirty="0" err="1"/>
              <a:t>Подетальний</a:t>
            </a:r>
            <a:r>
              <a:rPr lang="uk-UA" altLang="uk-UA" sz="3600" b="1" dirty="0"/>
              <a:t> метод розрахунку потреби в МТР</a:t>
            </a:r>
            <a:endParaRPr lang="ru-RU" altLang="uk-UA" sz="36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320799" y="1742660"/>
            <a:ext cx="10500139" cy="4658139"/>
          </a:xfrm>
        </p:spPr>
        <p:txBody>
          <a:bodyPr/>
          <a:lstStyle/>
          <a:p>
            <a:pPr marL="0" indent="0">
              <a:buNone/>
            </a:pPr>
            <a:r>
              <a:rPr lang="uk-UA" altLang="uk-UA" sz="2700" dirty="0"/>
              <a:t>Цей метод можна також використати для розрахунку потреби в матеріалах на одиницю продукції або її частину (певну деталь готового виробу). </a:t>
            </a:r>
          </a:p>
          <a:p>
            <a:pPr marL="0" indent="0">
              <a:buNone/>
            </a:pPr>
            <a:r>
              <a:rPr lang="uk-UA" altLang="uk-UA" sz="2700" dirty="0"/>
              <a:t>Необхідність у таких розрахунках постає в разі масового та серійного виробництва. </a:t>
            </a:r>
            <a:endParaRPr lang="ru-RU" altLang="uk-UA" sz="2800" dirty="0"/>
          </a:p>
        </p:txBody>
      </p:sp>
      <p:sp>
        <p:nvSpPr>
          <p:cNvPr id="2" name="Rectangle 2">
            <a:extLst>
              <a:ext uri="{FF2B5EF4-FFF2-40B4-BE49-F238E27FC236}">
                <a16:creationId xmlns:a16="http://schemas.microsoft.com/office/drawing/2014/main" id="{A84C152B-77AF-4224-81F6-11C6D4F6CB30}"/>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3" name="Объект 2">
            <a:extLst>
              <a:ext uri="{FF2B5EF4-FFF2-40B4-BE49-F238E27FC236}">
                <a16:creationId xmlns:a16="http://schemas.microsoft.com/office/drawing/2014/main" id="{A427658B-2FB9-477E-9BF0-0D0EE70897D4}"/>
              </a:ext>
            </a:extLst>
          </p:cNvPr>
          <p:cNvGraphicFramePr>
            <a:graphicFrameLocks noChangeAspect="1"/>
          </p:cNvGraphicFramePr>
          <p:nvPr/>
        </p:nvGraphicFramePr>
        <p:xfrm>
          <a:off x="0" y="0"/>
          <a:ext cx="981075" cy="381000"/>
        </p:xfrm>
        <a:graphic>
          <a:graphicData uri="http://schemas.openxmlformats.org/presentationml/2006/ole">
            <mc:AlternateContent xmlns:mc="http://schemas.openxmlformats.org/markup-compatibility/2006">
              <mc:Choice xmlns:v="urn:schemas-microsoft-com:vml" Requires="v">
                <p:oleObj spid="_x0000_s2090" name="Уравнение" r:id="rId4" imgW="977900" imgH="381000" progId="Equation.3">
                  <p:embed/>
                </p:oleObj>
              </mc:Choice>
              <mc:Fallback>
                <p:oleObj name="Уравнение" r:id="rId4" imgW="977900" imgH="381000" progId="Equation.3">
                  <p:embed/>
                  <p:pic>
                    <p:nvPicPr>
                      <p:cNvPr id="3" name="Объект 2">
                        <a:extLst>
                          <a:ext uri="{FF2B5EF4-FFF2-40B4-BE49-F238E27FC236}">
                            <a16:creationId xmlns:a16="http://schemas.microsoft.com/office/drawing/2014/main" id="{A427658B-2FB9-477E-9BF0-0D0EE70897D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81075"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ctangle 4">
            <a:extLst>
              <a:ext uri="{FF2B5EF4-FFF2-40B4-BE49-F238E27FC236}">
                <a16:creationId xmlns:a16="http://schemas.microsoft.com/office/drawing/2014/main" id="{6986D887-6891-4E28-9A31-392F5F7AB57F}"/>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5" name="Объект 4">
            <a:extLst>
              <a:ext uri="{FF2B5EF4-FFF2-40B4-BE49-F238E27FC236}">
                <a16:creationId xmlns:a16="http://schemas.microsoft.com/office/drawing/2014/main" id="{890A306B-DAE7-42EE-B397-57110F058AF7}"/>
              </a:ext>
            </a:extLst>
          </p:cNvPr>
          <p:cNvGraphicFramePr>
            <a:graphicFrameLocks noChangeAspect="1"/>
          </p:cNvGraphicFramePr>
          <p:nvPr/>
        </p:nvGraphicFramePr>
        <p:xfrm>
          <a:off x="0" y="457200"/>
          <a:ext cx="981075" cy="381000"/>
        </p:xfrm>
        <a:graphic>
          <a:graphicData uri="http://schemas.openxmlformats.org/presentationml/2006/ole">
            <mc:AlternateContent xmlns:mc="http://schemas.openxmlformats.org/markup-compatibility/2006">
              <mc:Choice xmlns:v="urn:schemas-microsoft-com:vml" Requires="v">
                <p:oleObj spid="_x0000_s2091" name="Уравнение" r:id="rId6" imgW="977900" imgH="381000" progId="Equation.3">
                  <p:embed/>
                </p:oleObj>
              </mc:Choice>
              <mc:Fallback>
                <p:oleObj name="Уравнение" r:id="rId6" imgW="977900" imgH="381000" progId="Equation.3">
                  <p:embed/>
                  <p:pic>
                    <p:nvPicPr>
                      <p:cNvPr id="5" name="Объект 4">
                        <a:extLst>
                          <a:ext uri="{FF2B5EF4-FFF2-40B4-BE49-F238E27FC236}">
                            <a16:creationId xmlns:a16="http://schemas.microsoft.com/office/drawing/2014/main" id="{890A306B-DAE7-42EE-B397-57110F058AF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457200"/>
                        <a:ext cx="981075"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621098433"/>
      </p:ext>
    </p:extLst>
  </p:cSld>
  <p:clrMapOvr>
    <a:masterClrMapping/>
  </p:clrMapOvr>
  <p:transition>
    <p:strips dir="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uk-UA" altLang="uk-UA" sz="3600" b="1" dirty="0"/>
              <a:t>Розрахунок потреби в МТР методом аналогії та за типовим представником</a:t>
            </a:r>
            <a:endParaRPr lang="ru-RU" altLang="uk-UA" sz="36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320799" y="1742660"/>
            <a:ext cx="10500139" cy="4658139"/>
          </a:xfrm>
        </p:spPr>
        <p:txBody>
          <a:bodyPr/>
          <a:lstStyle/>
          <a:p>
            <a:pPr marL="0" indent="0">
              <a:buNone/>
            </a:pPr>
            <a:r>
              <a:rPr lang="uk-UA" altLang="uk-UA" sz="2800" dirty="0"/>
              <a:t>Метод </a:t>
            </a:r>
            <a:r>
              <a:rPr lang="uk-UA" altLang="uk-UA" sz="2800" b="1" dirty="0"/>
              <a:t>аналогії</a:t>
            </a:r>
            <a:r>
              <a:rPr lang="uk-UA" altLang="uk-UA" sz="2800" dirty="0"/>
              <a:t> доцільний тоді, коли на запланований до виробництва вид продукції ще немає норм витрат. В такому разі цей вид продукції дорівнюється до іншого, аналогічного йому виробу, на який вже є затверджені норми витрат. При цьому відмінності нового виду продукції від свого аналога враховуються за допомогою коефіцієнту </a:t>
            </a:r>
            <a:r>
              <a:rPr lang="en-US" altLang="uk-UA" sz="2800" dirty="0"/>
              <a:t>K</a:t>
            </a:r>
            <a:r>
              <a:rPr lang="ru-RU" altLang="uk-UA" sz="2800" dirty="0"/>
              <a:t>.</a:t>
            </a:r>
          </a:p>
        </p:txBody>
      </p:sp>
      <p:sp>
        <p:nvSpPr>
          <p:cNvPr id="2" name="Rectangle 2">
            <a:extLst>
              <a:ext uri="{FF2B5EF4-FFF2-40B4-BE49-F238E27FC236}">
                <a16:creationId xmlns:a16="http://schemas.microsoft.com/office/drawing/2014/main" id="{A84C152B-77AF-4224-81F6-11C6D4F6CB30}"/>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3" name="Объект 2">
            <a:extLst>
              <a:ext uri="{FF2B5EF4-FFF2-40B4-BE49-F238E27FC236}">
                <a16:creationId xmlns:a16="http://schemas.microsoft.com/office/drawing/2014/main" id="{A427658B-2FB9-477E-9BF0-0D0EE70897D4}"/>
              </a:ext>
            </a:extLst>
          </p:cNvPr>
          <p:cNvGraphicFramePr>
            <a:graphicFrameLocks noChangeAspect="1"/>
          </p:cNvGraphicFramePr>
          <p:nvPr/>
        </p:nvGraphicFramePr>
        <p:xfrm>
          <a:off x="0" y="0"/>
          <a:ext cx="981075" cy="381000"/>
        </p:xfrm>
        <a:graphic>
          <a:graphicData uri="http://schemas.openxmlformats.org/presentationml/2006/ole">
            <mc:AlternateContent xmlns:mc="http://schemas.openxmlformats.org/markup-compatibility/2006">
              <mc:Choice xmlns:v="urn:schemas-microsoft-com:vml" Requires="v">
                <p:oleObj spid="_x0000_s3114" name="Уравнение" r:id="rId4" imgW="977900" imgH="381000" progId="Equation.3">
                  <p:embed/>
                </p:oleObj>
              </mc:Choice>
              <mc:Fallback>
                <p:oleObj name="Уравнение" r:id="rId4" imgW="977900" imgH="381000" progId="Equation.3">
                  <p:embed/>
                  <p:pic>
                    <p:nvPicPr>
                      <p:cNvPr id="3" name="Объект 2">
                        <a:extLst>
                          <a:ext uri="{FF2B5EF4-FFF2-40B4-BE49-F238E27FC236}">
                            <a16:creationId xmlns:a16="http://schemas.microsoft.com/office/drawing/2014/main" id="{A427658B-2FB9-477E-9BF0-0D0EE70897D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81075"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ctangle 4">
            <a:extLst>
              <a:ext uri="{FF2B5EF4-FFF2-40B4-BE49-F238E27FC236}">
                <a16:creationId xmlns:a16="http://schemas.microsoft.com/office/drawing/2014/main" id="{6986D887-6891-4E28-9A31-392F5F7AB57F}"/>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5" name="Объект 4">
            <a:extLst>
              <a:ext uri="{FF2B5EF4-FFF2-40B4-BE49-F238E27FC236}">
                <a16:creationId xmlns:a16="http://schemas.microsoft.com/office/drawing/2014/main" id="{890A306B-DAE7-42EE-B397-57110F058AF7}"/>
              </a:ext>
            </a:extLst>
          </p:cNvPr>
          <p:cNvGraphicFramePr>
            <a:graphicFrameLocks noChangeAspect="1"/>
          </p:cNvGraphicFramePr>
          <p:nvPr/>
        </p:nvGraphicFramePr>
        <p:xfrm>
          <a:off x="0" y="457200"/>
          <a:ext cx="981075" cy="381000"/>
        </p:xfrm>
        <a:graphic>
          <a:graphicData uri="http://schemas.openxmlformats.org/presentationml/2006/ole">
            <mc:AlternateContent xmlns:mc="http://schemas.openxmlformats.org/markup-compatibility/2006">
              <mc:Choice xmlns:v="urn:schemas-microsoft-com:vml" Requires="v">
                <p:oleObj spid="_x0000_s3115" name="Уравнение" r:id="rId6" imgW="977900" imgH="381000" progId="Equation.3">
                  <p:embed/>
                </p:oleObj>
              </mc:Choice>
              <mc:Fallback>
                <p:oleObj name="Уравнение" r:id="rId6" imgW="977900" imgH="381000" progId="Equation.3">
                  <p:embed/>
                  <p:pic>
                    <p:nvPicPr>
                      <p:cNvPr id="5" name="Объект 4">
                        <a:extLst>
                          <a:ext uri="{FF2B5EF4-FFF2-40B4-BE49-F238E27FC236}">
                            <a16:creationId xmlns:a16="http://schemas.microsoft.com/office/drawing/2014/main" id="{890A306B-DAE7-42EE-B397-57110F058AF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457200"/>
                        <a:ext cx="981075"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135110586"/>
      </p:ext>
    </p:extLst>
  </p:cSld>
  <p:clrMapOvr>
    <a:masterClrMapping/>
  </p:clrMapOvr>
  <p:transition>
    <p:strips dir="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uk-UA" altLang="uk-UA" sz="3600" b="1" dirty="0"/>
              <a:t>Розрахунок потреби в МТР методом аналогії та за типовим представником</a:t>
            </a:r>
            <a:endParaRPr lang="ru-RU" altLang="uk-UA" sz="36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183861" y="1643270"/>
            <a:ext cx="10650330" cy="4658139"/>
          </a:xfrm>
        </p:spPr>
        <p:txBody>
          <a:bodyPr/>
          <a:lstStyle/>
          <a:p>
            <a:pPr marL="0" indent="0">
              <a:buNone/>
            </a:pPr>
            <a:r>
              <a:rPr lang="uk-UA" altLang="uk-UA" sz="2800" dirty="0"/>
              <a:t>За багатономенклатурного виробництва (електротехнічне, підшипникове, інструментальне тощо) потреба у виконанні виробничої програми може визначатися </a:t>
            </a:r>
            <a:r>
              <a:rPr lang="uk-UA" altLang="uk-UA" sz="2800" b="1" dirty="0"/>
              <a:t>за типовим представником</a:t>
            </a:r>
            <a:r>
              <a:rPr lang="uk-UA" altLang="uk-UA" sz="2800" dirty="0"/>
              <a:t>, за який беруть одиницю продукції, що з найбільшою точністю віддзеркалює середню витрату матеріалів на дану групу (партію продукції). Розрахунок виконують за формулою:</a:t>
            </a:r>
          </a:p>
          <a:p>
            <a:pPr marL="0" indent="0">
              <a:buNone/>
            </a:pPr>
            <a:endParaRPr lang="uk-UA" altLang="uk-UA" sz="2800" dirty="0"/>
          </a:p>
          <a:p>
            <a:pPr marL="0" indent="0">
              <a:buNone/>
            </a:pPr>
            <a:endParaRPr lang="uk-UA" altLang="uk-UA" sz="2800" dirty="0"/>
          </a:p>
          <a:p>
            <a:pPr marL="0" indent="0">
              <a:buNone/>
            </a:pPr>
            <a:r>
              <a:rPr lang="uk-UA" altLang="uk-UA" sz="2800" dirty="0"/>
              <a:t>де </a:t>
            </a:r>
            <a:r>
              <a:rPr lang="uk-UA" altLang="uk-UA" sz="2800" dirty="0" err="1"/>
              <a:t>НВтп</a:t>
            </a:r>
            <a:r>
              <a:rPr lang="uk-UA" altLang="uk-UA" sz="2800" dirty="0"/>
              <a:t> — норма витрат на типовий представник;</a:t>
            </a:r>
          </a:p>
          <a:p>
            <a:pPr marL="0" indent="0">
              <a:buNone/>
            </a:pPr>
            <a:r>
              <a:rPr lang="uk-UA" altLang="uk-UA" sz="2800" dirty="0"/>
              <a:t>А — програма випуску всіх виробів даної групи.</a:t>
            </a:r>
          </a:p>
          <a:p>
            <a:pPr marL="0" indent="0">
              <a:buNone/>
            </a:pPr>
            <a:endParaRPr lang="ru-RU" altLang="uk-UA" sz="2800" dirty="0"/>
          </a:p>
        </p:txBody>
      </p:sp>
      <p:sp>
        <p:nvSpPr>
          <p:cNvPr id="2" name="Rectangle 2">
            <a:extLst>
              <a:ext uri="{FF2B5EF4-FFF2-40B4-BE49-F238E27FC236}">
                <a16:creationId xmlns:a16="http://schemas.microsoft.com/office/drawing/2014/main" id="{A84C152B-77AF-4224-81F6-11C6D4F6CB30}"/>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3" name="Объект 2">
            <a:extLst>
              <a:ext uri="{FF2B5EF4-FFF2-40B4-BE49-F238E27FC236}">
                <a16:creationId xmlns:a16="http://schemas.microsoft.com/office/drawing/2014/main" id="{A427658B-2FB9-477E-9BF0-0D0EE70897D4}"/>
              </a:ext>
            </a:extLst>
          </p:cNvPr>
          <p:cNvGraphicFramePr>
            <a:graphicFrameLocks noChangeAspect="1"/>
          </p:cNvGraphicFramePr>
          <p:nvPr/>
        </p:nvGraphicFramePr>
        <p:xfrm>
          <a:off x="0" y="0"/>
          <a:ext cx="981075" cy="381000"/>
        </p:xfrm>
        <a:graphic>
          <a:graphicData uri="http://schemas.openxmlformats.org/presentationml/2006/ole">
            <mc:AlternateContent xmlns:mc="http://schemas.openxmlformats.org/markup-compatibility/2006">
              <mc:Choice xmlns:v="urn:schemas-microsoft-com:vml" Requires="v">
                <p:oleObj spid="_x0000_s4144" name="Уравнение" r:id="rId4" imgW="977900" imgH="381000" progId="Equation.3">
                  <p:embed/>
                </p:oleObj>
              </mc:Choice>
              <mc:Fallback>
                <p:oleObj name="Уравнение" r:id="rId4" imgW="977900" imgH="381000" progId="Equation.3">
                  <p:embed/>
                  <p:pic>
                    <p:nvPicPr>
                      <p:cNvPr id="3" name="Объект 2">
                        <a:extLst>
                          <a:ext uri="{FF2B5EF4-FFF2-40B4-BE49-F238E27FC236}">
                            <a16:creationId xmlns:a16="http://schemas.microsoft.com/office/drawing/2014/main" id="{A427658B-2FB9-477E-9BF0-0D0EE70897D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81075"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ctangle 4">
            <a:extLst>
              <a:ext uri="{FF2B5EF4-FFF2-40B4-BE49-F238E27FC236}">
                <a16:creationId xmlns:a16="http://schemas.microsoft.com/office/drawing/2014/main" id="{6986D887-6891-4E28-9A31-392F5F7AB57F}"/>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5" name="Объект 4">
            <a:extLst>
              <a:ext uri="{FF2B5EF4-FFF2-40B4-BE49-F238E27FC236}">
                <a16:creationId xmlns:a16="http://schemas.microsoft.com/office/drawing/2014/main" id="{890A306B-DAE7-42EE-B397-57110F058AF7}"/>
              </a:ext>
            </a:extLst>
          </p:cNvPr>
          <p:cNvGraphicFramePr>
            <a:graphicFrameLocks noChangeAspect="1"/>
          </p:cNvGraphicFramePr>
          <p:nvPr/>
        </p:nvGraphicFramePr>
        <p:xfrm>
          <a:off x="0" y="457200"/>
          <a:ext cx="981075" cy="381000"/>
        </p:xfrm>
        <a:graphic>
          <a:graphicData uri="http://schemas.openxmlformats.org/presentationml/2006/ole">
            <mc:AlternateContent xmlns:mc="http://schemas.openxmlformats.org/markup-compatibility/2006">
              <mc:Choice xmlns:v="urn:schemas-microsoft-com:vml" Requires="v">
                <p:oleObj spid="_x0000_s4145" name="Уравнение" r:id="rId6" imgW="977900" imgH="381000" progId="Equation.3">
                  <p:embed/>
                </p:oleObj>
              </mc:Choice>
              <mc:Fallback>
                <p:oleObj name="Уравнение" r:id="rId6" imgW="977900" imgH="381000" progId="Equation.3">
                  <p:embed/>
                  <p:pic>
                    <p:nvPicPr>
                      <p:cNvPr id="5" name="Объект 4">
                        <a:extLst>
                          <a:ext uri="{FF2B5EF4-FFF2-40B4-BE49-F238E27FC236}">
                            <a16:creationId xmlns:a16="http://schemas.microsoft.com/office/drawing/2014/main" id="{890A306B-DAE7-42EE-B397-57110F058AF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457200"/>
                        <a:ext cx="981075"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6" name="Рисунок 5">
            <a:extLst>
              <a:ext uri="{FF2B5EF4-FFF2-40B4-BE49-F238E27FC236}">
                <a16:creationId xmlns:a16="http://schemas.microsoft.com/office/drawing/2014/main" id="{AB60BCF3-D4EF-4996-B30F-B7C80794ADDC}"/>
              </a:ext>
            </a:extLst>
          </p:cNvPr>
          <p:cNvPicPr>
            <a:picLocks noChangeAspect="1"/>
          </p:cNvPicPr>
          <p:nvPr/>
        </p:nvPicPr>
        <p:blipFill rotWithShape="1">
          <a:blip r:embed="rId7"/>
          <a:srcRect l="8824"/>
          <a:stretch/>
        </p:blipFill>
        <p:spPr>
          <a:xfrm>
            <a:off x="4890052" y="4300330"/>
            <a:ext cx="3242231" cy="1066799"/>
          </a:xfrm>
          <a:prstGeom prst="rect">
            <a:avLst/>
          </a:prstGeom>
        </p:spPr>
      </p:pic>
    </p:spTree>
    <p:extLst>
      <p:ext uri="{BB962C8B-B14F-4D97-AF65-F5344CB8AC3E}">
        <p14:creationId xmlns:p14="http://schemas.microsoft.com/office/powerpoint/2010/main" val="3656326368"/>
      </p:ext>
    </p:extLst>
  </p:cSld>
  <p:clrMapOvr>
    <a:masterClrMapping/>
  </p:clrMapOvr>
  <p:transition>
    <p:strips dir="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uk-UA" altLang="uk-UA" sz="3600" b="1" dirty="0"/>
              <a:t>Розрахунок потреби в МТР методом динамічних коефіцієнтів</a:t>
            </a:r>
            <a:endParaRPr lang="ru-RU" altLang="uk-UA" sz="36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177235" y="1484244"/>
            <a:ext cx="10650330" cy="5062330"/>
          </a:xfrm>
        </p:spPr>
        <p:txBody>
          <a:bodyPr/>
          <a:lstStyle/>
          <a:p>
            <a:pPr marL="0" indent="0">
              <a:buNone/>
            </a:pPr>
            <a:r>
              <a:rPr lang="uk-UA" altLang="uk-UA" sz="2500" dirty="0"/>
              <a:t>Якщо норма витрат матеріалу невідома через певний показник, який обов’язково вплине на витрати, доцільно скористатися методом </a:t>
            </a:r>
            <a:r>
              <a:rPr lang="uk-UA" altLang="uk-UA" sz="2500" b="1" dirty="0"/>
              <a:t>динамічних коефіцієнтів</a:t>
            </a:r>
            <a:r>
              <a:rPr lang="uk-UA" altLang="uk-UA" sz="2500" dirty="0"/>
              <a:t>. Він виходить з фактичних витрат за минулий період та індексів програми виробництва.</a:t>
            </a:r>
          </a:p>
          <a:p>
            <a:pPr marL="0" indent="0">
              <a:buNone/>
            </a:pPr>
            <a:endParaRPr lang="uk-UA" altLang="uk-UA" sz="2500" dirty="0"/>
          </a:p>
          <a:p>
            <a:pPr marL="0" indent="0">
              <a:buNone/>
            </a:pPr>
            <a:endParaRPr lang="uk-UA" altLang="uk-UA" sz="2500" dirty="0"/>
          </a:p>
          <a:p>
            <a:pPr marL="0" indent="0">
              <a:buNone/>
            </a:pPr>
            <a:r>
              <a:rPr lang="uk-UA" altLang="uk-UA" sz="2500" dirty="0"/>
              <a:t>де </a:t>
            </a:r>
            <a:r>
              <a:rPr lang="uk-UA" altLang="uk-UA" sz="2500" dirty="0" err="1"/>
              <a:t>ВМф</a:t>
            </a:r>
            <a:r>
              <a:rPr lang="uk-UA" altLang="uk-UA" sz="2500" dirty="0"/>
              <a:t> — фактичні витрати певного матеріалу минулого періоду; </a:t>
            </a:r>
          </a:p>
          <a:p>
            <a:pPr marL="0" indent="0">
              <a:buNone/>
            </a:pPr>
            <a:r>
              <a:rPr lang="uk-UA" altLang="uk-UA" sz="2500" dirty="0" err="1"/>
              <a:t>Іа</a:t>
            </a:r>
            <a:r>
              <a:rPr lang="uk-UA" altLang="uk-UA" sz="2500" dirty="0"/>
              <a:t> — індекс програми виробництва; </a:t>
            </a:r>
          </a:p>
          <a:p>
            <a:pPr marL="0" indent="0">
              <a:buNone/>
            </a:pPr>
            <a:r>
              <a:rPr lang="uk-UA" altLang="uk-UA" sz="2500" dirty="0"/>
              <a:t>Ін — індекс норм витрат матеріалів.</a:t>
            </a:r>
          </a:p>
          <a:p>
            <a:pPr>
              <a:buFont typeface="Arial" panose="020B0604020202020204" pitchFamily="34" charset="0"/>
              <a:buChar char="•"/>
            </a:pPr>
            <a:r>
              <a:rPr lang="uk-UA" altLang="uk-UA" sz="2500" dirty="0"/>
              <a:t>Цей метод слід використовувати лише тоді, коли будь-який інший метод не підходить. Це пов’язано з тим, що витрати матеріалу за минулий період не враховують можливі нераціональні використання ресурсів. </a:t>
            </a:r>
          </a:p>
        </p:txBody>
      </p:sp>
      <p:sp>
        <p:nvSpPr>
          <p:cNvPr id="2" name="Rectangle 2">
            <a:extLst>
              <a:ext uri="{FF2B5EF4-FFF2-40B4-BE49-F238E27FC236}">
                <a16:creationId xmlns:a16="http://schemas.microsoft.com/office/drawing/2014/main" id="{A84C152B-77AF-4224-81F6-11C6D4F6CB30}"/>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3" name="Объект 2">
            <a:extLst>
              <a:ext uri="{FF2B5EF4-FFF2-40B4-BE49-F238E27FC236}">
                <a16:creationId xmlns:a16="http://schemas.microsoft.com/office/drawing/2014/main" id="{A427658B-2FB9-477E-9BF0-0D0EE70897D4}"/>
              </a:ext>
            </a:extLst>
          </p:cNvPr>
          <p:cNvGraphicFramePr>
            <a:graphicFrameLocks noChangeAspect="1"/>
          </p:cNvGraphicFramePr>
          <p:nvPr/>
        </p:nvGraphicFramePr>
        <p:xfrm>
          <a:off x="0" y="0"/>
          <a:ext cx="981075" cy="381000"/>
        </p:xfrm>
        <a:graphic>
          <a:graphicData uri="http://schemas.openxmlformats.org/presentationml/2006/ole">
            <mc:AlternateContent xmlns:mc="http://schemas.openxmlformats.org/markup-compatibility/2006">
              <mc:Choice xmlns:v="urn:schemas-microsoft-com:vml" Requires="v">
                <p:oleObj spid="_x0000_s6194" name="Уравнение" r:id="rId4" imgW="977900" imgH="381000" progId="Equation.3">
                  <p:embed/>
                </p:oleObj>
              </mc:Choice>
              <mc:Fallback>
                <p:oleObj name="Уравнение" r:id="rId4" imgW="977900" imgH="381000" progId="Equation.3">
                  <p:embed/>
                  <p:pic>
                    <p:nvPicPr>
                      <p:cNvPr id="3" name="Объект 2">
                        <a:extLst>
                          <a:ext uri="{FF2B5EF4-FFF2-40B4-BE49-F238E27FC236}">
                            <a16:creationId xmlns:a16="http://schemas.microsoft.com/office/drawing/2014/main" id="{A427658B-2FB9-477E-9BF0-0D0EE70897D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81075"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ctangle 4">
            <a:extLst>
              <a:ext uri="{FF2B5EF4-FFF2-40B4-BE49-F238E27FC236}">
                <a16:creationId xmlns:a16="http://schemas.microsoft.com/office/drawing/2014/main" id="{6986D887-6891-4E28-9A31-392F5F7AB57F}"/>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5" name="Объект 4">
            <a:extLst>
              <a:ext uri="{FF2B5EF4-FFF2-40B4-BE49-F238E27FC236}">
                <a16:creationId xmlns:a16="http://schemas.microsoft.com/office/drawing/2014/main" id="{890A306B-DAE7-42EE-B397-57110F058AF7}"/>
              </a:ext>
            </a:extLst>
          </p:cNvPr>
          <p:cNvGraphicFramePr>
            <a:graphicFrameLocks noChangeAspect="1"/>
          </p:cNvGraphicFramePr>
          <p:nvPr/>
        </p:nvGraphicFramePr>
        <p:xfrm>
          <a:off x="0" y="457200"/>
          <a:ext cx="981075" cy="381000"/>
        </p:xfrm>
        <a:graphic>
          <a:graphicData uri="http://schemas.openxmlformats.org/presentationml/2006/ole">
            <mc:AlternateContent xmlns:mc="http://schemas.openxmlformats.org/markup-compatibility/2006">
              <mc:Choice xmlns:v="urn:schemas-microsoft-com:vml" Requires="v">
                <p:oleObj spid="_x0000_s6195" name="Уравнение" r:id="rId6" imgW="977900" imgH="381000" progId="Equation.3">
                  <p:embed/>
                </p:oleObj>
              </mc:Choice>
              <mc:Fallback>
                <p:oleObj name="Уравнение" r:id="rId6" imgW="977900" imgH="381000" progId="Equation.3">
                  <p:embed/>
                  <p:pic>
                    <p:nvPicPr>
                      <p:cNvPr id="5" name="Объект 4">
                        <a:extLst>
                          <a:ext uri="{FF2B5EF4-FFF2-40B4-BE49-F238E27FC236}">
                            <a16:creationId xmlns:a16="http://schemas.microsoft.com/office/drawing/2014/main" id="{890A306B-DAE7-42EE-B397-57110F058AF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457200"/>
                        <a:ext cx="981075"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7" name="Рисунок 6">
            <a:extLst>
              <a:ext uri="{FF2B5EF4-FFF2-40B4-BE49-F238E27FC236}">
                <a16:creationId xmlns:a16="http://schemas.microsoft.com/office/drawing/2014/main" id="{AE1CF6DC-AC60-41A9-9B08-F903B12DC987}"/>
              </a:ext>
            </a:extLst>
          </p:cNvPr>
          <p:cNvPicPr>
            <a:picLocks noChangeAspect="1"/>
          </p:cNvPicPr>
          <p:nvPr/>
        </p:nvPicPr>
        <p:blipFill rotWithShape="1">
          <a:blip r:embed="rId7"/>
          <a:srcRect l="11994" t="16179" r="13095" b="15716"/>
          <a:stretch/>
        </p:blipFill>
        <p:spPr>
          <a:xfrm>
            <a:off x="4573188" y="3207027"/>
            <a:ext cx="3606633" cy="808382"/>
          </a:xfrm>
          <a:prstGeom prst="rect">
            <a:avLst/>
          </a:prstGeom>
        </p:spPr>
      </p:pic>
    </p:spTree>
    <p:extLst>
      <p:ext uri="{BB962C8B-B14F-4D97-AF65-F5344CB8AC3E}">
        <p14:creationId xmlns:p14="http://schemas.microsoft.com/office/powerpoint/2010/main" val="3972671657"/>
      </p:ext>
    </p:extLst>
  </p:cSld>
  <p:clrMapOvr>
    <a:masterClrMapping/>
  </p:clrMapOvr>
  <p:transition>
    <p:strips dir="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uk-UA" altLang="uk-UA" sz="3600" b="1" dirty="0"/>
              <a:t>Розрахунок потреби в МТР методом рецептурного складу</a:t>
            </a:r>
            <a:endParaRPr lang="ru-RU" altLang="uk-UA" sz="36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183861" y="1643270"/>
            <a:ext cx="10650330" cy="4658139"/>
          </a:xfrm>
        </p:spPr>
        <p:txBody>
          <a:bodyPr/>
          <a:lstStyle/>
          <a:p>
            <a:pPr marL="0" indent="0">
              <a:buNone/>
            </a:pPr>
            <a:r>
              <a:rPr lang="uk-UA" altLang="uk-UA" sz="2800" dirty="0"/>
              <a:t>Метод широко використовується у основному виробництві в металургійній, харчовій галузях, виробництві будівельних матеріалів. </a:t>
            </a:r>
          </a:p>
          <a:p>
            <a:pPr marL="0" indent="0">
              <a:buNone/>
            </a:pPr>
            <a:r>
              <a:rPr lang="uk-UA" altLang="uk-UA" sz="2800" dirty="0"/>
              <a:t>Якщо продукція має рецептуру для виготовлення з декількох видів сировини та матеріалів (у %-му співвідношенні, </a:t>
            </a:r>
            <a:r>
              <a:rPr lang="uk-UA" altLang="uk-UA" sz="2800" dirty="0" err="1"/>
              <a:t>гр</a:t>
            </a:r>
            <a:r>
              <a:rPr lang="uk-UA" altLang="uk-UA" sz="2800" dirty="0"/>
              <a:t>/кг/мл/л, шт.), спочатку:</a:t>
            </a:r>
          </a:p>
          <a:p>
            <a:pPr marL="0" indent="0">
              <a:buNone/>
            </a:pPr>
            <a:r>
              <a:rPr lang="uk-UA" altLang="uk-UA" sz="2800" dirty="0"/>
              <a:t>- розраховують річний обсяг готової продукції за формулою:</a:t>
            </a:r>
          </a:p>
          <a:p>
            <a:pPr marL="0" indent="0">
              <a:buNone/>
            </a:pPr>
            <a:endParaRPr lang="ru-RU" altLang="uk-UA" sz="2800" dirty="0"/>
          </a:p>
          <a:p>
            <a:pPr marL="0" indent="0">
              <a:buNone/>
            </a:pPr>
            <a:r>
              <a:rPr lang="ru-RU" altLang="uk-UA" sz="2800" dirty="0"/>
              <a:t>де </a:t>
            </a:r>
            <a:r>
              <a:rPr lang="ru-RU" altLang="uk-UA" sz="2800" dirty="0" err="1"/>
              <a:t>Ппр</a:t>
            </a:r>
            <a:r>
              <a:rPr lang="ru-RU" altLang="uk-UA" sz="2800" dirty="0"/>
              <a:t> — </a:t>
            </a:r>
            <a:r>
              <a:rPr lang="uk-UA" altLang="uk-UA" sz="2800" dirty="0"/>
              <a:t>продукція, придатна для оброблення; </a:t>
            </a:r>
            <a:r>
              <a:rPr lang="uk-UA" altLang="uk-UA" sz="2800" dirty="0" err="1"/>
              <a:t>ВЧj</a:t>
            </a:r>
            <a:r>
              <a:rPr lang="uk-UA" altLang="uk-UA" sz="2800" dirty="0"/>
              <a:t> — чорнова вага j-го виробу (деталь); </a:t>
            </a:r>
            <a:r>
              <a:rPr lang="uk-UA" altLang="uk-UA" sz="2800" dirty="0" err="1"/>
              <a:t>Аj</a:t>
            </a:r>
            <a:r>
              <a:rPr lang="uk-UA" altLang="uk-UA" sz="2800" dirty="0"/>
              <a:t> — програма виробництва j-х виробів. </a:t>
            </a:r>
          </a:p>
        </p:txBody>
      </p:sp>
      <p:sp>
        <p:nvSpPr>
          <p:cNvPr id="2" name="Rectangle 2">
            <a:extLst>
              <a:ext uri="{FF2B5EF4-FFF2-40B4-BE49-F238E27FC236}">
                <a16:creationId xmlns:a16="http://schemas.microsoft.com/office/drawing/2014/main" id="{A84C152B-77AF-4224-81F6-11C6D4F6CB30}"/>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3" name="Объект 2">
            <a:extLst>
              <a:ext uri="{FF2B5EF4-FFF2-40B4-BE49-F238E27FC236}">
                <a16:creationId xmlns:a16="http://schemas.microsoft.com/office/drawing/2014/main" id="{A427658B-2FB9-477E-9BF0-0D0EE70897D4}"/>
              </a:ext>
            </a:extLst>
          </p:cNvPr>
          <p:cNvGraphicFramePr>
            <a:graphicFrameLocks noChangeAspect="1"/>
          </p:cNvGraphicFramePr>
          <p:nvPr/>
        </p:nvGraphicFramePr>
        <p:xfrm>
          <a:off x="0" y="0"/>
          <a:ext cx="981075" cy="381000"/>
        </p:xfrm>
        <a:graphic>
          <a:graphicData uri="http://schemas.openxmlformats.org/presentationml/2006/ole">
            <mc:AlternateContent xmlns:mc="http://schemas.openxmlformats.org/markup-compatibility/2006">
              <mc:Choice xmlns:v="urn:schemas-microsoft-com:vml" Requires="v">
                <p:oleObj spid="_x0000_s7212" name="Уравнение" r:id="rId4" imgW="977900" imgH="381000" progId="Equation.3">
                  <p:embed/>
                </p:oleObj>
              </mc:Choice>
              <mc:Fallback>
                <p:oleObj name="Уравнение" r:id="rId4" imgW="977900" imgH="381000" progId="Equation.3">
                  <p:embed/>
                  <p:pic>
                    <p:nvPicPr>
                      <p:cNvPr id="3" name="Объект 2">
                        <a:extLst>
                          <a:ext uri="{FF2B5EF4-FFF2-40B4-BE49-F238E27FC236}">
                            <a16:creationId xmlns:a16="http://schemas.microsoft.com/office/drawing/2014/main" id="{A427658B-2FB9-477E-9BF0-0D0EE70897D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81075"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ctangle 4">
            <a:extLst>
              <a:ext uri="{FF2B5EF4-FFF2-40B4-BE49-F238E27FC236}">
                <a16:creationId xmlns:a16="http://schemas.microsoft.com/office/drawing/2014/main" id="{6986D887-6891-4E28-9A31-392F5F7AB57F}"/>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5" name="Объект 4">
            <a:extLst>
              <a:ext uri="{FF2B5EF4-FFF2-40B4-BE49-F238E27FC236}">
                <a16:creationId xmlns:a16="http://schemas.microsoft.com/office/drawing/2014/main" id="{890A306B-DAE7-42EE-B397-57110F058AF7}"/>
              </a:ext>
            </a:extLst>
          </p:cNvPr>
          <p:cNvGraphicFramePr>
            <a:graphicFrameLocks noChangeAspect="1"/>
          </p:cNvGraphicFramePr>
          <p:nvPr/>
        </p:nvGraphicFramePr>
        <p:xfrm>
          <a:off x="0" y="457200"/>
          <a:ext cx="981075" cy="381000"/>
        </p:xfrm>
        <a:graphic>
          <a:graphicData uri="http://schemas.openxmlformats.org/presentationml/2006/ole">
            <mc:AlternateContent xmlns:mc="http://schemas.openxmlformats.org/markup-compatibility/2006">
              <mc:Choice xmlns:v="urn:schemas-microsoft-com:vml" Requires="v">
                <p:oleObj spid="_x0000_s7213" name="Уравнение" r:id="rId6" imgW="977900" imgH="381000" progId="Equation.3">
                  <p:embed/>
                </p:oleObj>
              </mc:Choice>
              <mc:Fallback>
                <p:oleObj name="Уравнение" r:id="rId6" imgW="977900" imgH="381000" progId="Equation.3">
                  <p:embed/>
                  <p:pic>
                    <p:nvPicPr>
                      <p:cNvPr id="5" name="Объект 4">
                        <a:extLst>
                          <a:ext uri="{FF2B5EF4-FFF2-40B4-BE49-F238E27FC236}">
                            <a16:creationId xmlns:a16="http://schemas.microsoft.com/office/drawing/2014/main" id="{890A306B-DAE7-42EE-B397-57110F058AF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457200"/>
                        <a:ext cx="981075"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6" name="Рисунок 5">
            <a:extLst>
              <a:ext uri="{FF2B5EF4-FFF2-40B4-BE49-F238E27FC236}">
                <a16:creationId xmlns:a16="http://schemas.microsoft.com/office/drawing/2014/main" id="{3B5D5CE9-EA30-46AF-98FC-3B7AA46CDCF5}"/>
              </a:ext>
            </a:extLst>
          </p:cNvPr>
          <p:cNvPicPr>
            <a:picLocks noChangeAspect="1"/>
          </p:cNvPicPr>
          <p:nvPr/>
        </p:nvPicPr>
        <p:blipFill>
          <a:blip r:embed="rId7"/>
          <a:stretch>
            <a:fillRect/>
          </a:stretch>
        </p:blipFill>
        <p:spPr>
          <a:xfrm>
            <a:off x="5387491" y="4850413"/>
            <a:ext cx="1953781" cy="675744"/>
          </a:xfrm>
          <a:prstGeom prst="rect">
            <a:avLst/>
          </a:prstGeom>
        </p:spPr>
      </p:pic>
    </p:spTree>
    <p:extLst>
      <p:ext uri="{BB962C8B-B14F-4D97-AF65-F5344CB8AC3E}">
        <p14:creationId xmlns:p14="http://schemas.microsoft.com/office/powerpoint/2010/main" val="1455016592"/>
      </p:ext>
    </p:extLst>
  </p:cSld>
  <p:clrMapOvr>
    <a:masterClrMapping/>
  </p:clrMapOvr>
  <p:transition>
    <p:strips dir="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uk-UA" altLang="uk-UA" sz="3600" b="1" dirty="0"/>
              <a:t>Розрахунок потреби в МТР методом рецептурного складу</a:t>
            </a:r>
            <a:endParaRPr lang="ru-RU" altLang="uk-UA" sz="36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166191" y="1643270"/>
            <a:ext cx="10668000" cy="4658139"/>
          </a:xfrm>
        </p:spPr>
        <p:txBody>
          <a:bodyPr/>
          <a:lstStyle/>
          <a:p>
            <a:pPr marL="0" indent="0">
              <a:buNone/>
            </a:pPr>
            <a:r>
              <a:rPr lang="uk-UA" altLang="uk-UA" sz="2800" dirty="0"/>
              <a:t>- встановлення загальної кількості матеріалів, сировини, які підуть у виробництво, враховуючи втрати;</a:t>
            </a:r>
          </a:p>
          <a:p>
            <a:pPr marL="0" indent="0">
              <a:buNone/>
            </a:pPr>
            <a:r>
              <a:rPr lang="uk-UA" altLang="uk-UA" sz="2800" dirty="0"/>
              <a:t>- встановлення потреби у кожному конкретному матеріалі, сировині.</a:t>
            </a:r>
          </a:p>
          <a:p>
            <a:pPr>
              <a:buFont typeface="Arial" panose="020B0604020202020204" pitchFamily="34" charset="0"/>
              <a:buChar char="•"/>
            </a:pPr>
            <a:r>
              <a:rPr lang="uk-UA" altLang="uk-UA" sz="2400" dirty="0"/>
              <a:t>Наприклад, </a:t>
            </a:r>
            <a:br>
              <a:rPr lang="uk-UA" altLang="uk-UA" sz="2400" dirty="0"/>
            </a:br>
            <a:r>
              <a:rPr lang="uk-UA" altLang="uk-UA" sz="2400" dirty="0"/>
              <a:t>рецепт торту </a:t>
            </a:r>
            <a:br>
              <a:rPr lang="uk-UA" altLang="uk-UA" sz="2400" dirty="0"/>
            </a:br>
            <a:r>
              <a:rPr lang="uk-UA" altLang="uk-UA" sz="2400" dirty="0"/>
              <a:t>«Наполеон»:</a:t>
            </a:r>
          </a:p>
        </p:txBody>
      </p:sp>
      <p:sp>
        <p:nvSpPr>
          <p:cNvPr id="2" name="Rectangle 2">
            <a:extLst>
              <a:ext uri="{FF2B5EF4-FFF2-40B4-BE49-F238E27FC236}">
                <a16:creationId xmlns:a16="http://schemas.microsoft.com/office/drawing/2014/main" id="{A84C152B-77AF-4224-81F6-11C6D4F6CB30}"/>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3" name="Объект 2">
            <a:extLst>
              <a:ext uri="{FF2B5EF4-FFF2-40B4-BE49-F238E27FC236}">
                <a16:creationId xmlns:a16="http://schemas.microsoft.com/office/drawing/2014/main" id="{A427658B-2FB9-477E-9BF0-0D0EE70897D4}"/>
              </a:ext>
            </a:extLst>
          </p:cNvPr>
          <p:cNvGraphicFramePr>
            <a:graphicFrameLocks noChangeAspect="1"/>
          </p:cNvGraphicFramePr>
          <p:nvPr/>
        </p:nvGraphicFramePr>
        <p:xfrm>
          <a:off x="0" y="0"/>
          <a:ext cx="981075" cy="381000"/>
        </p:xfrm>
        <a:graphic>
          <a:graphicData uri="http://schemas.openxmlformats.org/presentationml/2006/ole">
            <mc:AlternateContent xmlns:mc="http://schemas.openxmlformats.org/markup-compatibility/2006">
              <mc:Choice xmlns:v="urn:schemas-microsoft-com:vml" Requires="v">
                <p:oleObj spid="_x0000_s8232" name="Уравнение" r:id="rId4" imgW="977900" imgH="381000" progId="Equation.3">
                  <p:embed/>
                </p:oleObj>
              </mc:Choice>
              <mc:Fallback>
                <p:oleObj name="Уравнение" r:id="rId4" imgW="977900" imgH="381000" progId="Equation.3">
                  <p:embed/>
                  <p:pic>
                    <p:nvPicPr>
                      <p:cNvPr id="3" name="Объект 2">
                        <a:extLst>
                          <a:ext uri="{FF2B5EF4-FFF2-40B4-BE49-F238E27FC236}">
                            <a16:creationId xmlns:a16="http://schemas.microsoft.com/office/drawing/2014/main" id="{A427658B-2FB9-477E-9BF0-0D0EE70897D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81075"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ctangle 4">
            <a:extLst>
              <a:ext uri="{FF2B5EF4-FFF2-40B4-BE49-F238E27FC236}">
                <a16:creationId xmlns:a16="http://schemas.microsoft.com/office/drawing/2014/main" id="{6986D887-6891-4E28-9A31-392F5F7AB57F}"/>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5" name="Объект 4">
            <a:extLst>
              <a:ext uri="{FF2B5EF4-FFF2-40B4-BE49-F238E27FC236}">
                <a16:creationId xmlns:a16="http://schemas.microsoft.com/office/drawing/2014/main" id="{890A306B-DAE7-42EE-B397-57110F058AF7}"/>
              </a:ext>
            </a:extLst>
          </p:cNvPr>
          <p:cNvGraphicFramePr>
            <a:graphicFrameLocks noChangeAspect="1"/>
          </p:cNvGraphicFramePr>
          <p:nvPr/>
        </p:nvGraphicFramePr>
        <p:xfrm>
          <a:off x="0" y="457200"/>
          <a:ext cx="981075" cy="381000"/>
        </p:xfrm>
        <a:graphic>
          <a:graphicData uri="http://schemas.openxmlformats.org/presentationml/2006/ole">
            <mc:AlternateContent xmlns:mc="http://schemas.openxmlformats.org/markup-compatibility/2006">
              <mc:Choice xmlns:v="urn:schemas-microsoft-com:vml" Requires="v">
                <p:oleObj spid="_x0000_s8233" name="Уравнение" r:id="rId6" imgW="977900" imgH="381000" progId="Equation.3">
                  <p:embed/>
                </p:oleObj>
              </mc:Choice>
              <mc:Fallback>
                <p:oleObj name="Уравнение" r:id="rId6" imgW="977900" imgH="381000" progId="Equation.3">
                  <p:embed/>
                  <p:pic>
                    <p:nvPicPr>
                      <p:cNvPr id="5" name="Объект 4">
                        <a:extLst>
                          <a:ext uri="{FF2B5EF4-FFF2-40B4-BE49-F238E27FC236}">
                            <a16:creationId xmlns:a16="http://schemas.microsoft.com/office/drawing/2014/main" id="{890A306B-DAE7-42EE-B397-57110F058AF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457200"/>
                        <a:ext cx="981075"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7" name="Рисунок 6">
            <a:extLst>
              <a:ext uri="{FF2B5EF4-FFF2-40B4-BE49-F238E27FC236}">
                <a16:creationId xmlns:a16="http://schemas.microsoft.com/office/drawing/2014/main" id="{F82AD753-97CA-45DA-9131-51ED65276668}"/>
              </a:ext>
            </a:extLst>
          </p:cNvPr>
          <p:cNvPicPr>
            <a:picLocks noChangeAspect="1"/>
          </p:cNvPicPr>
          <p:nvPr/>
        </p:nvPicPr>
        <p:blipFill>
          <a:blip r:embed="rId7"/>
          <a:stretch>
            <a:fillRect/>
          </a:stretch>
        </p:blipFill>
        <p:spPr>
          <a:xfrm>
            <a:off x="3735595" y="3135173"/>
            <a:ext cx="7762875" cy="3476625"/>
          </a:xfrm>
          <a:prstGeom prst="rect">
            <a:avLst/>
          </a:prstGeom>
        </p:spPr>
      </p:pic>
    </p:spTree>
    <p:extLst>
      <p:ext uri="{BB962C8B-B14F-4D97-AF65-F5344CB8AC3E}">
        <p14:creationId xmlns:p14="http://schemas.microsoft.com/office/powerpoint/2010/main" val="3725806118"/>
      </p:ext>
    </p:extLst>
  </p:cSld>
  <p:clrMapOvr>
    <a:masterClrMapping/>
  </p:clrMapOvr>
  <p:transition>
    <p:strips dir="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297155"/>
            <a:ext cx="10363200" cy="1186070"/>
          </a:xfrm>
        </p:spPr>
        <p:txBody>
          <a:bodyPr/>
          <a:lstStyle/>
          <a:p>
            <a:pPr algn="ctr"/>
            <a:r>
              <a:rPr lang="uk-UA" altLang="uk-UA" sz="3600" b="1" dirty="0"/>
              <a:t>Функції МТЗ: основні та допоміжні</a:t>
            </a:r>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234202" y="1744394"/>
            <a:ext cx="10536396" cy="4943060"/>
          </a:xfrm>
        </p:spPr>
        <p:txBody>
          <a:bodyPr/>
          <a:lstStyle/>
          <a:p>
            <a:pPr algn="just">
              <a:buFont typeface="Monotype Sorts" pitchFamily="2" charset="2"/>
              <a:buNone/>
            </a:pPr>
            <a:r>
              <a:rPr lang="uk-UA" altLang="uk-UA" sz="2800" b="1" dirty="0"/>
              <a:t>Основні</a:t>
            </a:r>
            <a:r>
              <a:rPr lang="uk-UA" altLang="uk-UA" sz="2800" dirty="0"/>
              <a:t>:</a:t>
            </a:r>
            <a:endParaRPr lang="uk-UA" altLang="uk-UA" sz="2800" i="1" dirty="0"/>
          </a:p>
          <a:p>
            <a:pPr marL="0" indent="0">
              <a:buFont typeface="Monotype Sorts" pitchFamily="2" charset="2"/>
              <a:buNone/>
            </a:pPr>
            <a:r>
              <a:rPr lang="uk-UA" altLang="uk-UA" sz="2800" i="1" dirty="0"/>
              <a:t>- визначення потреби</a:t>
            </a:r>
            <a:r>
              <a:rPr lang="uk-UA" altLang="uk-UA" sz="2800" dirty="0"/>
              <a:t> в матеріальних ресурсах (сировині, матеріалах, паливі, енергії, обладнанні, транспорту);</a:t>
            </a:r>
          </a:p>
          <a:p>
            <a:pPr marL="0" indent="0">
              <a:buNone/>
            </a:pPr>
            <a:r>
              <a:rPr lang="uk-UA" altLang="uk-UA" sz="2800" dirty="0"/>
              <a:t>- </a:t>
            </a:r>
            <a:r>
              <a:rPr lang="uk-UA" altLang="uk-UA" sz="2800" i="1" dirty="0"/>
              <a:t>закупівля</a:t>
            </a:r>
            <a:r>
              <a:rPr lang="uk-UA" altLang="uk-UA" sz="2800" dirty="0"/>
              <a:t> матеріальних ресурсів;</a:t>
            </a:r>
          </a:p>
          <a:p>
            <a:pPr marL="0" indent="0">
              <a:buNone/>
            </a:pPr>
            <a:r>
              <a:rPr lang="uk-UA" altLang="uk-UA" sz="2800" dirty="0"/>
              <a:t>- </a:t>
            </a:r>
            <a:r>
              <a:rPr lang="uk-UA" altLang="uk-UA" sz="2800" i="1" dirty="0"/>
              <a:t>оренда</a:t>
            </a:r>
            <a:r>
              <a:rPr lang="uk-UA" altLang="uk-UA" sz="2800" dirty="0"/>
              <a:t> матеріальних ресурсів, що можуть супроводжуватися зміною форми власності;</a:t>
            </a:r>
          </a:p>
          <a:p>
            <a:pPr marL="0" indent="0">
              <a:buNone/>
            </a:pPr>
            <a:r>
              <a:rPr lang="uk-UA" altLang="uk-UA" sz="2800" dirty="0"/>
              <a:t>- </a:t>
            </a:r>
            <a:r>
              <a:rPr lang="uk-UA" altLang="uk-UA" sz="2800" i="1" dirty="0"/>
              <a:t>доставка </a:t>
            </a:r>
            <a:r>
              <a:rPr lang="uk-UA" altLang="uk-UA" sz="2800" dirty="0"/>
              <a:t>та</a:t>
            </a:r>
            <a:r>
              <a:rPr lang="uk-UA" altLang="uk-UA" sz="2800" i="1" dirty="0"/>
              <a:t> складування</a:t>
            </a:r>
            <a:r>
              <a:rPr lang="uk-UA" altLang="uk-UA" sz="2800" dirty="0"/>
              <a:t> матеріальних ресурсів;</a:t>
            </a:r>
          </a:p>
          <a:p>
            <a:pPr marL="0" indent="0">
              <a:buNone/>
            </a:pPr>
            <a:r>
              <a:rPr lang="uk-UA" altLang="uk-UA" sz="2800" i="1" dirty="0"/>
              <a:t>- розподіл</a:t>
            </a:r>
            <a:r>
              <a:rPr lang="uk-UA" altLang="uk-UA" sz="2800" dirty="0"/>
              <a:t> матеріальних ресурсів;</a:t>
            </a:r>
          </a:p>
          <a:p>
            <a:pPr marL="0" indent="0">
              <a:buNone/>
            </a:pPr>
            <a:r>
              <a:rPr lang="uk-UA" altLang="uk-UA" sz="2800" dirty="0"/>
              <a:t>- </a:t>
            </a:r>
            <a:r>
              <a:rPr lang="uk-UA" altLang="uk-UA" sz="2800" i="1" dirty="0"/>
              <a:t>доведення</a:t>
            </a:r>
            <a:r>
              <a:rPr lang="uk-UA" altLang="uk-UA" sz="2800" dirty="0"/>
              <a:t> матеріальних ресурсів необхідної кількості та якості до робочих місць;</a:t>
            </a:r>
          </a:p>
          <a:p>
            <a:pPr marL="0" indent="0">
              <a:buNone/>
            </a:pPr>
            <a:endParaRPr lang="ru-RU" altLang="uk-UA" sz="2800" dirty="0"/>
          </a:p>
        </p:txBody>
      </p:sp>
    </p:spTree>
    <p:extLst>
      <p:ext uri="{BB962C8B-B14F-4D97-AF65-F5344CB8AC3E}">
        <p14:creationId xmlns:p14="http://schemas.microsoft.com/office/powerpoint/2010/main" val="2539655871"/>
      </p:ext>
    </p:extLst>
  </p:cSld>
  <p:clrMapOvr>
    <a:masterClrMapping/>
  </p:clrMapOvr>
  <p:transition>
    <p:strips dir="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uk-UA" altLang="uk-UA" sz="3600" b="1" dirty="0"/>
              <a:t>Розрахунок потреби в МТР</a:t>
            </a:r>
            <a:endParaRPr lang="ru-RU" altLang="uk-UA" sz="36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168400" y="2100469"/>
            <a:ext cx="10668000" cy="4658139"/>
          </a:xfrm>
        </p:spPr>
        <p:txBody>
          <a:bodyPr/>
          <a:lstStyle/>
          <a:p>
            <a:pPr>
              <a:buFont typeface="Arial" panose="020B0604020202020204" pitchFamily="34" charset="0"/>
              <a:buChar char="•"/>
            </a:pPr>
            <a:r>
              <a:rPr lang="uk-UA" altLang="uk-UA" sz="2800" dirty="0"/>
              <a:t>Потребу в комплектуючих матеріалах, які потрібні для випуску продукції й не виробляються підприємством, визначають згідно зі специфікаціями </a:t>
            </a:r>
            <a:r>
              <a:rPr lang="uk-UA" altLang="uk-UA" sz="2800" dirty="0" err="1"/>
              <a:t>конструкторсько</a:t>
            </a:r>
            <a:r>
              <a:rPr lang="uk-UA" altLang="uk-UA" sz="2800" dirty="0"/>
              <a:t>-технологічної документації.</a:t>
            </a:r>
          </a:p>
          <a:p>
            <a:pPr>
              <a:buFont typeface="Arial" panose="020B0604020202020204" pitchFamily="34" charset="0"/>
              <a:buChar char="•"/>
            </a:pPr>
            <a:r>
              <a:rPr lang="uk-UA" altLang="uk-UA" sz="2800" dirty="0"/>
              <a:t>Потребу в допоміжних матеріалах (інструмент, запасні частини тощо) розраховують за нормами витрат на одиницю продукції, вид робіт.</a:t>
            </a:r>
          </a:p>
          <a:p>
            <a:pPr>
              <a:buFont typeface="Arial" panose="020B0604020202020204" pitchFamily="34" charset="0"/>
              <a:buChar char="•"/>
            </a:pPr>
            <a:endParaRPr lang="uk-UA" altLang="uk-UA" sz="2800" dirty="0"/>
          </a:p>
          <a:p>
            <a:pPr marL="0" indent="0">
              <a:buNone/>
            </a:pPr>
            <a:endParaRPr lang="uk-UA" altLang="uk-UA" sz="2400" dirty="0"/>
          </a:p>
        </p:txBody>
      </p:sp>
      <p:sp>
        <p:nvSpPr>
          <p:cNvPr id="2" name="Rectangle 2">
            <a:extLst>
              <a:ext uri="{FF2B5EF4-FFF2-40B4-BE49-F238E27FC236}">
                <a16:creationId xmlns:a16="http://schemas.microsoft.com/office/drawing/2014/main" id="{A84C152B-77AF-4224-81F6-11C6D4F6CB30}"/>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3" name="Объект 2">
            <a:extLst>
              <a:ext uri="{FF2B5EF4-FFF2-40B4-BE49-F238E27FC236}">
                <a16:creationId xmlns:a16="http://schemas.microsoft.com/office/drawing/2014/main" id="{A427658B-2FB9-477E-9BF0-0D0EE70897D4}"/>
              </a:ext>
            </a:extLst>
          </p:cNvPr>
          <p:cNvGraphicFramePr>
            <a:graphicFrameLocks noChangeAspect="1"/>
          </p:cNvGraphicFramePr>
          <p:nvPr/>
        </p:nvGraphicFramePr>
        <p:xfrm>
          <a:off x="0" y="0"/>
          <a:ext cx="981075" cy="381000"/>
        </p:xfrm>
        <a:graphic>
          <a:graphicData uri="http://schemas.openxmlformats.org/presentationml/2006/ole">
            <mc:AlternateContent xmlns:mc="http://schemas.openxmlformats.org/markup-compatibility/2006">
              <mc:Choice xmlns:v="urn:schemas-microsoft-com:vml" Requires="v">
                <p:oleObj spid="_x0000_s9252" name="Уравнение" r:id="rId4" imgW="977900" imgH="381000" progId="Equation.3">
                  <p:embed/>
                </p:oleObj>
              </mc:Choice>
              <mc:Fallback>
                <p:oleObj name="Уравнение" r:id="rId4" imgW="977900" imgH="381000" progId="Equation.3">
                  <p:embed/>
                  <p:pic>
                    <p:nvPicPr>
                      <p:cNvPr id="3" name="Объект 2">
                        <a:extLst>
                          <a:ext uri="{FF2B5EF4-FFF2-40B4-BE49-F238E27FC236}">
                            <a16:creationId xmlns:a16="http://schemas.microsoft.com/office/drawing/2014/main" id="{A427658B-2FB9-477E-9BF0-0D0EE70897D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81075"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ctangle 4">
            <a:extLst>
              <a:ext uri="{FF2B5EF4-FFF2-40B4-BE49-F238E27FC236}">
                <a16:creationId xmlns:a16="http://schemas.microsoft.com/office/drawing/2014/main" id="{6986D887-6891-4E28-9A31-392F5F7AB57F}"/>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5" name="Объект 4">
            <a:extLst>
              <a:ext uri="{FF2B5EF4-FFF2-40B4-BE49-F238E27FC236}">
                <a16:creationId xmlns:a16="http://schemas.microsoft.com/office/drawing/2014/main" id="{890A306B-DAE7-42EE-B397-57110F058AF7}"/>
              </a:ext>
            </a:extLst>
          </p:cNvPr>
          <p:cNvGraphicFramePr>
            <a:graphicFrameLocks noChangeAspect="1"/>
          </p:cNvGraphicFramePr>
          <p:nvPr/>
        </p:nvGraphicFramePr>
        <p:xfrm>
          <a:off x="0" y="457200"/>
          <a:ext cx="981075" cy="381000"/>
        </p:xfrm>
        <a:graphic>
          <a:graphicData uri="http://schemas.openxmlformats.org/presentationml/2006/ole">
            <mc:AlternateContent xmlns:mc="http://schemas.openxmlformats.org/markup-compatibility/2006">
              <mc:Choice xmlns:v="urn:schemas-microsoft-com:vml" Requires="v">
                <p:oleObj spid="_x0000_s9253" name="Уравнение" r:id="rId6" imgW="977900" imgH="381000" progId="Equation.3">
                  <p:embed/>
                </p:oleObj>
              </mc:Choice>
              <mc:Fallback>
                <p:oleObj name="Уравнение" r:id="rId6" imgW="977900" imgH="381000" progId="Equation.3">
                  <p:embed/>
                  <p:pic>
                    <p:nvPicPr>
                      <p:cNvPr id="5" name="Объект 4">
                        <a:extLst>
                          <a:ext uri="{FF2B5EF4-FFF2-40B4-BE49-F238E27FC236}">
                            <a16:creationId xmlns:a16="http://schemas.microsoft.com/office/drawing/2014/main" id="{890A306B-DAE7-42EE-B397-57110F058AF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457200"/>
                        <a:ext cx="981075"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033378884"/>
      </p:ext>
    </p:extLst>
  </p:cSld>
  <p:clrMapOvr>
    <a:masterClrMapping/>
  </p:clrMapOvr>
  <p:transition>
    <p:strips dir="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uk-UA" altLang="uk-UA" sz="3600" b="1" dirty="0"/>
              <a:t>План забезпечення</a:t>
            </a:r>
            <a:endParaRPr lang="ru-RU" altLang="uk-UA" sz="36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168400" y="1643270"/>
            <a:ext cx="10668000" cy="4658139"/>
          </a:xfrm>
        </p:spPr>
        <p:txBody>
          <a:bodyPr/>
          <a:lstStyle/>
          <a:p>
            <a:pPr>
              <a:buFont typeface="Arial" panose="020B0604020202020204" pitchFamily="34" charset="0"/>
              <a:buChar char="•"/>
            </a:pPr>
            <a:r>
              <a:rPr lang="uk-UA" altLang="uk-UA" sz="2800" dirty="0"/>
              <a:t>В остаточному вигляді план забезпечення – це </a:t>
            </a:r>
            <a:r>
              <a:rPr lang="uk-UA" altLang="uk-UA" sz="2800" b="1" dirty="0"/>
              <a:t>розгорнутий баланс</a:t>
            </a:r>
            <a:r>
              <a:rPr lang="uk-UA" altLang="uk-UA" sz="2800" dirty="0"/>
              <a:t>, який відображає всю потребу в матеріальних ресурсах за напрямами споживання та джерелами її покриття, з урахуванням наявних запасів на складах. Баланс розробляють як у натуральному, так і грошовому вираженні.</a:t>
            </a:r>
            <a:endParaRPr lang="uk-UA" altLang="uk-UA" sz="2400" dirty="0"/>
          </a:p>
        </p:txBody>
      </p:sp>
      <p:sp>
        <p:nvSpPr>
          <p:cNvPr id="2" name="Rectangle 2">
            <a:extLst>
              <a:ext uri="{FF2B5EF4-FFF2-40B4-BE49-F238E27FC236}">
                <a16:creationId xmlns:a16="http://schemas.microsoft.com/office/drawing/2014/main" id="{A84C152B-77AF-4224-81F6-11C6D4F6CB30}"/>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3" name="Объект 2">
            <a:extLst>
              <a:ext uri="{FF2B5EF4-FFF2-40B4-BE49-F238E27FC236}">
                <a16:creationId xmlns:a16="http://schemas.microsoft.com/office/drawing/2014/main" id="{A427658B-2FB9-477E-9BF0-0D0EE70897D4}"/>
              </a:ext>
            </a:extLst>
          </p:cNvPr>
          <p:cNvGraphicFramePr>
            <a:graphicFrameLocks noChangeAspect="1"/>
          </p:cNvGraphicFramePr>
          <p:nvPr/>
        </p:nvGraphicFramePr>
        <p:xfrm>
          <a:off x="0" y="0"/>
          <a:ext cx="981075" cy="381000"/>
        </p:xfrm>
        <a:graphic>
          <a:graphicData uri="http://schemas.openxmlformats.org/presentationml/2006/ole">
            <mc:AlternateContent xmlns:mc="http://schemas.openxmlformats.org/markup-compatibility/2006">
              <mc:Choice xmlns:v="urn:schemas-microsoft-com:vml" Requires="v">
                <p:oleObj spid="_x0000_s10274" name="Уравнение" r:id="rId4" imgW="977900" imgH="381000" progId="Equation.3">
                  <p:embed/>
                </p:oleObj>
              </mc:Choice>
              <mc:Fallback>
                <p:oleObj name="Уравнение" r:id="rId4" imgW="977900" imgH="381000" progId="Equation.3">
                  <p:embed/>
                  <p:pic>
                    <p:nvPicPr>
                      <p:cNvPr id="3" name="Объект 2">
                        <a:extLst>
                          <a:ext uri="{FF2B5EF4-FFF2-40B4-BE49-F238E27FC236}">
                            <a16:creationId xmlns:a16="http://schemas.microsoft.com/office/drawing/2014/main" id="{A427658B-2FB9-477E-9BF0-0D0EE70897D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81075"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ctangle 4">
            <a:extLst>
              <a:ext uri="{FF2B5EF4-FFF2-40B4-BE49-F238E27FC236}">
                <a16:creationId xmlns:a16="http://schemas.microsoft.com/office/drawing/2014/main" id="{6986D887-6891-4E28-9A31-392F5F7AB57F}"/>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5" name="Объект 4">
            <a:extLst>
              <a:ext uri="{FF2B5EF4-FFF2-40B4-BE49-F238E27FC236}">
                <a16:creationId xmlns:a16="http://schemas.microsoft.com/office/drawing/2014/main" id="{890A306B-DAE7-42EE-B397-57110F058AF7}"/>
              </a:ext>
            </a:extLst>
          </p:cNvPr>
          <p:cNvGraphicFramePr>
            <a:graphicFrameLocks noChangeAspect="1"/>
          </p:cNvGraphicFramePr>
          <p:nvPr/>
        </p:nvGraphicFramePr>
        <p:xfrm>
          <a:off x="0" y="457200"/>
          <a:ext cx="981075" cy="381000"/>
        </p:xfrm>
        <a:graphic>
          <a:graphicData uri="http://schemas.openxmlformats.org/presentationml/2006/ole">
            <mc:AlternateContent xmlns:mc="http://schemas.openxmlformats.org/markup-compatibility/2006">
              <mc:Choice xmlns:v="urn:schemas-microsoft-com:vml" Requires="v">
                <p:oleObj spid="_x0000_s10275" name="Уравнение" r:id="rId6" imgW="977900" imgH="381000" progId="Equation.3">
                  <p:embed/>
                </p:oleObj>
              </mc:Choice>
              <mc:Fallback>
                <p:oleObj name="Уравнение" r:id="rId6" imgW="977900" imgH="381000" progId="Equation.3">
                  <p:embed/>
                  <p:pic>
                    <p:nvPicPr>
                      <p:cNvPr id="5" name="Объект 4">
                        <a:extLst>
                          <a:ext uri="{FF2B5EF4-FFF2-40B4-BE49-F238E27FC236}">
                            <a16:creationId xmlns:a16="http://schemas.microsoft.com/office/drawing/2014/main" id="{890A306B-DAE7-42EE-B397-57110F058AF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457200"/>
                        <a:ext cx="981075"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187938681"/>
      </p:ext>
    </p:extLst>
  </p:cSld>
  <p:clrMapOvr>
    <a:masterClrMapping/>
  </p:clrMapOvr>
  <p:transition>
    <p:strips dir="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uk-UA" altLang="uk-UA" sz="3600" b="1" dirty="0"/>
              <a:t>Баланс МТЗ</a:t>
            </a:r>
            <a:endParaRPr lang="ru-RU" altLang="uk-UA" sz="36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168400" y="1643270"/>
            <a:ext cx="10668000" cy="4916556"/>
          </a:xfrm>
        </p:spPr>
        <p:txBody>
          <a:bodyPr/>
          <a:lstStyle/>
          <a:p>
            <a:pPr marL="0" indent="0">
              <a:buNone/>
            </a:pPr>
            <a:r>
              <a:rPr lang="uk-UA" altLang="uk-UA" sz="2800" dirty="0"/>
              <a:t>Баланс МТЗ підприємства охоплює </a:t>
            </a:r>
            <a:r>
              <a:rPr lang="uk-UA" altLang="uk-UA" sz="2800" b="1" dirty="0"/>
              <a:t>потребу в матеріалах</a:t>
            </a:r>
            <a:r>
              <a:rPr lang="uk-UA" altLang="uk-UA" sz="2800" dirty="0"/>
              <a:t>:</a:t>
            </a:r>
          </a:p>
          <a:p>
            <a:pPr>
              <a:buFont typeface="Arial" panose="020B0604020202020204" pitchFamily="34" charset="0"/>
              <a:buChar char="•"/>
            </a:pPr>
            <a:r>
              <a:rPr lang="uk-UA" altLang="uk-UA" sz="2400" dirty="0"/>
              <a:t>на виробництво продукції </a:t>
            </a:r>
            <a:r>
              <a:rPr lang="uk-UA" altLang="uk-UA" sz="2400" i="1" dirty="0" err="1"/>
              <a:t>Рп</a:t>
            </a:r>
            <a:r>
              <a:rPr lang="uk-UA" altLang="uk-UA" sz="2400" dirty="0"/>
              <a:t>;</a:t>
            </a:r>
          </a:p>
          <a:p>
            <a:pPr>
              <a:buFont typeface="Arial" panose="020B0604020202020204" pitchFamily="34" charset="0"/>
              <a:buChar char="•"/>
            </a:pPr>
            <a:r>
              <a:rPr lang="uk-UA" altLang="uk-UA" sz="2400" dirty="0"/>
              <a:t>упровадження нової техніки </a:t>
            </a:r>
            <a:r>
              <a:rPr lang="uk-UA" altLang="uk-UA" sz="2400" i="1" dirty="0" err="1"/>
              <a:t>Рн.т</a:t>
            </a:r>
            <a:r>
              <a:rPr lang="uk-UA" altLang="uk-UA" sz="2400" dirty="0"/>
              <a:t>;</a:t>
            </a:r>
          </a:p>
          <a:p>
            <a:pPr>
              <a:buFont typeface="Arial" panose="020B0604020202020204" pitchFamily="34" charset="0"/>
              <a:buChar char="•"/>
            </a:pPr>
            <a:r>
              <a:rPr lang="uk-UA" altLang="uk-UA" sz="2400" dirty="0"/>
              <a:t>ремонтно-експлуатаційні потреби </a:t>
            </a:r>
            <a:r>
              <a:rPr lang="uk-UA" altLang="uk-UA" sz="2400" i="1" dirty="0"/>
              <a:t>Рр.-е</a:t>
            </a:r>
            <a:r>
              <a:rPr lang="uk-UA" altLang="uk-UA" sz="2400" dirty="0"/>
              <a:t>;</a:t>
            </a:r>
          </a:p>
          <a:p>
            <a:pPr>
              <a:buFont typeface="Arial" panose="020B0604020202020204" pitchFamily="34" charset="0"/>
              <a:buChar char="•"/>
            </a:pPr>
            <a:r>
              <a:rPr lang="uk-UA" altLang="uk-UA" sz="2400" dirty="0"/>
              <a:t>утворення залишків незавершеного виробництва </a:t>
            </a:r>
            <a:r>
              <a:rPr lang="uk-UA" altLang="uk-UA" sz="2400" i="1" dirty="0" err="1"/>
              <a:t>Рнзв</a:t>
            </a:r>
            <a:r>
              <a:rPr lang="uk-UA" altLang="uk-UA" sz="2400" dirty="0"/>
              <a:t>;</a:t>
            </a:r>
          </a:p>
          <a:p>
            <a:pPr>
              <a:buFont typeface="Arial" panose="020B0604020202020204" pitchFamily="34" charset="0"/>
              <a:buChar char="•"/>
            </a:pPr>
            <a:r>
              <a:rPr lang="uk-UA" altLang="uk-UA" sz="2400" dirty="0"/>
              <a:t>утворення перехідних запасів </a:t>
            </a:r>
            <a:r>
              <a:rPr lang="uk-UA" altLang="uk-UA" sz="2400" i="1" dirty="0" err="1"/>
              <a:t>Рз</a:t>
            </a:r>
            <a:r>
              <a:rPr lang="uk-UA" altLang="uk-UA" sz="2400" dirty="0"/>
              <a:t>.</a:t>
            </a:r>
          </a:p>
          <a:p>
            <a:pPr marL="0" indent="0">
              <a:buNone/>
            </a:pPr>
            <a:r>
              <a:rPr lang="uk-UA" altLang="uk-UA" sz="2400" b="1" dirty="0"/>
              <a:t>Джерелами покриття </a:t>
            </a:r>
            <a:r>
              <a:rPr lang="uk-UA" altLang="uk-UA" sz="2400" dirty="0"/>
              <a:t>цієї потреби можуть бути: </a:t>
            </a:r>
          </a:p>
          <a:p>
            <a:pPr>
              <a:buFont typeface="Arial" panose="020B0604020202020204" pitchFamily="34" charset="0"/>
              <a:buChar char="•"/>
            </a:pPr>
            <a:r>
              <a:rPr lang="uk-UA" altLang="uk-UA" sz="2400" dirty="0"/>
              <a:t>очікувані залишки на початок планового періоду </a:t>
            </a:r>
            <a:r>
              <a:rPr lang="uk-UA" altLang="uk-UA" sz="2400" i="1" dirty="0"/>
              <a:t>Зо</a:t>
            </a:r>
            <a:r>
              <a:rPr lang="uk-UA" altLang="uk-UA" sz="2400" dirty="0"/>
              <a:t>;</a:t>
            </a:r>
          </a:p>
          <a:p>
            <a:pPr>
              <a:buFont typeface="Arial" panose="020B0604020202020204" pitchFamily="34" charset="0"/>
              <a:buChar char="•"/>
            </a:pPr>
            <a:r>
              <a:rPr lang="uk-UA" altLang="uk-UA" sz="2400" dirty="0"/>
              <a:t>матеріали в незавершеному виробництві на початок планового періоду </a:t>
            </a:r>
            <a:r>
              <a:rPr lang="uk-UA" altLang="uk-UA" sz="2400" i="1" dirty="0" err="1"/>
              <a:t>Знзв</a:t>
            </a:r>
            <a:r>
              <a:rPr lang="uk-UA" altLang="uk-UA" sz="2400" dirty="0"/>
              <a:t>;</a:t>
            </a:r>
          </a:p>
          <a:p>
            <a:pPr>
              <a:buFont typeface="Arial" panose="020B0604020202020204" pitchFamily="34" charset="0"/>
              <a:buChar char="•"/>
            </a:pPr>
            <a:r>
              <a:rPr lang="uk-UA" altLang="uk-UA" sz="2400" dirty="0"/>
              <a:t>мобілізація внутрішніх ресурсів </a:t>
            </a:r>
            <a:r>
              <a:rPr lang="uk-UA" altLang="uk-UA" sz="2400" i="1" dirty="0" err="1"/>
              <a:t>Мвн</a:t>
            </a:r>
            <a:r>
              <a:rPr lang="uk-UA" altLang="uk-UA" sz="2400" dirty="0"/>
              <a:t>;</a:t>
            </a:r>
          </a:p>
          <a:p>
            <a:pPr>
              <a:buFont typeface="Arial" panose="020B0604020202020204" pitchFamily="34" charset="0"/>
              <a:buChar char="•"/>
            </a:pPr>
            <a:r>
              <a:rPr lang="uk-UA" altLang="uk-UA" sz="2400" dirty="0"/>
              <a:t>придбання і завезення матеріалів зі сторони </a:t>
            </a:r>
            <a:r>
              <a:rPr lang="uk-UA" altLang="uk-UA" sz="2400" i="1" dirty="0" err="1"/>
              <a:t>Зс</a:t>
            </a:r>
            <a:r>
              <a:rPr lang="uk-UA" altLang="uk-UA" sz="2400" dirty="0"/>
              <a:t>.</a:t>
            </a:r>
          </a:p>
          <a:p>
            <a:pPr marL="0" indent="0">
              <a:buNone/>
            </a:pPr>
            <a:endParaRPr lang="uk-UA" altLang="uk-UA" sz="2400" dirty="0"/>
          </a:p>
        </p:txBody>
      </p:sp>
      <p:sp>
        <p:nvSpPr>
          <p:cNvPr id="2" name="Rectangle 2">
            <a:extLst>
              <a:ext uri="{FF2B5EF4-FFF2-40B4-BE49-F238E27FC236}">
                <a16:creationId xmlns:a16="http://schemas.microsoft.com/office/drawing/2014/main" id="{A84C152B-77AF-4224-81F6-11C6D4F6CB30}"/>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3" name="Объект 2">
            <a:extLst>
              <a:ext uri="{FF2B5EF4-FFF2-40B4-BE49-F238E27FC236}">
                <a16:creationId xmlns:a16="http://schemas.microsoft.com/office/drawing/2014/main" id="{A427658B-2FB9-477E-9BF0-0D0EE70897D4}"/>
              </a:ext>
            </a:extLst>
          </p:cNvPr>
          <p:cNvGraphicFramePr>
            <a:graphicFrameLocks noChangeAspect="1"/>
          </p:cNvGraphicFramePr>
          <p:nvPr/>
        </p:nvGraphicFramePr>
        <p:xfrm>
          <a:off x="0" y="0"/>
          <a:ext cx="981075" cy="381000"/>
        </p:xfrm>
        <a:graphic>
          <a:graphicData uri="http://schemas.openxmlformats.org/presentationml/2006/ole">
            <mc:AlternateContent xmlns:mc="http://schemas.openxmlformats.org/markup-compatibility/2006">
              <mc:Choice xmlns:v="urn:schemas-microsoft-com:vml" Requires="v">
                <p:oleObj spid="_x0000_s11300" name="Уравнение" r:id="rId4" imgW="977900" imgH="381000" progId="Equation.3">
                  <p:embed/>
                </p:oleObj>
              </mc:Choice>
              <mc:Fallback>
                <p:oleObj name="Уравнение" r:id="rId4" imgW="977900" imgH="381000" progId="Equation.3">
                  <p:embed/>
                  <p:pic>
                    <p:nvPicPr>
                      <p:cNvPr id="3" name="Объект 2">
                        <a:extLst>
                          <a:ext uri="{FF2B5EF4-FFF2-40B4-BE49-F238E27FC236}">
                            <a16:creationId xmlns:a16="http://schemas.microsoft.com/office/drawing/2014/main" id="{A427658B-2FB9-477E-9BF0-0D0EE70897D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81075"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ctangle 4">
            <a:extLst>
              <a:ext uri="{FF2B5EF4-FFF2-40B4-BE49-F238E27FC236}">
                <a16:creationId xmlns:a16="http://schemas.microsoft.com/office/drawing/2014/main" id="{6986D887-6891-4E28-9A31-392F5F7AB57F}"/>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5" name="Объект 4">
            <a:extLst>
              <a:ext uri="{FF2B5EF4-FFF2-40B4-BE49-F238E27FC236}">
                <a16:creationId xmlns:a16="http://schemas.microsoft.com/office/drawing/2014/main" id="{890A306B-DAE7-42EE-B397-57110F058AF7}"/>
              </a:ext>
            </a:extLst>
          </p:cNvPr>
          <p:cNvGraphicFramePr>
            <a:graphicFrameLocks noChangeAspect="1"/>
          </p:cNvGraphicFramePr>
          <p:nvPr/>
        </p:nvGraphicFramePr>
        <p:xfrm>
          <a:off x="0" y="457200"/>
          <a:ext cx="981075" cy="381000"/>
        </p:xfrm>
        <a:graphic>
          <a:graphicData uri="http://schemas.openxmlformats.org/presentationml/2006/ole">
            <mc:AlternateContent xmlns:mc="http://schemas.openxmlformats.org/markup-compatibility/2006">
              <mc:Choice xmlns:v="urn:schemas-microsoft-com:vml" Requires="v">
                <p:oleObj spid="_x0000_s11301" name="Уравнение" r:id="rId6" imgW="977900" imgH="381000" progId="Equation.3">
                  <p:embed/>
                </p:oleObj>
              </mc:Choice>
              <mc:Fallback>
                <p:oleObj name="Уравнение" r:id="rId6" imgW="977900" imgH="381000" progId="Equation.3">
                  <p:embed/>
                  <p:pic>
                    <p:nvPicPr>
                      <p:cNvPr id="5" name="Объект 4">
                        <a:extLst>
                          <a:ext uri="{FF2B5EF4-FFF2-40B4-BE49-F238E27FC236}">
                            <a16:creationId xmlns:a16="http://schemas.microsoft.com/office/drawing/2014/main" id="{890A306B-DAE7-42EE-B397-57110F058AF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457200"/>
                        <a:ext cx="981075"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203362337"/>
      </p:ext>
    </p:extLst>
  </p:cSld>
  <p:clrMapOvr>
    <a:masterClrMapping/>
  </p:clrMapOvr>
  <p:transition>
    <p:strips dir="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uk-UA" altLang="uk-UA" sz="3600" b="1" dirty="0"/>
              <a:t>Розрахунок балансу МТЗ</a:t>
            </a:r>
            <a:endParaRPr lang="ru-RU" altLang="uk-UA" sz="36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168400" y="1643270"/>
            <a:ext cx="10668000" cy="4916556"/>
          </a:xfrm>
        </p:spPr>
        <p:txBody>
          <a:bodyPr/>
          <a:lstStyle/>
          <a:p>
            <a:pPr marL="0" indent="0">
              <a:buNone/>
            </a:pPr>
            <a:r>
              <a:rPr lang="uk-UA" altLang="uk-UA" sz="2800" dirty="0"/>
              <a:t>Матеріальний баланс можна подати в такому вигляді:</a:t>
            </a:r>
          </a:p>
          <a:p>
            <a:pPr marL="0" indent="0">
              <a:buNone/>
            </a:pPr>
            <a:endParaRPr lang="uk-UA" altLang="uk-UA" sz="2800" dirty="0"/>
          </a:p>
          <a:p>
            <a:pPr marL="0" indent="0">
              <a:buNone/>
            </a:pPr>
            <a:endParaRPr lang="uk-UA" altLang="uk-UA" sz="2800" dirty="0"/>
          </a:p>
          <a:p>
            <a:pPr marL="0" indent="0">
              <a:buNone/>
            </a:pPr>
            <a:r>
              <a:rPr lang="uk-UA" altLang="uk-UA" sz="2800" dirty="0"/>
              <a:t>Наведений баланс МТЗ слугує інструментом логістичного управління рухом матеріальних ресурсів на промислових або виробничих підприємствах.</a:t>
            </a:r>
            <a:endParaRPr lang="uk-UA" altLang="uk-UA" sz="2400" dirty="0"/>
          </a:p>
        </p:txBody>
      </p:sp>
      <p:sp>
        <p:nvSpPr>
          <p:cNvPr id="2" name="Rectangle 2">
            <a:extLst>
              <a:ext uri="{FF2B5EF4-FFF2-40B4-BE49-F238E27FC236}">
                <a16:creationId xmlns:a16="http://schemas.microsoft.com/office/drawing/2014/main" id="{A84C152B-77AF-4224-81F6-11C6D4F6CB30}"/>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3" name="Объект 2">
            <a:extLst>
              <a:ext uri="{FF2B5EF4-FFF2-40B4-BE49-F238E27FC236}">
                <a16:creationId xmlns:a16="http://schemas.microsoft.com/office/drawing/2014/main" id="{A427658B-2FB9-477E-9BF0-0D0EE70897D4}"/>
              </a:ext>
            </a:extLst>
          </p:cNvPr>
          <p:cNvGraphicFramePr>
            <a:graphicFrameLocks noChangeAspect="1"/>
          </p:cNvGraphicFramePr>
          <p:nvPr/>
        </p:nvGraphicFramePr>
        <p:xfrm>
          <a:off x="0" y="0"/>
          <a:ext cx="981075" cy="381000"/>
        </p:xfrm>
        <a:graphic>
          <a:graphicData uri="http://schemas.openxmlformats.org/presentationml/2006/ole">
            <mc:AlternateContent xmlns:mc="http://schemas.openxmlformats.org/markup-compatibility/2006">
              <mc:Choice xmlns:v="urn:schemas-microsoft-com:vml" Requires="v">
                <p:oleObj spid="_x0000_s12322" name="Уравнение" r:id="rId4" imgW="977900" imgH="381000" progId="Equation.3">
                  <p:embed/>
                </p:oleObj>
              </mc:Choice>
              <mc:Fallback>
                <p:oleObj name="Уравнение" r:id="rId4" imgW="977900" imgH="381000" progId="Equation.3">
                  <p:embed/>
                  <p:pic>
                    <p:nvPicPr>
                      <p:cNvPr id="3" name="Объект 2">
                        <a:extLst>
                          <a:ext uri="{FF2B5EF4-FFF2-40B4-BE49-F238E27FC236}">
                            <a16:creationId xmlns:a16="http://schemas.microsoft.com/office/drawing/2014/main" id="{A427658B-2FB9-477E-9BF0-0D0EE70897D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81075"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ctangle 4">
            <a:extLst>
              <a:ext uri="{FF2B5EF4-FFF2-40B4-BE49-F238E27FC236}">
                <a16:creationId xmlns:a16="http://schemas.microsoft.com/office/drawing/2014/main" id="{6986D887-6891-4E28-9A31-392F5F7AB57F}"/>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5" name="Объект 4">
            <a:extLst>
              <a:ext uri="{FF2B5EF4-FFF2-40B4-BE49-F238E27FC236}">
                <a16:creationId xmlns:a16="http://schemas.microsoft.com/office/drawing/2014/main" id="{890A306B-DAE7-42EE-B397-57110F058AF7}"/>
              </a:ext>
            </a:extLst>
          </p:cNvPr>
          <p:cNvGraphicFramePr>
            <a:graphicFrameLocks noChangeAspect="1"/>
          </p:cNvGraphicFramePr>
          <p:nvPr/>
        </p:nvGraphicFramePr>
        <p:xfrm>
          <a:off x="0" y="457200"/>
          <a:ext cx="981075" cy="381000"/>
        </p:xfrm>
        <a:graphic>
          <a:graphicData uri="http://schemas.openxmlformats.org/presentationml/2006/ole">
            <mc:AlternateContent xmlns:mc="http://schemas.openxmlformats.org/markup-compatibility/2006">
              <mc:Choice xmlns:v="urn:schemas-microsoft-com:vml" Requires="v">
                <p:oleObj spid="_x0000_s12323" name="Уравнение" r:id="rId6" imgW="977900" imgH="381000" progId="Equation.3">
                  <p:embed/>
                </p:oleObj>
              </mc:Choice>
              <mc:Fallback>
                <p:oleObj name="Уравнение" r:id="rId6" imgW="977900" imgH="381000" progId="Equation.3">
                  <p:embed/>
                  <p:pic>
                    <p:nvPicPr>
                      <p:cNvPr id="5" name="Объект 4">
                        <a:extLst>
                          <a:ext uri="{FF2B5EF4-FFF2-40B4-BE49-F238E27FC236}">
                            <a16:creationId xmlns:a16="http://schemas.microsoft.com/office/drawing/2014/main" id="{890A306B-DAE7-42EE-B397-57110F058AF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457200"/>
                        <a:ext cx="981075"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6" name="Рисунок 5">
            <a:extLst>
              <a:ext uri="{FF2B5EF4-FFF2-40B4-BE49-F238E27FC236}">
                <a16:creationId xmlns:a16="http://schemas.microsoft.com/office/drawing/2014/main" id="{C2FE6301-4519-4387-A717-725A7D29811C}"/>
              </a:ext>
            </a:extLst>
          </p:cNvPr>
          <p:cNvPicPr>
            <a:picLocks noChangeAspect="1"/>
          </p:cNvPicPr>
          <p:nvPr/>
        </p:nvPicPr>
        <p:blipFill>
          <a:blip r:embed="rId7"/>
          <a:stretch>
            <a:fillRect/>
          </a:stretch>
        </p:blipFill>
        <p:spPr>
          <a:xfrm>
            <a:off x="3189531" y="2282066"/>
            <a:ext cx="5812937" cy="547274"/>
          </a:xfrm>
          <a:prstGeom prst="rect">
            <a:avLst/>
          </a:prstGeom>
        </p:spPr>
      </p:pic>
    </p:spTree>
    <p:extLst>
      <p:ext uri="{BB962C8B-B14F-4D97-AF65-F5344CB8AC3E}">
        <p14:creationId xmlns:p14="http://schemas.microsoft.com/office/powerpoint/2010/main" val="3024833365"/>
      </p:ext>
    </p:extLst>
  </p:cSld>
  <p:clrMapOvr>
    <a:masterClrMapping/>
  </p:clrMapOvr>
  <p:transition>
    <p:strips dir="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uk-UA" altLang="uk-UA" sz="3600" b="1" dirty="0"/>
              <a:t>3. Планування поставок матеріальних ресурсів:</a:t>
            </a:r>
            <a:br>
              <a:rPr lang="uk-UA" altLang="uk-UA" sz="3600" b="1" dirty="0"/>
            </a:br>
            <a:r>
              <a:rPr lang="uk-UA" altLang="uk-UA" sz="3600" b="1" dirty="0"/>
              <a:t>транзитна та складська форми МТЗ</a:t>
            </a:r>
            <a:endParaRPr lang="ru-RU" altLang="uk-UA" sz="36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320800" y="1643270"/>
            <a:ext cx="10536420" cy="4876800"/>
          </a:xfrm>
        </p:spPr>
        <p:txBody>
          <a:bodyPr/>
          <a:lstStyle/>
          <a:p>
            <a:pPr marL="0" indent="0">
              <a:buNone/>
            </a:pPr>
            <a:r>
              <a:rPr lang="uk-UA" altLang="uk-UA" sz="2155" b="1" dirty="0"/>
              <a:t>Транзитна </a:t>
            </a:r>
            <a:r>
              <a:rPr lang="uk-UA" altLang="uk-UA" sz="2155" dirty="0"/>
              <a:t>форма МТЗ займає значну частину в загальному обсязі постачань. Вона більш економічна, має відносно високу швидкість постачань.</a:t>
            </a:r>
          </a:p>
          <a:p>
            <a:pPr marL="0" indent="0">
              <a:buNone/>
            </a:pPr>
            <a:r>
              <a:rPr lang="uk-UA" altLang="uk-UA" sz="2155" dirty="0"/>
              <a:t>За цієї форми МТР постачаються споживачу безпосередньо від виробника, є можливість скоротити витрати на розвантажувальні операції та на зберігання продукції на складі.</a:t>
            </a:r>
          </a:p>
          <a:p>
            <a:pPr marL="0" indent="0">
              <a:buNone/>
            </a:pPr>
            <a:r>
              <a:rPr lang="uk-UA" altLang="uk-UA" sz="2155" dirty="0"/>
              <a:t>Транзитну норму визначають як мінімально припустиму загальну кількість матеріалів, відвантажених постачальником на адресу споживача за одним замовленням. Замовлену норму розраховують як найменшу кількість матеріалів за однією позицією замовлення, узяту постачальником до виконання за обов’язкового замовлення на одночасну доставку кількох однорідних видів (типорозмірів) матеріалів на адресу одного споживача.</a:t>
            </a:r>
          </a:p>
          <a:p>
            <a:pPr marL="0" indent="0">
              <a:buNone/>
            </a:pPr>
            <a:r>
              <a:rPr lang="uk-UA" altLang="uk-UA" sz="2155" dirty="0"/>
              <a:t>Ця форма постачання ефективна за постачання однорідного асортименту ресурсу та у великій кількості. Застосування сучасної транзитної форми постачання дає змогу зменшити величину партії поставок. При цьому МТР доставляють безпосередньо на робочі місця.</a:t>
            </a:r>
          </a:p>
          <a:p>
            <a:pPr marL="0" indent="0">
              <a:buNone/>
            </a:pPr>
            <a:endParaRPr lang="uk-UA" altLang="uk-UA" sz="2800" dirty="0"/>
          </a:p>
          <a:p>
            <a:pPr marL="0" indent="0">
              <a:buNone/>
            </a:pPr>
            <a:endParaRPr lang="uk-UA" altLang="uk-UA" sz="2800" dirty="0"/>
          </a:p>
          <a:p>
            <a:pPr marL="0" indent="0">
              <a:buNone/>
            </a:pPr>
            <a:endParaRPr lang="uk-UA" altLang="uk-UA" sz="2800" dirty="0"/>
          </a:p>
        </p:txBody>
      </p:sp>
    </p:spTree>
    <p:extLst>
      <p:ext uri="{BB962C8B-B14F-4D97-AF65-F5344CB8AC3E}">
        <p14:creationId xmlns:p14="http://schemas.microsoft.com/office/powerpoint/2010/main" val="4240332094"/>
      </p:ext>
    </p:extLst>
  </p:cSld>
  <p:clrMapOvr>
    <a:masterClrMapping/>
  </p:clrMapOvr>
  <p:transition>
    <p:strips dir="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14997"/>
            <a:ext cx="10363200" cy="1186070"/>
          </a:xfrm>
        </p:spPr>
        <p:txBody>
          <a:bodyPr/>
          <a:lstStyle/>
          <a:p>
            <a:pPr algn="ctr"/>
            <a:r>
              <a:rPr lang="uk-UA" altLang="uk-UA" sz="2850" b="1" dirty="0"/>
              <a:t>Планування поставок матеріальних ресурсів:</a:t>
            </a:r>
            <a:br>
              <a:rPr lang="uk-UA" altLang="uk-UA" sz="2850" b="1" dirty="0"/>
            </a:br>
            <a:r>
              <a:rPr lang="uk-UA" altLang="uk-UA" sz="2850" b="1" dirty="0"/>
              <a:t>транзитна та складська форми МТЗ </a:t>
            </a:r>
            <a:br>
              <a:rPr lang="uk-UA" altLang="uk-UA" sz="2850" b="1" dirty="0"/>
            </a:br>
            <a:r>
              <a:rPr lang="uk-UA" altLang="uk-UA" sz="2850" b="1" dirty="0"/>
              <a:t>(системи своєчасності)</a:t>
            </a:r>
            <a:endParaRPr lang="ru-RU" altLang="uk-UA" sz="285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320800" y="1734710"/>
            <a:ext cx="10500139" cy="4940410"/>
          </a:xfrm>
        </p:spPr>
        <p:txBody>
          <a:bodyPr/>
          <a:lstStyle/>
          <a:p>
            <a:pPr marL="0" indent="0">
              <a:buNone/>
            </a:pPr>
            <a:r>
              <a:rPr lang="uk-UA" altLang="uk-UA" sz="2400" dirty="0"/>
              <a:t>Система</a:t>
            </a:r>
            <a:r>
              <a:rPr lang="uk-UA" altLang="uk-UA" sz="2400" b="1" dirty="0"/>
              <a:t> </a:t>
            </a:r>
            <a:r>
              <a:rPr lang="en-US" altLang="uk-UA" sz="2400" b="1" dirty="0"/>
              <a:t>just-in-time </a:t>
            </a:r>
            <a:r>
              <a:rPr lang="uk-UA" altLang="uk-UA" sz="2400" b="1" dirty="0"/>
              <a:t>(JIT)</a:t>
            </a:r>
            <a:r>
              <a:rPr lang="uk-UA" altLang="uk-UA" sz="2400" dirty="0"/>
              <a:t>,</a:t>
            </a:r>
            <a:r>
              <a:rPr lang="uk-UA" altLang="uk-UA" sz="2400" b="1" dirty="0"/>
              <a:t> </a:t>
            </a:r>
            <a:r>
              <a:rPr lang="uk-UA" altLang="uk-UA" sz="2400" dirty="0"/>
              <a:t>або</a:t>
            </a:r>
            <a:r>
              <a:rPr lang="uk-UA" altLang="uk-UA" sz="2400" b="1" dirty="0"/>
              <a:t> «точно в термін»:</a:t>
            </a:r>
          </a:p>
          <a:p>
            <a:pPr marL="0" indent="0">
              <a:buNone/>
            </a:pPr>
            <a:r>
              <a:rPr lang="uk-UA" altLang="uk-UA" sz="2400" dirty="0"/>
              <a:t>Ідея системи полягає в тому, що всі небажані запаси потрібно довести до мінімуму. Наразі існує підхід заготовляти запаси «про всяк випадок», щоб можна було задовольняти непередбачені потреби в ній. Однак така практика дорого коштує, адже запаси необхідно зберігати. У процесі діяльності фірми постійно виникають питання – чи будувати на наявних площах складські приміщення для зберігання запасів чи спрямовувати грошові кошти на розширення виробничої потужності, а відповідно – на збільшення випуску продукції. Нині підприємства дедалі частіше обирають другий підхід, оскільки метод «точно в термін» пов'язує всю діяльність у процесі виробництва та розподілу. Мета цього методу – виробляти та відвантажувати продукцію точно в строк для її подальшого використання.</a:t>
            </a:r>
          </a:p>
        </p:txBody>
      </p:sp>
    </p:spTree>
    <p:extLst>
      <p:ext uri="{BB962C8B-B14F-4D97-AF65-F5344CB8AC3E}">
        <p14:creationId xmlns:p14="http://schemas.microsoft.com/office/powerpoint/2010/main" val="1529910036"/>
      </p:ext>
    </p:extLst>
  </p:cSld>
  <p:clrMapOvr>
    <a:masterClrMapping/>
  </p:clrMapOvr>
  <p:transition>
    <p:strips dir="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14997"/>
            <a:ext cx="10363200" cy="1186070"/>
          </a:xfrm>
        </p:spPr>
        <p:txBody>
          <a:bodyPr/>
          <a:lstStyle/>
          <a:p>
            <a:pPr algn="ctr"/>
            <a:r>
              <a:rPr lang="uk-UA" altLang="uk-UA" sz="2850" b="1" dirty="0"/>
              <a:t>Планування поставок матеріальних ресурсів:</a:t>
            </a:r>
            <a:br>
              <a:rPr lang="uk-UA" altLang="uk-UA" sz="2850" b="1" dirty="0"/>
            </a:br>
            <a:r>
              <a:rPr lang="uk-UA" altLang="uk-UA" sz="2850" b="1" dirty="0"/>
              <a:t>транзитна та складська форми МТЗ </a:t>
            </a:r>
            <a:br>
              <a:rPr lang="uk-UA" altLang="uk-UA" sz="2850" b="1" dirty="0"/>
            </a:br>
            <a:r>
              <a:rPr lang="uk-UA" altLang="uk-UA" sz="2850" b="1" dirty="0"/>
              <a:t>(системи своєчасності)</a:t>
            </a:r>
            <a:endParaRPr lang="ru-RU" altLang="uk-UA" sz="285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320800" y="1734710"/>
            <a:ext cx="10500139" cy="4940410"/>
          </a:xfrm>
        </p:spPr>
        <p:txBody>
          <a:bodyPr/>
          <a:lstStyle/>
          <a:p>
            <a:pPr marL="0" indent="0">
              <a:buNone/>
            </a:pPr>
            <a:r>
              <a:rPr lang="uk-UA" altLang="uk-UA" sz="2400" dirty="0"/>
              <a:t>Система</a:t>
            </a:r>
            <a:r>
              <a:rPr lang="uk-UA" altLang="uk-UA" sz="2400" b="1" dirty="0"/>
              <a:t> </a:t>
            </a:r>
            <a:r>
              <a:rPr lang="en-US" altLang="uk-UA" sz="2400" b="1" dirty="0"/>
              <a:t>just-in-time </a:t>
            </a:r>
            <a:r>
              <a:rPr lang="uk-UA" altLang="uk-UA" sz="2400" b="1" dirty="0"/>
              <a:t>(JIT)</a:t>
            </a:r>
            <a:r>
              <a:rPr lang="uk-UA" altLang="uk-UA" sz="2400" dirty="0"/>
              <a:t>,</a:t>
            </a:r>
            <a:r>
              <a:rPr lang="uk-UA" altLang="uk-UA" sz="2400" b="1" dirty="0"/>
              <a:t> </a:t>
            </a:r>
            <a:r>
              <a:rPr lang="uk-UA" altLang="uk-UA" sz="2400" dirty="0"/>
              <a:t>або</a:t>
            </a:r>
            <a:r>
              <a:rPr lang="uk-UA" altLang="uk-UA" sz="2400" b="1" dirty="0"/>
              <a:t> «точно в термін»:</a:t>
            </a:r>
          </a:p>
          <a:p>
            <a:pPr marL="0" indent="0">
              <a:buNone/>
            </a:pPr>
            <a:r>
              <a:rPr lang="uk-UA" altLang="uk-UA" sz="2400" dirty="0"/>
              <a:t>Принцип «точно в термін» застосовують для скорочення або ліквідації запасів. Передбачається наявність потрібного матеріалу у відповідному товарно-розподільчому центрі в потрібний час та доставка його на наступний день після замовлення, причому в належному стані й без втрат.</a:t>
            </a:r>
          </a:p>
          <a:p>
            <a:pPr marL="0" indent="0">
              <a:buNone/>
            </a:pPr>
            <a:r>
              <a:rPr lang="uk-UA" altLang="uk-UA" sz="2400" dirty="0"/>
              <a:t>Принцип «точно в термін» передбачає наявність кількох надійних постачальників на тривалий термін з гарантією високої якості обслуговування. Для успішної реалізації цього методу велике значення має </a:t>
            </a:r>
            <a:r>
              <a:rPr lang="uk-UA" altLang="uk-UA" sz="2400" b="1" dirty="0"/>
              <a:t>спосіб транспортування</a:t>
            </a:r>
            <a:r>
              <a:rPr lang="uk-UA" altLang="uk-UA" sz="2400" dirty="0"/>
              <a:t> вантажів.</a:t>
            </a:r>
          </a:p>
        </p:txBody>
      </p:sp>
    </p:spTree>
    <p:extLst>
      <p:ext uri="{BB962C8B-B14F-4D97-AF65-F5344CB8AC3E}">
        <p14:creationId xmlns:p14="http://schemas.microsoft.com/office/powerpoint/2010/main" val="2777846151"/>
      </p:ext>
    </p:extLst>
  </p:cSld>
  <p:clrMapOvr>
    <a:masterClrMapping/>
  </p:clrMapOvr>
  <p:transition>
    <p:strips dir="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14997"/>
            <a:ext cx="10363200" cy="1186070"/>
          </a:xfrm>
        </p:spPr>
        <p:txBody>
          <a:bodyPr/>
          <a:lstStyle/>
          <a:p>
            <a:pPr algn="ctr"/>
            <a:r>
              <a:rPr lang="uk-UA" altLang="uk-UA" sz="2850" b="1" dirty="0"/>
              <a:t>Планування поставок матеріальних ресурсів:</a:t>
            </a:r>
            <a:br>
              <a:rPr lang="uk-UA" altLang="uk-UA" sz="2850" b="1" dirty="0"/>
            </a:br>
            <a:r>
              <a:rPr lang="uk-UA" altLang="uk-UA" sz="2850" b="1" dirty="0"/>
              <a:t>транзитна та складська форми МТЗ </a:t>
            </a:r>
            <a:br>
              <a:rPr lang="uk-UA" altLang="uk-UA" sz="2850" b="1" dirty="0"/>
            </a:br>
            <a:r>
              <a:rPr lang="uk-UA" altLang="uk-UA" sz="2850" b="1" dirty="0"/>
              <a:t>(системи своєчасності)</a:t>
            </a:r>
            <a:endParaRPr lang="ru-RU" altLang="uk-UA" sz="285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256101" y="1601067"/>
            <a:ext cx="10500139" cy="4940410"/>
          </a:xfrm>
        </p:spPr>
        <p:txBody>
          <a:bodyPr/>
          <a:lstStyle/>
          <a:p>
            <a:pPr marL="0" indent="0">
              <a:buNone/>
            </a:pPr>
            <a:r>
              <a:rPr lang="uk-UA" altLang="uk-UA" sz="2400" dirty="0"/>
              <a:t>Система</a:t>
            </a:r>
            <a:r>
              <a:rPr lang="uk-UA" altLang="uk-UA" sz="2400" b="1" dirty="0"/>
              <a:t> </a:t>
            </a:r>
            <a:r>
              <a:rPr lang="en-US" altLang="uk-UA" sz="2400" b="1" dirty="0"/>
              <a:t>just-in-time </a:t>
            </a:r>
            <a:r>
              <a:rPr lang="uk-UA" altLang="uk-UA" sz="2400" b="1" dirty="0"/>
              <a:t>(JIT)</a:t>
            </a:r>
            <a:r>
              <a:rPr lang="uk-UA" altLang="uk-UA" sz="2400" dirty="0"/>
              <a:t>,</a:t>
            </a:r>
            <a:r>
              <a:rPr lang="uk-UA" altLang="uk-UA" sz="2400" b="1" dirty="0"/>
              <a:t> </a:t>
            </a:r>
            <a:r>
              <a:rPr lang="uk-UA" altLang="uk-UA" sz="2400" dirty="0"/>
              <a:t>або</a:t>
            </a:r>
            <a:r>
              <a:rPr lang="uk-UA" altLang="uk-UA" sz="2400" b="1" dirty="0"/>
              <a:t> «точно в термін»:</a:t>
            </a:r>
          </a:p>
        </p:txBody>
      </p:sp>
      <p:sp>
        <p:nvSpPr>
          <p:cNvPr id="2" name="Прямоугольник: скругленные углы 1">
            <a:extLst>
              <a:ext uri="{FF2B5EF4-FFF2-40B4-BE49-F238E27FC236}">
                <a16:creationId xmlns:a16="http://schemas.microsoft.com/office/drawing/2014/main" id="{3C6851F5-C2BD-4973-BEB5-3FC6F3D96676}"/>
              </a:ext>
            </a:extLst>
          </p:cNvPr>
          <p:cNvSpPr/>
          <p:nvPr/>
        </p:nvSpPr>
        <p:spPr bwMode="auto">
          <a:xfrm>
            <a:off x="1256099" y="2030130"/>
            <a:ext cx="7128245" cy="4511347"/>
          </a:xfrm>
          <a:prstGeom prst="roundRect">
            <a:avLst/>
          </a:prstGeom>
          <a:noFill/>
          <a:ln w="9525"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accent1"/>
              </a:buClr>
              <a:buSzPct val="90000"/>
              <a:tabLst/>
            </a:pPr>
            <a:r>
              <a:rPr kumimoji="1" lang="uk-UA" sz="2250" b="1" dirty="0">
                <a:latin typeface="Times New Roman" panose="02020603050405020304" pitchFamily="18" charset="0"/>
              </a:rPr>
              <a:t>Переваги</a:t>
            </a:r>
            <a:r>
              <a:rPr kumimoji="1" lang="uk-UA" sz="2250" dirty="0">
                <a:latin typeface="Times New Roman" panose="02020603050405020304" pitchFamily="18" charset="0"/>
              </a:rPr>
              <a:t>:</a:t>
            </a:r>
          </a:p>
          <a:p>
            <a:pPr marL="182563" marR="0" indent="-182563" algn="l" defTabSz="914400" rtl="0" eaLnBrk="0" fontAlgn="base" latinLnBrk="0" hangingPunct="0">
              <a:lnSpc>
                <a:spcPct val="100000"/>
              </a:lnSpc>
              <a:spcBef>
                <a:spcPct val="20000"/>
              </a:spcBef>
              <a:spcAft>
                <a:spcPct val="0"/>
              </a:spcAft>
              <a:buClr>
                <a:schemeClr val="accent1"/>
              </a:buClr>
              <a:buSzPct val="90000"/>
              <a:buFont typeface="Arial" panose="020B0604020202020204" pitchFamily="34" charset="0"/>
              <a:buChar char="•"/>
              <a:tabLst/>
            </a:pPr>
            <a:r>
              <a:rPr kumimoji="1" lang="uk-UA" sz="2250" b="0" i="0" u="none" strike="noStrike" cap="none" normalizeH="0" baseline="0" dirty="0">
                <a:ln>
                  <a:noFill/>
                </a:ln>
                <a:solidFill>
                  <a:schemeClr val="tx1"/>
                </a:solidFill>
                <a:effectLst/>
                <a:latin typeface="Times New Roman" panose="02020603050405020304" pitchFamily="18" charset="0"/>
              </a:rPr>
              <a:t>скорочення запасів на всіх стадіях логістичного циклу;</a:t>
            </a:r>
          </a:p>
          <a:p>
            <a:pPr marL="182563" marR="0" indent="-182563" algn="l" defTabSz="914400" rtl="0" eaLnBrk="0" fontAlgn="base" latinLnBrk="0" hangingPunct="0">
              <a:lnSpc>
                <a:spcPct val="100000"/>
              </a:lnSpc>
              <a:spcBef>
                <a:spcPct val="20000"/>
              </a:spcBef>
              <a:spcAft>
                <a:spcPct val="0"/>
              </a:spcAft>
              <a:buClr>
                <a:schemeClr val="accent1"/>
              </a:buClr>
              <a:buSzPct val="90000"/>
              <a:buFont typeface="Arial" panose="020B0604020202020204" pitchFamily="34" charset="0"/>
              <a:buChar char="•"/>
              <a:tabLst/>
            </a:pPr>
            <a:r>
              <a:rPr kumimoji="1" lang="uk-UA" sz="2250" dirty="0">
                <a:latin typeface="Times New Roman" panose="02020603050405020304" pitchFamily="18" charset="0"/>
              </a:rPr>
              <a:t>скорочення складських площ;</a:t>
            </a:r>
          </a:p>
          <a:p>
            <a:pPr marL="182563" marR="0" indent="-182563" algn="l" defTabSz="914400" rtl="0" eaLnBrk="0" fontAlgn="base" latinLnBrk="0" hangingPunct="0">
              <a:lnSpc>
                <a:spcPct val="100000"/>
              </a:lnSpc>
              <a:spcBef>
                <a:spcPct val="20000"/>
              </a:spcBef>
              <a:spcAft>
                <a:spcPct val="0"/>
              </a:spcAft>
              <a:buClr>
                <a:schemeClr val="accent1"/>
              </a:buClr>
              <a:buSzPct val="90000"/>
              <a:buFont typeface="Arial" panose="020B0604020202020204" pitchFamily="34" charset="0"/>
              <a:buChar char="•"/>
              <a:tabLst/>
            </a:pPr>
            <a:r>
              <a:rPr kumimoji="1" lang="uk-UA" sz="2250" b="0" i="0" u="none" strike="noStrike" cap="none" normalizeH="0" baseline="0" dirty="0">
                <a:ln>
                  <a:noFill/>
                </a:ln>
                <a:solidFill>
                  <a:schemeClr val="tx1"/>
                </a:solidFill>
                <a:effectLst/>
                <a:latin typeface="Times New Roman" panose="02020603050405020304" pitchFamily="18" charset="0"/>
              </a:rPr>
              <a:t>висока пропускна здатність</a:t>
            </a:r>
            <a:r>
              <a:rPr kumimoji="1" lang="uk-UA" sz="2250" dirty="0">
                <a:latin typeface="Times New Roman" panose="02020603050405020304" pitchFamily="18" charset="0"/>
              </a:rPr>
              <a:t>;</a:t>
            </a:r>
          </a:p>
          <a:p>
            <a:pPr marL="182563" marR="0" indent="-182563" algn="l" defTabSz="914400" rtl="0" eaLnBrk="0" fontAlgn="base" latinLnBrk="0" hangingPunct="0">
              <a:lnSpc>
                <a:spcPct val="100000"/>
              </a:lnSpc>
              <a:spcBef>
                <a:spcPct val="20000"/>
              </a:spcBef>
              <a:spcAft>
                <a:spcPct val="0"/>
              </a:spcAft>
              <a:buClr>
                <a:schemeClr val="accent1"/>
              </a:buClr>
              <a:buSzPct val="90000"/>
              <a:buFont typeface="Arial" panose="020B0604020202020204" pitchFamily="34" charset="0"/>
              <a:buChar char="•"/>
              <a:tabLst/>
            </a:pPr>
            <a:r>
              <a:rPr kumimoji="1" lang="uk-UA" sz="2250" b="0" i="0" u="none" strike="noStrike" cap="none" normalizeH="0" baseline="0" dirty="0">
                <a:ln>
                  <a:noFill/>
                </a:ln>
                <a:solidFill>
                  <a:schemeClr val="tx1"/>
                </a:solidFill>
                <a:effectLst/>
                <a:latin typeface="Times New Roman" panose="02020603050405020304" pitchFamily="18" charset="0"/>
              </a:rPr>
              <a:t>активна участь і п</a:t>
            </a:r>
            <a:r>
              <a:rPr kumimoji="1" lang="uk-UA" sz="2250" dirty="0">
                <a:latin typeface="Times New Roman" panose="02020603050405020304" pitchFamily="18" charset="0"/>
              </a:rPr>
              <a:t>ідвищена мотивація працівників;</a:t>
            </a:r>
          </a:p>
          <a:p>
            <a:pPr marL="182563" marR="0" indent="-182563" algn="l" defTabSz="914400" rtl="0" eaLnBrk="0" fontAlgn="base" latinLnBrk="0" hangingPunct="0">
              <a:lnSpc>
                <a:spcPct val="100000"/>
              </a:lnSpc>
              <a:spcBef>
                <a:spcPct val="20000"/>
              </a:spcBef>
              <a:spcAft>
                <a:spcPct val="0"/>
              </a:spcAft>
              <a:buClr>
                <a:schemeClr val="accent1"/>
              </a:buClr>
              <a:buSzPct val="90000"/>
              <a:buFont typeface="Arial" panose="020B0604020202020204" pitchFamily="34" charset="0"/>
              <a:buChar char="•"/>
              <a:tabLst/>
            </a:pPr>
            <a:r>
              <a:rPr kumimoji="1" lang="uk-UA" sz="2250" b="0" i="0" u="none" strike="noStrike" cap="none" normalizeH="0" baseline="0" dirty="0">
                <a:ln>
                  <a:noFill/>
                </a:ln>
                <a:solidFill>
                  <a:schemeClr val="tx1"/>
                </a:solidFill>
                <a:effectLst/>
                <a:latin typeface="Times New Roman" panose="02020603050405020304" pitchFamily="18" charset="0"/>
              </a:rPr>
              <a:t>високий прибуток і продуктивність логістичної системи;</a:t>
            </a:r>
          </a:p>
          <a:p>
            <a:pPr marL="182563" marR="0" indent="-182563" algn="l" defTabSz="914400" rtl="0" eaLnBrk="0" fontAlgn="base" latinLnBrk="0" hangingPunct="0">
              <a:lnSpc>
                <a:spcPct val="100000"/>
              </a:lnSpc>
              <a:spcBef>
                <a:spcPct val="20000"/>
              </a:spcBef>
              <a:spcAft>
                <a:spcPct val="0"/>
              </a:spcAft>
              <a:buClr>
                <a:schemeClr val="accent1"/>
              </a:buClr>
              <a:buSzPct val="90000"/>
              <a:buFont typeface="Arial" panose="020B0604020202020204" pitchFamily="34" charset="0"/>
              <a:buChar char="•"/>
              <a:tabLst/>
            </a:pPr>
            <a:r>
              <a:rPr kumimoji="1" lang="uk-UA" sz="2250" dirty="0">
                <a:latin typeface="Times New Roman" panose="02020603050405020304" pitchFamily="18" charset="0"/>
              </a:rPr>
              <a:t>висока якість обслуговування;</a:t>
            </a:r>
          </a:p>
          <a:p>
            <a:pPr marL="182563" marR="0" indent="-182563" algn="l" defTabSz="914400" rtl="0" eaLnBrk="0" fontAlgn="base" latinLnBrk="0" hangingPunct="0">
              <a:lnSpc>
                <a:spcPct val="100000"/>
              </a:lnSpc>
              <a:spcBef>
                <a:spcPct val="20000"/>
              </a:spcBef>
              <a:spcAft>
                <a:spcPct val="0"/>
              </a:spcAft>
              <a:buClr>
                <a:schemeClr val="accent1"/>
              </a:buClr>
              <a:buSzPct val="90000"/>
              <a:buFont typeface="Arial" panose="020B0604020202020204" pitchFamily="34" charset="0"/>
              <a:buChar char="•"/>
              <a:tabLst/>
            </a:pPr>
            <a:r>
              <a:rPr kumimoji="1" lang="uk-UA" sz="2250" b="0" i="0" u="none" strike="noStrike" cap="none" normalizeH="0" baseline="0" dirty="0">
                <a:ln>
                  <a:noFill/>
                </a:ln>
                <a:solidFill>
                  <a:schemeClr val="tx1"/>
                </a:solidFill>
                <a:effectLst/>
                <a:latin typeface="Times New Roman" panose="02020603050405020304" pitchFamily="18" charset="0"/>
              </a:rPr>
              <a:t>висока гнучкість логістичної системи;</a:t>
            </a:r>
          </a:p>
          <a:p>
            <a:pPr marL="182563" marR="0" indent="-182563" algn="l" defTabSz="914400" rtl="0" eaLnBrk="0" fontAlgn="base" latinLnBrk="0" hangingPunct="0">
              <a:lnSpc>
                <a:spcPct val="100000"/>
              </a:lnSpc>
              <a:spcBef>
                <a:spcPct val="20000"/>
              </a:spcBef>
              <a:spcAft>
                <a:spcPct val="0"/>
              </a:spcAft>
              <a:buClr>
                <a:schemeClr val="accent1"/>
              </a:buClr>
              <a:buSzPct val="90000"/>
              <a:buFont typeface="Arial" panose="020B0604020202020204" pitchFamily="34" charset="0"/>
              <a:buChar char="•"/>
              <a:tabLst/>
            </a:pPr>
            <a:r>
              <a:rPr kumimoji="1" lang="uk-UA" sz="2250" dirty="0">
                <a:latin typeface="Times New Roman" panose="02020603050405020304" pitchFamily="18" charset="0"/>
              </a:rPr>
              <a:t>своєчасна доставка.</a:t>
            </a:r>
            <a:endParaRPr kumimoji="1" lang="uk-UA" sz="2250" b="0" i="0" u="none" strike="noStrike" cap="none" normalizeH="0" baseline="0" dirty="0">
              <a:ln>
                <a:noFill/>
              </a:ln>
              <a:solidFill>
                <a:schemeClr val="tx1"/>
              </a:solidFill>
              <a:effectLst/>
              <a:latin typeface="Times New Roman" panose="02020603050405020304" pitchFamily="18" charset="0"/>
            </a:endParaRPr>
          </a:p>
          <a:p>
            <a:pPr marL="0" marR="0" indent="0" algn="l" defTabSz="914400" rtl="0" eaLnBrk="0" fontAlgn="base" latinLnBrk="0" hangingPunct="0">
              <a:lnSpc>
                <a:spcPct val="100000"/>
              </a:lnSpc>
              <a:spcBef>
                <a:spcPct val="20000"/>
              </a:spcBef>
              <a:spcAft>
                <a:spcPct val="0"/>
              </a:spcAft>
              <a:buClr>
                <a:schemeClr val="accent1"/>
              </a:buClr>
              <a:buSzPct val="90000"/>
              <a:buFont typeface="Monotype Sorts" pitchFamily="2" charset="2"/>
              <a:buChar char="4"/>
              <a:tabLst/>
            </a:pPr>
            <a:endParaRPr kumimoji="1" lang="uk-UA" sz="2000" b="0" i="0" u="none" strike="noStrike" cap="none" normalizeH="0" baseline="0" dirty="0">
              <a:ln>
                <a:noFill/>
              </a:ln>
              <a:solidFill>
                <a:schemeClr val="tx1"/>
              </a:solidFill>
              <a:effectLst/>
              <a:latin typeface="Times New Roman" panose="02020603050405020304" pitchFamily="18" charset="0"/>
            </a:endParaRPr>
          </a:p>
        </p:txBody>
      </p:sp>
      <p:sp>
        <p:nvSpPr>
          <p:cNvPr id="5" name="Прямоугольник: скругленные углы 4">
            <a:extLst>
              <a:ext uri="{FF2B5EF4-FFF2-40B4-BE49-F238E27FC236}">
                <a16:creationId xmlns:a16="http://schemas.microsoft.com/office/drawing/2014/main" id="{FB9DD00D-1401-4EE0-BC52-F496EC8EA731}"/>
              </a:ext>
            </a:extLst>
          </p:cNvPr>
          <p:cNvSpPr/>
          <p:nvPr/>
        </p:nvSpPr>
        <p:spPr bwMode="auto">
          <a:xfrm>
            <a:off x="8525022" y="2030129"/>
            <a:ext cx="3231217" cy="4511347"/>
          </a:xfrm>
          <a:prstGeom prst="roundRect">
            <a:avLst/>
          </a:prstGeom>
          <a:noFill/>
          <a:ln w="9525"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accent1"/>
              </a:buClr>
              <a:buSzPct val="90000"/>
              <a:tabLst/>
            </a:pPr>
            <a:r>
              <a:rPr kumimoji="1" lang="uk-UA" sz="2250" b="1" i="0" u="none" strike="noStrike" cap="none" normalizeH="0" baseline="0" dirty="0">
                <a:ln>
                  <a:noFill/>
                </a:ln>
                <a:solidFill>
                  <a:schemeClr val="tx1"/>
                </a:solidFill>
                <a:effectLst/>
                <a:latin typeface="Times New Roman" panose="02020603050405020304" pitchFamily="18" charset="0"/>
              </a:rPr>
              <a:t>Недоліки</a:t>
            </a:r>
            <a:r>
              <a:rPr kumimoji="1" lang="uk-UA" sz="2250" b="0" i="0" u="none" strike="noStrike" cap="none" normalizeH="0" baseline="0" dirty="0">
                <a:ln>
                  <a:noFill/>
                </a:ln>
                <a:solidFill>
                  <a:schemeClr val="tx1"/>
                </a:solidFill>
                <a:effectLst/>
                <a:latin typeface="Times New Roman" panose="02020603050405020304" pitchFamily="18" charset="0"/>
              </a:rPr>
              <a:t>:</a:t>
            </a:r>
          </a:p>
          <a:p>
            <a:pPr marL="182563" marR="0" indent="-182563" algn="l" defTabSz="914400" rtl="0" eaLnBrk="0" fontAlgn="base" latinLnBrk="0" hangingPunct="0">
              <a:lnSpc>
                <a:spcPct val="100000"/>
              </a:lnSpc>
              <a:spcBef>
                <a:spcPct val="20000"/>
              </a:spcBef>
              <a:spcAft>
                <a:spcPct val="0"/>
              </a:spcAft>
              <a:buClr>
                <a:schemeClr val="accent1"/>
              </a:buClr>
              <a:buSzPct val="90000"/>
              <a:buFont typeface="Arial" panose="020B0604020202020204" pitchFamily="34" charset="0"/>
              <a:buChar char="•"/>
              <a:tabLst/>
            </a:pPr>
            <a:r>
              <a:rPr kumimoji="1" lang="uk-UA" sz="2250" b="0" i="0" u="none" strike="noStrike" cap="none" normalizeH="0" baseline="0" dirty="0">
                <a:ln>
                  <a:noFill/>
                </a:ln>
                <a:solidFill>
                  <a:schemeClr val="tx1"/>
                </a:solidFill>
                <a:effectLst/>
                <a:latin typeface="Times New Roman" panose="02020603050405020304" pitchFamily="18" charset="0"/>
              </a:rPr>
              <a:t>низькі запаси роблять будь-які </a:t>
            </a:r>
            <a:r>
              <a:rPr kumimoji="1" lang="uk-UA" sz="2250" b="0" i="0" u="none" strike="noStrike" cap="none" normalizeH="0" baseline="0" dirty="0" err="1">
                <a:ln>
                  <a:noFill/>
                </a:ln>
                <a:solidFill>
                  <a:schemeClr val="tx1"/>
                </a:solidFill>
                <a:effectLst/>
                <a:latin typeface="Times New Roman" panose="02020603050405020304" pitchFamily="18" charset="0"/>
              </a:rPr>
              <a:t>збої</a:t>
            </a:r>
            <a:r>
              <a:rPr kumimoji="1" lang="uk-UA" sz="2250" b="0" i="0" u="none" strike="noStrike" cap="none" normalizeH="0" baseline="0" dirty="0">
                <a:ln>
                  <a:noFill/>
                </a:ln>
                <a:solidFill>
                  <a:schemeClr val="tx1"/>
                </a:solidFill>
                <a:effectLst/>
                <a:latin typeface="Times New Roman" panose="02020603050405020304" pitchFamily="18" charset="0"/>
              </a:rPr>
              <a:t> в роботі логістичної системи критичними;</a:t>
            </a:r>
          </a:p>
          <a:p>
            <a:pPr marL="182563" marR="0" indent="-182563" algn="l" defTabSz="914400" rtl="0" eaLnBrk="0" fontAlgn="base" latinLnBrk="0" hangingPunct="0">
              <a:lnSpc>
                <a:spcPct val="100000"/>
              </a:lnSpc>
              <a:spcBef>
                <a:spcPct val="20000"/>
              </a:spcBef>
              <a:spcAft>
                <a:spcPct val="0"/>
              </a:spcAft>
              <a:buClr>
                <a:schemeClr val="accent1"/>
              </a:buClr>
              <a:buSzPct val="90000"/>
              <a:buFont typeface="Arial" panose="020B0604020202020204" pitchFamily="34" charset="0"/>
              <a:buChar char="•"/>
              <a:tabLst/>
            </a:pPr>
            <a:r>
              <a:rPr kumimoji="1" lang="uk-UA" sz="2250" b="0" i="0" u="none" strike="noStrike" cap="none" normalizeH="0" baseline="0" dirty="0">
                <a:ln>
                  <a:noFill/>
                </a:ln>
                <a:solidFill>
                  <a:schemeClr val="tx1"/>
                </a:solidFill>
                <a:effectLst/>
                <a:latin typeface="Times New Roman" panose="02020603050405020304" pitchFamily="18" charset="0"/>
              </a:rPr>
              <a:t>введення системи може вимагати великих змін, яких важко досягнути на практиці.</a:t>
            </a:r>
            <a:endParaRPr kumimoji="1" lang="uk-UA" sz="2250" dirty="0">
              <a:latin typeface="Times New Roman" panose="02020603050405020304" pitchFamily="18" charset="0"/>
            </a:endParaRPr>
          </a:p>
        </p:txBody>
      </p:sp>
    </p:spTree>
    <p:extLst>
      <p:ext uri="{BB962C8B-B14F-4D97-AF65-F5344CB8AC3E}">
        <p14:creationId xmlns:p14="http://schemas.microsoft.com/office/powerpoint/2010/main" val="3730128778"/>
      </p:ext>
    </p:extLst>
  </p:cSld>
  <p:clrMapOvr>
    <a:masterClrMapping/>
  </p:clrMapOvr>
  <p:transition>
    <p:strips dir="ru"/>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14997"/>
            <a:ext cx="10363200" cy="1186070"/>
          </a:xfrm>
        </p:spPr>
        <p:txBody>
          <a:bodyPr/>
          <a:lstStyle/>
          <a:p>
            <a:pPr algn="ctr"/>
            <a:r>
              <a:rPr lang="uk-UA" altLang="uk-UA" sz="2850" b="1" dirty="0"/>
              <a:t>Планування поставок матеріальних ресурсів:</a:t>
            </a:r>
            <a:br>
              <a:rPr lang="uk-UA" altLang="uk-UA" sz="2850" b="1" dirty="0"/>
            </a:br>
            <a:r>
              <a:rPr lang="uk-UA" altLang="uk-UA" sz="2850" b="1" dirty="0"/>
              <a:t>транзитна та складська форми МТЗ </a:t>
            </a:r>
            <a:br>
              <a:rPr lang="uk-UA" altLang="uk-UA" sz="2850" b="1" dirty="0"/>
            </a:br>
            <a:r>
              <a:rPr lang="uk-UA" altLang="uk-UA" sz="2850" b="1" dirty="0"/>
              <a:t>(системи своєчасності)</a:t>
            </a:r>
            <a:endParaRPr lang="ru-RU" altLang="uk-UA" sz="285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320800" y="1734710"/>
            <a:ext cx="10500139" cy="4940410"/>
          </a:xfrm>
        </p:spPr>
        <p:txBody>
          <a:bodyPr/>
          <a:lstStyle/>
          <a:p>
            <a:pPr marL="0" indent="0">
              <a:buNone/>
            </a:pPr>
            <a:r>
              <a:rPr lang="uk-UA" altLang="uk-UA" sz="2400" dirty="0"/>
              <a:t>Система</a:t>
            </a:r>
            <a:r>
              <a:rPr lang="uk-UA" altLang="uk-UA" sz="2400" b="1" dirty="0"/>
              <a:t> «</a:t>
            </a:r>
            <a:r>
              <a:rPr lang="uk-UA" altLang="uk-UA" sz="2400" b="1" dirty="0" err="1"/>
              <a:t>канбан</a:t>
            </a:r>
            <a:r>
              <a:rPr lang="uk-UA" altLang="uk-UA" sz="2400" b="1" dirty="0"/>
              <a:t>»:</a:t>
            </a:r>
          </a:p>
          <a:p>
            <a:pPr marL="0" indent="0">
              <a:buNone/>
            </a:pPr>
            <a:r>
              <a:rPr lang="uk-UA" altLang="uk-UA" sz="2400" dirty="0"/>
              <a:t>Суть «</a:t>
            </a:r>
            <a:r>
              <a:rPr lang="uk-UA" altLang="uk-UA" sz="2400" dirty="0" err="1"/>
              <a:t>канбан</a:t>
            </a:r>
            <a:r>
              <a:rPr lang="uk-UA" altLang="uk-UA" sz="2400" dirty="0"/>
              <a:t>» полягає в тому, що весь ланцюг постачання повинен працювати тільки на кінцевого споживача. До того часу, </a:t>
            </a:r>
            <a:r>
              <a:rPr lang="uk-UA" altLang="uk-UA" sz="2400" i="1" dirty="0"/>
              <a:t>доки немає конкретного замовлення</a:t>
            </a:r>
            <a:r>
              <a:rPr lang="uk-UA" altLang="uk-UA" sz="2400" dirty="0"/>
              <a:t>, в ланцюгу </a:t>
            </a:r>
            <a:r>
              <a:rPr lang="uk-UA" altLang="uk-UA" sz="2400" i="1" dirty="0"/>
              <a:t>не відбуваються ніякі рухи</a:t>
            </a:r>
            <a:r>
              <a:rPr lang="uk-UA" altLang="uk-UA" sz="2400" dirty="0"/>
              <a:t> – ні доставка матеріалів, ні їх передача чи будь-які операції по обробці. </a:t>
            </a:r>
          </a:p>
          <a:p>
            <a:pPr marL="0" indent="0">
              <a:buNone/>
            </a:pPr>
            <a:r>
              <a:rPr lang="uk-UA" altLang="uk-UA" sz="2400" dirty="0"/>
              <a:t>При роботі «</a:t>
            </a:r>
            <a:r>
              <a:rPr lang="uk-UA" altLang="uk-UA" sz="2400" dirty="0" err="1"/>
              <a:t>канбан</a:t>
            </a:r>
            <a:r>
              <a:rPr lang="uk-UA" altLang="uk-UA" sz="2400" dirty="0"/>
              <a:t>» нічого не робиться «про всяк випадок» чи «про запас» - виконуються тільки закази отримані від споживача. Ця система використовується на всіх етапах виробничого ланцюга: до того часу доки наступна ділянка не замовить матеріали, на попередньому не відбувається ніяких дій в зв'язку з ним. </a:t>
            </a:r>
          </a:p>
          <a:p>
            <a:pPr marL="0" indent="0">
              <a:buNone/>
            </a:pPr>
            <a:r>
              <a:rPr lang="uk-UA" altLang="uk-UA" sz="2400" dirty="0"/>
              <a:t>Практично це означає, що на всіх рівнях потрібно прямувати до дотримання принципу </a:t>
            </a:r>
            <a:r>
              <a:rPr lang="uk-UA" altLang="uk-UA" sz="2400" dirty="0" err="1"/>
              <a:t>just-in-time</a:t>
            </a:r>
            <a:r>
              <a:rPr lang="uk-UA" altLang="uk-UA" sz="2400" dirty="0"/>
              <a:t> (точно в термін).</a:t>
            </a:r>
          </a:p>
        </p:txBody>
      </p:sp>
    </p:spTree>
    <p:extLst>
      <p:ext uri="{BB962C8B-B14F-4D97-AF65-F5344CB8AC3E}">
        <p14:creationId xmlns:p14="http://schemas.microsoft.com/office/powerpoint/2010/main" val="2889887243"/>
      </p:ext>
    </p:extLst>
  </p:cSld>
  <p:clrMapOvr>
    <a:masterClrMapping/>
  </p:clrMapOvr>
  <p:transition>
    <p:strips dir="ru"/>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14997"/>
            <a:ext cx="10363200" cy="1186070"/>
          </a:xfrm>
        </p:spPr>
        <p:txBody>
          <a:bodyPr/>
          <a:lstStyle/>
          <a:p>
            <a:pPr algn="ctr"/>
            <a:r>
              <a:rPr lang="uk-UA" altLang="uk-UA" sz="3600" b="1" dirty="0"/>
              <a:t>Планування поставок матеріальних ресурсів:</a:t>
            </a:r>
            <a:br>
              <a:rPr lang="uk-UA" altLang="uk-UA" sz="3600" b="1" dirty="0"/>
            </a:br>
            <a:r>
              <a:rPr lang="uk-UA" altLang="uk-UA" sz="3600" b="1" dirty="0"/>
              <a:t>транзитна та складська форми МТЗ</a:t>
            </a:r>
            <a:r>
              <a:rPr lang="uk-UA" altLang="uk-UA" sz="3200" b="1" dirty="0"/>
              <a:t> </a:t>
            </a:r>
            <a:endParaRPr lang="ru-RU" altLang="uk-UA" sz="32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320800" y="1917590"/>
            <a:ext cx="10500139" cy="4940410"/>
          </a:xfrm>
        </p:spPr>
        <p:txBody>
          <a:bodyPr/>
          <a:lstStyle/>
          <a:p>
            <a:pPr marL="0" indent="0">
              <a:buNone/>
            </a:pPr>
            <a:r>
              <a:rPr lang="uk-UA" altLang="uk-UA" sz="2400" b="1" dirty="0"/>
              <a:t>Складська </a:t>
            </a:r>
            <a:r>
              <a:rPr lang="uk-UA" altLang="uk-UA" sz="2400" dirty="0"/>
              <a:t>форма постачання передбачає доставку ресурсів підприємству через посередників. За цієї форми обсяг партії та строки поставок не лімітовані, але споживачі ресурсів несуть додаткові витрати за зберігання продукції на складах посередників тощо.</a:t>
            </a:r>
          </a:p>
          <a:p>
            <a:pPr>
              <a:buFont typeface="Arial" panose="020B0604020202020204" pitchFamily="34" charset="0"/>
              <a:buChar char="•"/>
            </a:pPr>
            <a:r>
              <a:rPr lang="uk-UA" altLang="uk-UA" sz="2400" dirty="0"/>
              <a:t>Вибираючи форму постачання, підприємства повинні враховувати специфіку споживаних ресурсів, обсяги їх використання у виробництві, можливі витрати на їх доставку.</a:t>
            </a:r>
          </a:p>
        </p:txBody>
      </p:sp>
    </p:spTree>
    <p:extLst>
      <p:ext uri="{BB962C8B-B14F-4D97-AF65-F5344CB8AC3E}">
        <p14:creationId xmlns:p14="http://schemas.microsoft.com/office/powerpoint/2010/main" val="1986768879"/>
      </p:ext>
    </p:extLst>
  </p:cSld>
  <p:clrMapOvr>
    <a:masterClrMapping/>
  </p:clrMapOvr>
  <p:transition>
    <p:strips dir="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053548"/>
          </a:xfrm>
        </p:spPr>
        <p:txBody>
          <a:bodyPr/>
          <a:lstStyle/>
          <a:p>
            <a:pPr algn="ctr"/>
            <a:r>
              <a:rPr lang="uk-UA" altLang="uk-UA" sz="3600" b="1" dirty="0"/>
              <a:t>Функції МТЗ: основні та допоміжні</a:t>
            </a:r>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320800" y="1603512"/>
            <a:ext cx="10500138" cy="4956313"/>
          </a:xfrm>
        </p:spPr>
        <p:txBody>
          <a:bodyPr/>
          <a:lstStyle/>
          <a:p>
            <a:pPr algn="just">
              <a:buFont typeface="Monotype Sorts" pitchFamily="2" charset="2"/>
              <a:buNone/>
            </a:pPr>
            <a:r>
              <a:rPr lang="uk-UA" altLang="uk-UA" sz="2800" b="1" dirty="0"/>
              <a:t>Основні</a:t>
            </a:r>
            <a:r>
              <a:rPr lang="uk-UA" altLang="uk-UA" sz="2800" dirty="0"/>
              <a:t>:</a:t>
            </a:r>
          </a:p>
          <a:p>
            <a:pPr marL="0" indent="0">
              <a:buNone/>
            </a:pPr>
            <a:r>
              <a:rPr lang="uk-UA" altLang="uk-UA" sz="2600" dirty="0"/>
              <a:t>- </a:t>
            </a:r>
            <a:r>
              <a:rPr lang="uk-UA" altLang="uk-UA" sz="2600" i="1" dirty="0"/>
              <a:t>визначення потреби</a:t>
            </a:r>
            <a:r>
              <a:rPr lang="uk-UA" altLang="uk-UA" sz="2600" dirty="0"/>
              <a:t> організації в матеріальних ресурсах для виконання </a:t>
            </a:r>
            <a:r>
              <a:rPr lang="uk-UA" altLang="uk-UA" sz="2600" dirty="0" err="1"/>
              <a:t>різнотермінових</a:t>
            </a:r>
            <a:r>
              <a:rPr lang="uk-UA" altLang="uk-UA" sz="2600" dirty="0"/>
              <a:t> інноваційних планів;</a:t>
            </a:r>
          </a:p>
          <a:p>
            <a:pPr marL="0" indent="0">
              <a:buNone/>
            </a:pPr>
            <a:r>
              <a:rPr lang="uk-UA" altLang="uk-UA" sz="2600" dirty="0"/>
              <a:t>- </a:t>
            </a:r>
            <a:r>
              <a:rPr lang="uk-UA" altLang="uk-UA" sz="2600" i="1" dirty="0"/>
              <a:t>укладання договорів</a:t>
            </a:r>
            <a:r>
              <a:rPr lang="uk-UA" altLang="uk-UA" sz="2600" dirty="0"/>
              <a:t> з постачальниками, складання специфікацій;</a:t>
            </a:r>
          </a:p>
          <a:p>
            <a:pPr marL="0" indent="0">
              <a:buNone/>
            </a:pPr>
            <a:r>
              <a:rPr lang="uk-UA" altLang="uk-UA" sz="2600" dirty="0"/>
              <a:t>- </a:t>
            </a:r>
            <a:r>
              <a:rPr lang="uk-UA" altLang="uk-UA" sz="2600" i="1" dirty="0"/>
              <a:t>контроль графіків</a:t>
            </a:r>
            <a:r>
              <a:rPr lang="uk-UA" altLang="uk-UA" sz="2600" dirty="0"/>
              <a:t> постачання й </a:t>
            </a:r>
            <a:r>
              <a:rPr lang="uk-UA" altLang="uk-UA" sz="2600" i="1" dirty="0"/>
              <a:t>виконання договірних обов’язків</a:t>
            </a:r>
            <a:r>
              <a:rPr lang="uk-UA" altLang="uk-UA" sz="2600" dirty="0"/>
              <a:t>;</a:t>
            </a:r>
          </a:p>
          <a:p>
            <a:pPr marL="0" indent="0">
              <a:buNone/>
            </a:pPr>
            <a:r>
              <a:rPr lang="uk-UA" altLang="uk-UA" sz="2600" dirty="0"/>
              <a:t>- </a:t>
            </a:r>
            <a:r>
              <a:rPr lang="uk-UA" altLang="uk-UA" sz="2600" i="1" dirty="0"/>
              <a:t>організація оперативного обліку</a:t>
            </a:r>
            <a:r>
              <a:rPr lang="uk-UA" altLang="uk-UA" sz="2600" dirty="0"/>
              <a:t> руху матеріалів, централізованої доставки матеріалів у цехи й на ділянки;</a:t>
            </a:r>
          </a:p>
          <a:p>
            <a:pPr marL="0" indent="0">
              <a:buNone/>
            </a:pPr>
            <a:r>
              <a:rPr lang="uk-UA" altLang="uk-UA" sz="2600" dirty="0"/>
              <a:t>- аналіз витрат і рівня використання матеріалів, реалізацію відходів тощо.</a:t>
            </a:r>
            <a:r>
              <a:rPr lang="uk-UA" altLang="uk-UA" sz="2600" b="1" dirty="0"/>
              <a:t> </a:t>
            </a:r>
          </a:p>
          <a:p>
            <a:pPr marL="0" indent="0">
              <a:buNone/>
            </a:pPr>
            <a:r>
              <a:rPr lang="uk-UA" altLang="uk-UA" sz="2600" b="1" dirty="0"/>
              <a:t>*</a:t>
            </a:r>
            <a:r>
              <a:rPr lang="uk-UA" altLang="uk-UA" sz="2600" dirty="0"/>
              <a:t> Залучення до господарського обороту вторинної сировини й матеріалів (за можливості їх використання).</a:t>
            </a:r>
            <a:endParaRPr lang="uk-UA" altLang="uk-UA" sz="2600" b="1" dirty="0"/>
          </a:p>
        </p:txBody>
      </p:sp>
    </p:spTree>
    <p:extLst>
      <p:ext uri="{BB962C8B-B14F-4D97-AF65-F5344CB8AC3E}">
        <p14:creationId xmlns:p14="http://schemas.microsoft.com/office/powerpoint/2010/main" val="2742161328"/>
      </p:ext>
    </p:extLst>
  </p:cSld>
  <p:clrMapOvr>
    <a:masterClrMapping/>
  </p:clrMapOvr>
  <p:transition>
    <p:strips dir="ru"/>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14997"/>
            <a:ext cx="10363200" cy="1186070"/>
          </a:xfrm>
        </p:spPr>
        <p:txBody>
          <a:bodyPr/>
          <a:lstStyle/>
          <a:p>
            <a:pPr algn="ctr"/>
            <a:r>
              <a:rPr lang="uk-UA" altLang="uk-UA" sz="3600" b="1" dirty="0"/>
              <a:t>Метод АВС</a:t>
            </a:r>
            <a:endParaRPr lang="ru-RU" altLang="uk-UA" sz="32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320800" y="1917590"/>
            <a:ext cx="10500139" cy="4940410"/>
          </a:xfrm>
        </p:spPr>
        <p:txBody>
          <a:bodyPr/>
          <a:lstStyle/>
          <a:p>
            <a:pPr marL="0" indent="0">
              <a:buNone/>
            </a:pPr>
            <a:r>
              <a:rPr lang="uk-UA" altLang="uk-UA" sz="2400" dirty="0"/>
              <a:t>В основі </a:t>
            </a:r>
            <a:r>
              <a:rPr lang="uk-UA" altLang="uk-UA" sz="2400" b="1" dirty="0"/>
              <a:t>методу АВС-аналізу </a:t>
            </a:r>
            <a:r>
              <a:rPr lang="uk-UA" altLang="uk-UA" sz="2400" dirty="0"/>
              <a:t>лежить принцип, відкритий Джозефом </a:t>
            </a:r>
            <a:r>
              <a:rPr lang="uk-UA" altLang="uk-UA" sz="2400" dirty="0" err="1"/>
              <a:t>Мозесом</a:t>
            </a:r>
            <a:r>
              <a:rPr lang="uk-UA" altLang="uk-UA" sz="2400" dirty="0"/>
              <a:t> </a:t>
            </a:r>
            <a:r>
              <a:rPr lang="uk-UA" altLang="uk-UA" sz="2400" dirty="0" err="1"/>
              <a:t>Юраном</a:t>
            </a:r>
            <a:r>
              <a:rPr lang="uk-UA" altLang="uk-UA" sz="2400" dirty="0"/>
              <a:t>. Але названий принцип </a:t>
            </a:r>
            <a:r>
              <a:rPr lang="uk-UA" altLang="uk-UA" sz="2400" dirty="0" err="1"/>
              <a:t>ім</a:t>
            </a:r>
            <a:r>
              <a:rPr lang="en-US" altLang="uk-UA" sz="2400" dirty="0"/>
              <a:t>’</a:t>
            </a:r>
            <a:r>
              <a:rPr lang="uk-UA" altLang="uk-UA" sz="2400" dirty="0"/>
              <a:t>ям італійського економіста </a:t>
            </a:r>
            <a:r>
              <a:rPr lang="uk-UA" altLang="uk-UA" sz="2400" dirty="0" err="1"/>
              <a:t>Вільфреда</a:t>
            </a:r>
            <a:r>
              <a:rPr lang="uk-UA" altLang="uk-UA" sz="2400" dirty="0"/>
              <a:t> Парето, який довів, що в Італії 80% власності належить 20% її населення і побудував відповідну криву. Тобто, більша частина добробуту контролюється меншою частиною населення. </a:t>
            </a:r>
            <a:r>
              <a:rPr lang="uk-UA" altLang="uk-UA" sz="2400" b="1" dirty="0"/>
              <a:t>Принцип Парето </a:t>
            </a:r>
            <a:r>
              <a:rPr lang="uk-UA" altLang="uk-UA" sz="2400" dirty="0"/>
              <a:t>було сформульовано як «для багатьох явищ 80% наслідків спричинені 20% причин».</a:t>
            </a:r>
          </a:p>
          <a:p>
            <a:pPr marL="0" indent="0">
              <a:buNone/>
            </a:pPr>
            <a:r>
              <a:rPr lang="uk-UA" altLang="uk-UA" sz="2400" dirty="0"/>
              <a:t>Надалі цей самий принцип почали застосовувати й до інших ситуацій. Наприклад, 20% водіїв створюють 80% аварій, або 20% покупців дають 80% прибутків.  </a:t>
            </a:r>
          </a:p>
          <a:p>
            <a:pPr marL="0" indent="0">
              <a:buNone/>
            </a:pPr>
            <a:r>
              <a:rPr lang="uk-UA" altLang="uk-UA" sz="2400" dirty="0"/>
              <a:t>Криву Парето називають правилом «80/20».</a:t>
            </a:r>
          </a:p>
        </p:txBody>
      </p:sp>
    </p:spTree>
    <p:extLst>
      <p:ext uri="{BB962C8B-B14F-4D97-AF65-F5344CB8AC3E}">
        <p14:creationId xmlns:p14="http://schemas.microsoft.com/office/powerpoint/2010/main" val="2648900648"/>
      </p:ext>
    </p:extLst>
  </p:cSld>
  <p:clrMapOvr>
    <a:masterClrMapping/>
  </p:clrMapOvr>
  <p:transition>
    <p:strips dir="ru"/>
  </p:transition>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133562" y="446245"/>
            <a:ext cx="3505495" cy="1622321"/>
          </a:xfrm>
        </p:spPr>
        <p:txBody>
          <a:bodyPr>
            <a:normAutofit/>
          </a:bodyPr>
          <a:lstStyle/>
          <a:p>
            <a:r>
              <a:rPr lang="uk-UA" altLang="uk-UA" b="1" dirty="0"/>
              <a:t>Метод АВС</a:t>
            </a:r>
            <a:endParaRPr lang="ru-RU" altLang="uk-UA"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133562" y="1718872"/>
            <a:ext cx="3505494" cy="4891790"/>
          </a:xfrm>
        </p:spPr>
        <p:txBody>
          <a:bodyPr>
            <a:normAutofit lnSpcReduction="10000"/>
          </a:bodyPr>
          <a:lstStyle/>
          <a:p>
            <a:pPr marL="0" indent="0">
              <a:buNone/>
            </a:pPr>
            <a:r>
              <a:rPr lang="uk-UA" altLang="uk-UA" sz="2400" b="1" dirty="0"/>
              <a:t>АВС-аналіз</a:t>
            </a:r>
            <a:r>
              <a:rPr lang="uk-UA" altLang="uk-UA" sz="2400" dirty="0"/>
              <a:t> – метод, який дозволяє класифікувати бізнес-ресурси фірми залежно від їхньої значущості. Тобто надійний контроль 20% позицій дозволяє на 80% контролювати систему. </a:t>
            </a:r>
          </a:p>
          <a:p>
            <a:pPr marL="0" indent="0">
              <a:buNone/>
            </a:pPr>
            <a:r>
              <a:rPr lang="uk-UA" altLang="uk-UA" sz="2400" dirty="0"/>
              <a:t>Метод широко використовується для </a:t>
            </a:r>
            <a:r>
              <a:rPr lang="uk-UA" altLang="uk-UA" sz="2400" i="1" dirty="0"/>
              <a:t>управління товарними запасами</a:t>
            </a:r>
            <a:r>
              <a:rPr lang="uk-UA" altLang="uk-UA" sz="2400" dirty="0"/>
              <a:t>.</a:t>
            </a:r>
          </a:p>
          <a:p>
            <a:pPr marL="0" indent="0">
              <a:buNone/>
            </a:pPr>
            <a:endParaRPr lang="uk-UA" altLang="uk-UA" sz="2400" dirty="0"/>
          </a:p>
        </p:txBody>
      </p:sp>
      <p:sp>
        <p:nvSpPr>
          <p:cNvPr id="136" name="Rectangle 135">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Таблица 1">
            <a:extLst>
              <a:ext uri="{FF2B5EF4-FFF2-40B4-BE49-F238E27FC236}">
                <a16:creationId xmlns:a16="http://schemas.microsoft.com/office/drawing/2014/main" id="{63022C7C-7532-4406-A22E-E900C3670ECC}"/>
              </a:ext>
            </a:extLst>
          </p:cNvPr>
          <p:cNvGraphicFramePr>
            <a:graphicFrameLocks noGrp="1"/>
          </p:cNvGraphicFramePr>
          <p:nvPr>
            <p:extLst>
              <p:ext uri="{D42A27DB-BD31-4B8C-83A1-F6EECF244321}">
                <p14:modId xmlns:p14="http://schemas.microsoft.com/office/powerpoint/2010/main" val="120320067"/>
              </p:ext>
            </p:extLst>
          </p:nvPr>
        </p:nvGraphicFramePr>
        <p:xfrm>
          <a:off x="5123479" y="557784"/>
          <a:ext cx="6584097" cy="5114171"/>
        </p:xfrm>
        <a:graphic>
          <a:graphicData uri="http://schemas.openxmlformats.org/drawingml/2006/table">
            <a:tbl>
              <a:tblPr firstRow="1" bandRow="1">
                <a:tableStyleId>{5C22544A-7EE6-4342-B048-85BDC9FD1C3A}</a:tableStyleId>
              </a:tblPr>
              <a:tblGrid>
                <a:gridCol w="1381400">
                  <a:extLst>
                    <a:ext uri="{9D8B030D-6E8A-4147-A177-3AD203B41FA5}">
                      <a16:colId xmlns:a16="http://schemas.microsoft.com/office/drawing/2014/main" val="2612493038"/>
                    </a:ext>
                  </a:extLst>
                </a:gridCol>
                <a:gridCol w="2594151">
                  <a:extLst>
                    <a:ext uri="{9D8B030D-6E8A-4147-A177-3AD203B41FA5}">
                      <a16:colId xmlns:a16="http://schemas.microsoft.com/office/drawing/2014/main" val="3156897443"/>
                    </a:ext>
                  </a:extLst>
                </a:gridCol>
                <a:gridCol w="2608546">
                  <a:extLst>
                    <a:ext uri="{9D8B030D-6E8A-4147-A177-3AD203B41FA5}">
                      <a16:colId xmlns:a16="http://schemas.microsoft.com/office/drawing/2014/main" val="2511950906"/>
                    </a:ext>
                  </a:extLst>
                </a:gridCol>
              </a:tblGrid>
              <a:tr h="3339659">
                <a:tc>
                  <a:txBody>
                    <a:bodyPr/>
                    <a:lstStyle/>
                    <a:p>
                      <a:pPr marL="167640" algn="ctr">
                        <a:lnSpc>
                          <a:spcPct val="150000"/>
                        </a:lnSpc>
                        <a:spcBef>
                          <a:spcPts val="400"/>
                        </a:spcBef>
                        <a:spcAft>
                          <a:spcPts val="400"/>
                        </a:spcAft>
                      </a:pPr>
                      <a:r>
                        <a:rPr lang="uk-UA" sz="2800" noProof="0">
                          <a:effectLst/>
                        </a:rPr>
                        <a:t>Клас</a:t>
                      </a:r>
                      <a:endParaRPr lang="uk-UA" sz="2100" noProof="0">
                        <a:effectLst/>
                        <a:latin typeface="Times New Roman" panose="02020603050405020304" pitchFamily="18" charset="0"/>
                        <a:ea typeface="Times New Roman" panose="02020603050405020304" pitchFamily="18" charset="0"/>
                      </a:endParaRPr>
                    </a:p>
                  </a:txBody>
                  <a:tcPr marL="121938" marR="121938" marT="0" marB="0" anchor="ctr"/>
                </a:tc>
                <a:tc>
                  <a:txBody>
                    <a:bodyPr/>
                    <a:lstStyle/>
                    <a:p>
                      <a:pPr marL="167640" algn="ctr">
                        <a:lnSpc>
                          <a:spcPct val="150000"/>
                        </a:lnSpc>
                        <a:spcBef>
                          <a:spcPts val="400"/>
                        </a:spcBef>
                        <a:spcAft>
                          <a:spcPts val="400"/>
                        </a:spcAft>
                      </a:pPr>
                      <a:r>
                        <a:rPr lang="uk-UA" sz="2800" noProof="0">
                          <a:effectLst/>
                        </a:rPr>
                        <a:t>Загальний обсяг закупівель </a:t>
                      </a:r>
                      <a:br>
                        <a:rPr lang="uk-UA" sz="2800" noProof="0">
                          <a:effectLst/>
                        </a:rPr>
                      </a:br>
                      <a:r>
                        <a:rPr lang="uk-UA" sz="2800" noProof="0">
                          <a:effectLst/>
                        </a:rPr>
                        <a:t>матеріалів, %</a:t>
                      </a:r>
                      <a:endParaRPr lang="uk-UA" sz="2400" noProof="0">
                        <a:effectLst/>
                        <a:latin typeface="Times New Roman" panose="02020603050405020304" pitchFamily="18" charset="0"/>
                        <a:ea typeface="Times New Roman" panose="02020603050405020304" pitchFamily="18" charset="0"/>
                      </a:endParaRPr>
                    </a:p>
                  </a:txBody>
                  <a:tcPr marL="121938" marR="121938" marT="0" marB="0" anchor="ctr"/>
                </a:tc>
                <a:tc>
                  <a:txBody>
                    <a:bodyPr/>
                    <a:lstStyle/>
                    <a:p>
                      <a:pPr marL="167640" algn="ctr">
                        <a:lnSpc>
                          <a:spcPct val="150000"/>
                        </a:lnSpc>
                        <a:spcBef>
                          <a:spcPts val="400"/>
                        </a:spcBef>
                        <a:spcAft>
                          <a:spcPts val="400"/>
                        </a:spcAft>
                      </a:pPr>
                      <a:r>
                        <a:rPr lang="uk-UA" sz="2800" noProof="0" dirty="0">
                          <a:effectLst/>
                        </a:rPr>
                        <a:t>Загальна сума витрат </a:t>
                      </a:r>
                      <a:br>
                        <a:rPr lang="uk-UA" sz="2800" noProof="0" dirty="0">
                          <a:effectLst/>
                        </a:rPr>
                      </a:br>
                      <a:r>
                        <a:rPr lang="uk-UA" sz="2800" noProof="0" dirty="0">
                          <a:effectLst/>
                        </a:rPr>
                        <a:t>на закупівлю, %</a:t>
                      </a:r>
                      <a:endParaRPr lang="uk-UA" sz="2400" noProof="0" dirty="0">
                        <a:effectLst/>
                        <a:latin typeface="Times New Roman" panose="02020603050405020304" pitchFamily="18" charset="0"/>
                        <a:ea typeface="Times New Roman" panose="02020603050405020304" pitchFamily="18" charset="0"/>
                      </a:endParaRPr>
                    </a:p>
                  </a:txBody>
                  <a:tcPr marL="121938" marR="121938" marT="0" marB="0" anchor="ctr"/>
                </a:tc>
                <a:extLst>
                  <a:ext uri="{0D108BD9-81ED-4DB2-BD59-A6C34878D82A}">
                    <a16:rowId xmlns:a16="http://schemas.microsoft.com/office/drawing/2014/main" val="2491989137"/>
                  </a:ext>
                </a:extLst>
              </a:tr>
              <a:tr h="591504">
                <a:tc>
                  <a:txBody>
                    <a:bodyPr/>
                    <a:lstStyle/>
                    <a:p>
                      <a:pPr marL="167640" algn="ctr">
                        <a:lnSpc>
                          <a:spcPct val="150000"/>
                        </a:lnSpc>
                        <a:spcBef>
                          <a:spcPts val="300"/>
                        </a:spcBef>
                        <a:spcAft>
                          <a:spcPts val="300"/>
                        </a:spcAft>
                      </a:pPr>
                      <a:r>
                        <a:rPr lang="ru-RU" sz="2400">
                          <a:effectLst/>
                        </a:rPr>
                        <a:t>А</a:t>
                      </a:r>
                      <a:endParaRPr lang="uk-UA" sz="2100">
                        <a:effectLst/>
                        <a:latin typeface="Times New Roman" panose="02020603050405020304" pitchFamily="18" charset="0"/>
                        <a:ea typeface="Times New Roman" panose="02020603050405020304" pitchFamily="18" charset="0"/>
                      </a:endParaRPr>
                    </a:p>
                  </a:txBody>
                  <a:tcPr marL="121938" marR="121938" marT="0" marB="0" anchor="ctr"/>
                </a:tc>
                <a:tc>
                  <a:txBody>
                    <a:bodyPr/>
                    <a:lstStyle/>
                    <a:p>
                      <a:pPr marL="167640" algn="ctr">
                        <a:lnSpc>
                          <a:spcPct val="150000"/>
                        </a:lnSpc>
                        <a:spcBef>
                          <a:spcPts val="300"/>
                        </a:spcBef>
                        <a:spcAft>
                          <a:spcPts val="300"/>
                        </a:spcAft>
                      </a:pPr>
                      <a:r>
                        <a:rPr lang="ru-RU" sz="2400" dirty="0">
                          <a:effectLst/>
                        </a:rPr>
                        <a:t>10</a:t>
                      </a:r>
                      <a:endParaRPr lang="uk-UA" sz="2100" dirty="0">
                        <a:effectLst/>
                        <a:latin typeface="Times New Roman" panose="02020603050405020304" pitchFamily="18" charset="0"/>
                        <a:ea typeface="Times New Roman" panose="02020603050405020304" pitchFamily="18" charset="0"/>
                      </a:endParaRPr>
                    </a:p>
                  </a:txBody>
                  <a:tcPr marL="121938" marR="121938" marT="0" marB="0" anchor="ctr"/>
                </a:tc>
                <a:tc>
                  <a:txBody>
                    <a:bodyPr/>
                    <a:lstStyle/>
                    <a:p>
                      <a:pPr marL="167640" algn="ctr">
                        <a:lnSpc>
                          <a:spcPct val="150000"/>
                        </a:lnSpc>
                        <a:spcBef>
                          <a:spcPts val="300"/>
                        </a:spcBef>
                        <a:spcAft>
                          <a:spcPts val="300"/>
                        </a:spcAft>
                      </a:pPr>
                      <a:r>
                        <a:rPr lang="ru-RU" sz="2400">
                          <a:effectLst/>
                        </a:rPr>
                        <a:t>70—80</a:t>
                      </a:r>
                      <a:endParaRPr lang="uk-UA" sz="2100">
                        <a:effectLst/>
                        <a:latin typeface="Times New Roman" panose="02020603050405020304" pitchFamily="18" charset="0"/>
                        <a:ea typeface="Times New Roman" panose="02020603050405020304" pitchFamily="18" charset="0"/>
                      </a:endParaRPr>
                    </a:p>
                  </a:txBody>
                  <a:tcPr marL="121938" marR="121938" marT="0" marB="0" anchor="ctr"/>
                </a:tc>
                <a:extLst>
                  <a:ext uri="{0D108BD9-81ED-4DB2-BD59-A6C34878D82A}">
                    <a16:rowId xmlns:a16="http://schemas.microsoft.com/office/drawing/2014/main" val="1177006222"/>
                  </a:ext>
                </a:extLst>
              </a:tr>
              <a:tr h="591504">
                <a:tc>
                  <a:txBody>
                    <a:bodyPr/>
                    <a:lstStyle/>
                    <a:p>
                      <a:pPr marL="167640" algn="ctr">
                        <a:lnSpc>
                          <a:spcPct val="150000"/>
                        </a:lnSpc>
                        <a:spcBef>
                          <a:spcPts val="300"/>
                        </a:spcBef>
                        <a:spcAft>
                          <a:spcPts val="300"/>
                        </a:spcAft>
                      </a:pPr>
                      <a:r>
                        <a:rPr lang="ru-RU" sz="2400">
                          <a:effectLst/>
                        </a:rPr>
                        <a:t>В</a:t>
                      </a:r>
                      <a:endParaRPr lang="uk-UA" sz="2100">
                        <a:effectLst/>
                        <a:latin typeface="Times New Roman" panose="02020603050405020304" pitchFamily="18" charset="0"/>
                        <a:ea typeface="Times New Roman" panose="02020603050405020304" pitchFamily="18" charset="0"/>
                      </a:endParaRPr>
                    </a:p>
                  </a:txBody>
                  <a:tcPr marL="121938" marR="121938" marT="0" marB="0" anchor="ctr"/>
                </a:tc>
                <a:tc>
                  <a:txBody>
                    <a:bodyPr/>
                    <a:lstStyle/>
                    <a:p>
                      <a:pPr marL="167640" algn="ctr">
                        <a:lnSpc>
                          <a:spcPct val="150000"/>
                        </a:lnSpc>
                        <a:spcBef>
                          <a:spcPts val="300"/>
                        </a:spcBef>
                        <a:spcAft>
                          <a:spcPts val="300"/>
                        </a:spcAft>
                      </a:pPr>
                      <a:r>
                        <a:rPr lang="ru-RU" sz="2400">
                          <a:effectLst/>
                        </a:rPr>
                        <a:t>10—20</a:t>
                      </a:r>
                      <a:endParaRPr lang="uk-UA" sz="2100">
                        <a:effectLst/>
                        <a:latin typeface="Times New Roman" panose="02020603050405020304" pitchFamily="18" charset="0"/>
                        <a:ea typeface="Times New Roman" panose="02020603050405020304" pitchFamily="18" charset="0"/>
                      </a:endParaRPr>
                    </a:p>
                  </a:txBody>
                  <a:tcPr marL="121938" marR="121938" marT="0" marB="0" anchor="ctr"/>
                </a:tc>
                <a:tc>
                  <a:txBody>
                    <a:bodyPr/>
                    <a:lstStyle/>
                    <a:p>
                      <a:pPr marL="167640" algn="ctr">
                        <a:lnSpc>
                          <a:spcPct val="150000"/>
                        </a:lnSpc>
                        <a:spcBef>
                          <a:spcPts val="300"/>
                        </a:spcBef>
                        <a:spcAft>
                          <a:spcPts val="300"/>
                        </a:spcAft>
                      </a:pPr>
                      <a:r>
                        <a:rPr lang="ru-RU" sz="2400">
                          <a:effectLst/>
                        </a:rPr>
                        <a:t>10—15</a:t>
                      </a:r>
                      <a:endParaRPr lang="uk-UA" sz="2100">
                        <a:effectLst/>
                        <a:latin typeface="Times New Roman" panose="02020603050405020304" pitchFamily="18" charset="0"/>
                        <a:ea typeface="Times New Roman" panose="02020603050405020304" pitchFamily="18" charset="0"/>
                      </a:endParaRPr>
                    </a:p>
                  </a:txBody>
                  <a:tcPr marL="121938" marR="121938" marT="0" marB="0" anchor="ctr"/>
                </a:tc>
                <a:extLst>
                  <a:ext uri="{0D108BD9-81ED-4DB2-BD59-A6C34878D82A}">
                    <a16:rowId xmlns:a16="http://schemas.microsoft.com/office/drawing/2014/main" val="2336951120"/>
                  </a:ext>
                </a:extLst>
              </a:tr>
              <a:tr h="591504">
                <a:tc>
                  <a:txBody>
                    <a:bodyPr/>
                    <a:lstStyle/>
                    <a:p>
                      <a:pPr marL="167640" algn="ctr">
                        <a:lnSpc>
                          <a:spcPct val="150000"/>
                        </a:lnSpc>
                        <a:spcBef>
                          <a:spcPts val="300"/>
                        </a:spcBef>
                        <a:spcAft>
                          <a:spcPts val="300"/>
                        </a:spcAft>
                      </a:pPr>
                      <a:r>
                        <a:rPr lang="ru-RU" sz="2400">
                          <a:effectLst/>
                        </a:rPr>
                        <a:t>С</a:t>
                      </a:r>
                      <a:endParaRPr lang="uk-UA" sz="2100">
                        <a:effectLst/>
                        <a:latin typeface="Times New Roman" panose="02020603050405020304" pitchFamily="18" charset="0"/>
                        <a:ea typeface="Times New Roman" panose="02020603050405020304" pitchFamily="18" charset="0"/>
                      </a:endParaRPr>
                    </a:p>
                  </a:txBody>
                  <a:tcPr marL="121938" marR="121938" marT="0" marB="0" anchor="ctr"/>
                </a:tc>
                <a:tc>
                  <a:txBody>
                    <a:bodyPr/>
                    <a:lstStyle/>
                    <a:p>
                      <a:pPr marL="167640" algn="ctr">
                        <a:lnSpc>
                          <a:spcPct val="150000"/>
                        </a:lnSpc>
                        <a:spcBef>
                          <a:spcPts val="300"/>
                        </a:spcBef>
                        <a:spcAft>
                          <a:spcPts val="300"/>
                        </a:spcAft>
                      </a:pPr>
                      <a:r>
                        <a:rPr lang="ru-RU" sz="2400">
                          <a:effectLst/>
                        </a:rPr>
                        <a:t>70—80</a:t>
                      </a:r>
                      <a:endParaRPr lang="uk-UA" sz="2100">
                        <a:effectLst/>
                        <a:latin typeface="Times New Roman" panose="02020603050405020304" pitchFamily="18" charset="0"/>
                        <a:ea typeface="Times New Roman" panose="02020603050405020304" pitchFamily="18" charset="0"/>
                      </a:endParaRPr>
                    </a:p>
                  </a:txBody>
                  <a:tcPr marL="121938" marR="121938" marT="0" marB="0" anchor="ctr"/>
                </a:tc>
                <a:tc>
                  <a:txBody>
                    <a:bodyPr/>
                    <a:lstStyle/>
                    <a:p>
                      <a:pPr marL="167640" algn="ctr">
                        <a:lnSpc>
                          <a:spcPct val="150000"/>
                        </a:lnSpc>
                        <a:spcBef>
                          <a:spcPts val="300"/>
                        </a:spcBef>
                        <a:spcAft>
                          <a:spcPts val="300"/>
                        </a:spcAft>
                      </a:pPr>
                      <a:r>
                        <a:rPr lang="ru-RU" sz="2400" dirty="0">
                          <a:effectLst/>
                        </a:rPr>
                        <a:t>5-10</a:t>
                      </a:r>
                      <a:endParaRPr lang="uk-UA" sz="2100" dirty="0">
                        <a:effectLst/>
                        <a:latin typeface="Times New Roman" panose="02020603050405020304" pitchFamily="18" charset="0"/>
                        <a:ea typeface="Times New Roman" panose="02020603050405020304" pitchFamily="18" charset="0"/>
                      </a:endParaRPr>
                    </a:p>
                  </a:txBody>
                  <a:tcPr marL="121938" marR="121938" marT="0" marB="0" anchor="ctr"/>
                </a:tc>
                <a:extLst>
                  <a:ext uri="{0D108BD9-81ED-4DB2-BD59-A6C34878D82A}">
                    <a16:rowId xmlns:a16="http://schemas.microsoft.com/office/drawing/2014/main" val="1004776200"/>
                  </a:ext>
                </a:extLst>
              </a:tr>
            </a:tbl>
          </a:graphicData>
        </a:graphic>
      </p:graphicFrame>
    </p:spTree>
    <p:extLst>
      <p:ext uri="{BB962C8B-B14F-4D97-AF65-F5344CB8AC3E}">
        <p14:creationId xmlns:p14="http://schemas.microsoft.com/office/powerpoint/2010/main" val="91073644"/>
      </p:ext>
    </p:extLst>
  </p:cSld>
  <p:clrMapOvr>
    <a:masterClrMapping/>
  </p:clrMapOvr>
  <p:transition>
    <p:strips dir="ru"/>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14997"/>
            <a:ext cx="10363200" cy="1186070"/>
          </a:xfrm>
        </p:spPr>
        <p:txBody>
          <a:bodyPr/>
          <a:lstStyle/>
          <a:p>
            <a:pPr algn="ctr"/>
            <a:r>
              <a:rPr lang="uk-UA" altLang="uk-UA" sz="3600" b="1" dirty="0"/>
              <a:t>Метод АВС</a:t>
            </a:r>
            <a:endParaRPr lang="ru-RU" altLang="uk-UA" sz="32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181724" y="1606491"/>
            <a:ext cx="10641351" cy="4940410"/>
          </a:xfrm>
        </p:spPr>
        <p:txBody>
          <a:bodyPr/>
          <a:lstStyle/>
          <a:p>
            <a:pPr marL="0" indent="0">
              <a:buNone/>
            </a:pPr>
            <a:r>
              <a:rPr lang="uk-UA" altLang="uk-UA" sz="2250" b="1" dirty="0"/>
              <a:t>Категорія «А»</a:t>
            </a:r>
            <a:r>
              <a:rPr lang="uk-UA" altLang="uk-UA" sz="2250" dirty="0"/>
              <a:t>: 10% запасів, вартість яких становить 70% витрат на закупівлю.</a:t>
            </a:r>
          </a:p>
          <a:p>
            <a:pPr>
              <a:buFont typeface="Arial" panose="020B0604020202020204" pitchFamily="34" charset="0"/>
              <a:buChar char="•"/>
            </a:pPr>
            <a:r>
              <a:rPr lang="uk-UA" altLang="uk-UA" sz="2250" dirty="0"/>
              <a:t>Це найважливіша категорія запасів із самим високим рівнем річної споживчої цінності. Для запасів передбачений строгий контроль, підвищена безпека зберігання, не повинно виникати дефіциту. </a:t>
            </a:r>
          </a:p>
          <a:p>
            <a:pPr marL="0" indent="0">
              <a:buNone/>
            </a:pPr>
            <a:r>
              <a:rPr lang="uk-UA" altLang="uk-UA" sz="2250" b="1" dirty="0"/>
              <a:t>Категорія «В»</a:t>
            </a:r>
            <a:r>
              <a:rPr lang="uk-UA" altLang="uk-UA" sz="2250" dirty="0"/>
              <a:t>: 10-20% запасів, вартість яких становить 10-15% витрат на закупівлю.</a:t>
            </a:r>
          </a:p>
          <a:p>
            <a:pPr>
              <a:buFont typeface="Arial" panose="020B0604020202020204" pitchFamily="34" charset="0"/>
              <a:buChar char="•"/>
            </a:pPr>
            <a:r>
              <a:rPr lang="uk-UA" altLang="uk-UA" sz="2250" dirty="0"/>
              <a:t>Ця категорія має середній рівень річної споживчої цінності. Контроль менш жорсткий, але потрібен моніторинг потенційного переміщення окремих видів запасів в категорію «А» чи «С».</a:t>
            </a:r>
          </a:p>
          <a:p>
            <a:pPr marL="0" indent="0">
              <a:buNone/>
            </a:pPr>
            <a:r>
              <a:rPr lang="uk-UA" altLang="uk-UA" sz="2250" b="1" dirty="0"/>
              <a:t>Категорія «С»</a:t>
            </a:r>
            <a:r>
              <a:rPr lang="uk-UA" altLang="uk-UA" sz="2250" dirty="0"/>
              <a:t>: 70-80% запасів, вартість яких становить 5-10% витрат на закупівлю.</a:t>
            </a:r>
          </a:p>
          <a:p>
            <a:pPr>
              <a:buFont typeface="Arial" panose="020B0604020202020204" pitchFamily="34" charset="0"/>
              <a:buChar char="•"/>
            </a:pPr>
            <a:r>
              <a:rPr lang="uk-UA" altLang="uk-UA" sz="2250" dirty="0"/>
              <a:t>Ця категорія має найменший рівень річної споживчої цінності. Контроль – звичайний. Доцільно переглянути запаси з точки зору їх необхідності взагалі. Можливо деякі можна скоротити. Але це визначається тільки з урахуванням специфіки виробництва.</a:t>
            </a:r>
          </a:p>
        </p:txBody>
      </p:sp>
    </p:spTree>
    <p:extLst>
      <p:ext uri="{BB962C8B-B14F-4D97-AF65-F5344CB8AC3E}">
        <p14:creationId xmlns:p14="http://schemas.microsoft.com/office/powerpoint/2010/main" val="3966629371"/>
      </p:ext>
    </p:extLst>
  </p:cSld>
  <p:clrMapOvr>
    <a:masterClrMapping/>
  </p:clrMapOvr>
  <p:transition>
    <p:strips dir="ru"/>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14997"/>
            <a:ext cx="10363200" cy="1186070"/>
          </a:xfrm>
        </p:spPr>
        <p:txBody>
          <a:bodyPr/>
          <a:lstStyle/>
          <a:p>
            <a:pPr algn="ctr"/>
            <a:r>
              <a:rPr lang="uk-UA" altLang="uk-UA" sz="3600" b="1" dirty="0"/>
              <a:t>Планування поставок матеріальних ресурсів</a:t>
            </a:r>
            <a:endParaRPr lang="ru-RU" altLang="uk-UA" sz="32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181724" y="1606491"/>
            <a:ext cx="10641351" cy="4940410"/>
          </a:xfrm>
        </p:spPr>
        <p:txBody>
          <a:bodyPr/>
          <a:lstStyle/>
          <a:p>
            <a:pPr marL="0" indent="0">
              <a:buNone/>
            </a:pPr>
            <a:r>
              <a:rPr lang="uk-UA" altLang="uk-UA" sz="2350" b="1" dirty="0"/>
              <a:t>Планування поставок </a:t>
            </a:r>
            <a:r>
              <a:rPr lang="uk-UA" altLang="uk-UA" sz="2350" dirty="0"/>
              <a:t>передбачає наступні дії:</a:t>
            </a:r>
          </a:p>
          <a:p>
            <a:pPr>
              <a:buFont typeface="Arial" panose="020B0604020202020204" pitchFamily="34" charset="0"/>
              <a:buChar char="•"/>
            </a:pPr>
            <a:r>
              <a:rPr lang="uk-UA" altLang="uk-UA" sz="2350" dirty="0"/>
              <a:t>вибір постачальника певного виду ресурсу;</a:t>
            </a:r>
          </a:p>
          <a:p>
            <a:pPr>
              <a:buFont typeface="Arial" panose="020B0604020202020204" pitchFamily="34" charset="0"/>
              <a:buChar char="•"/>
            </a:pPr>
            <a:r>
              <a:rPr lang="uk-UA" altLang="uk-UA" sz="2350" dirty="0"/>
              <a:t>укладання договору на поставку;</a:t>
            </a:r>
          </a:p>
          <a:p>
            <a:pPr>
              <a:buFont typeface="Arial" panose="020B0604020202020204" pitchFamily="34" charset="0"/>
              <a:buChar char="•"/>
            </a:pPr>
            <a:r>
              <a:rPr lang="uk-UA" altLang="uk-UA" sz="2350" dirty="0"/>
              <a:t>вибір форми постачання ресурсу;</a:t>
            </a:r>
          </a:p>
          <a:p>
            <a:pPr>
              <a:buFont typeface="Arial" panose="020B0604020202020204" pitchFamily="34" charset="0"/>
              <a:buChar char="•"/>
            </a:pPr>
            <a:r>
              <a:rPr lang="uk-UA" altLang="uk-UA" sz="2350" dirty="0"/>
              <a:t>складання плану-графіка завезення партій ресурсу.</a:t>
            </a:r>
          </a:p>
          <a:p>
            <a:pPr marL="0" indent="0">
              <a:buNone/>
            </a:pPr>
            <a:br>
              <a:rPr lang="uk-UA" altLang="uk-UA" sz="2350" dirty="0"/>
            </a:br>
            <a:r>
              <a:rPr lang="uk-UA" altLang="uk-UA" sz="2350" dirty="0"/>
              <a:t>Крім економічних законів та принципів, слід враховувати взаємини між сторонами процесу постачання матеріальних ресурсів.</a:t>
            </a:r>
          </a:p>
          <a:p>
            <a:pPr marL="0" indent="0">
              <a:buNone/>
            </a:pPr>
            <a:br>
              <a:rPr lang="uk-UA" altLang="uk-UA" sz="2350" dirty="0"/>
            </a:br>
            <a:r>
              <a:rPr lang="uk-UA" altLang="uk-UA" sz="2350" dirty="0"/>
              <a:t>За умов ринку кожне підприємство мусить адаптувати систему МТЗ до його вимог. Більш успішним будуть ті підприємства, які краще пристосувалися до ринкових реалій.</a:t>
            </a:r>
          </a:p>
        </p:txBody>
      </p:sp>
    </p:spTree>
    <p:extLst>
      <p:ext uri="{BB962C8B-B14F-4D97-AF65-F5344CB8AC3E}">
        <p14:creationId xmlns:p14="http://schemas.microsoft.com/office/powerpoint/2010/main" val="798348136"/>
      </p:ext>
    </p:extLst>
  </p:cSld>
  <p:clrMapOvr>
    <a:masterClrMapping/>
  </p:clrMapOvr>
  <p:transition>
    <p:strips dir="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uk-UA" altLang="uk-UA" sz="3600" b="1" dirty="0"/>
              <a:t>Функції МТЗ: основні та допоміжні</a:t>
            </a:r>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320799" y="1742660"/>
            <a:ext cx="10500139" cy="4658139"/>
          </a:xfrm>
        </p:spPr>
        <p:txBody>
          <a:bodyPr/>
          <a:lstStyle/>
          <a:p>
            <a:pPr algn="just">
              <a:buFont typeface="Monotype Sorts" pitchFamily="2" charset="2"/>
              <a:buNone/>
            </a:pPr>
            <a:r>
              <a:rPr lang="uk-UA" altLang="uk-UA" b="1" dirty="0"/>
              <a:t>Допоміжні</a:t>
            </a:r>
            <a:r>
              <a:rPr lang="uk-UA" altLang="uk-UA" sz="2800" dirty="0"/>
              <a:t>:</a:t>
            </a:r>
          </a:p>
          <a:p>
            <a:pPr>
              <a:buFont typeface="Monotype Sorts" pitchFamily="2" charset="2"/>
              <a:buNone/>
            </a:pPr>
            <a:r>
              <a:rPr lang="uk-UA" altLang="uk-UA" sz="2800" b="1" dirty="0"/>
              <a:t>Маркетингові</a:t>
            </a:r>
            <a:r>
              <a:rPr lang="uk-UA" altLang="uk-UA" sz="2800" dirty="0"/>
              <a:t> функції комерційного характеру охоплюють питання визначення й вибору конкретних постачальників матеріальних ресурсів. В деяких випадках постачальниками можуть виступати посередницькі структури.</a:t>
            </a:r>
          </a:p>
          <a:p>
            <a:pPr>
              <a:buFont typeface="Monotype Sorts" pitchFamily="2" charset="2"/>
              <a:buNone/>
            </a:pPr>
            <a:endParaRPr lang="uk-UA" altLang="uk-UA" sz="2800" dirty="0"/>
          </a:p>
          <a:p>
            <a:pPr>
              <a:buFont typeface="Monotype Sorts" pitchFamily="2" charset="2"/>
              <a:buNone/>
            </a:pPr>
            <a:r>
              <a:rPr lang="uk-UA" altLang="uk-UA" sz="2800" b="1" dirty="0"/>
              <a:t>Юридичні</a:t>
            </a:r>
            <a:r>
              <a:rPr lang="uk-UA" altLang="uk-UA" sz="2800" dirty="0"/>
              <a:t> функції охоплюють питання правового забезпечення і захисту прав власності, підготовкою та веденням ділових переговорів і юридичним оформленням угод, контролем за їх виконання.</a:t>
            </a:r>
          </a:p>
        </p:txBody>
      </p:sp>
    </p:spTree>
    <p:extLst>
      <p:ext uri="{BB962C8B-B14F-4D97-AF65-F5344CB8AC3E}">
        <p14:creationId xmlns:p14="http://schemas.microsoft.com/office/powerpoint/2010/main" val="1739345760"/>
      </p:ext>
    </p:extLst>
  </p:cSld>
  <p:clrMapOvr>
    <a:masterClrMapping/>
  </p:clrMapOvr>
  <p:transition>
    <p:strips dir="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uk-UA" altLang="uk-UA" sz="3600" b="1" dirty="0"/>
              <a:t>Функції</a:t>
            </a:r>
            <a:r>
              <a:rPr lang="ru-RU" altLang="uk-UA" sz="3600" b="1" dirty="0"/>
              <a:t> МТЗ</a:t>
            </a:r>
          </a:p>
        </p:txBody>
      </p:sp>
      <p:sp>
        <p:nvSpPr>
          <p:cNvPr id="2" name="Прямоугольник: скругленные углы 1">
            <a:extLst>
              <a:ext uri="{FF2B5EF4-FFF2-40B4-BE49-F238E27FC236}">
                <a16:creationId xmlns:a16="http://schemas.microsoft.com/office/drawing/2014/main" id="{B68AF2E0-4415-4412-B5FF-F556496C988B}"/>
              </a:ext>
            </a:extLst>
          </p:cNvPr>
          <p:cNvSpPr/>
          <p:nvPr/>
        </p:nvSpPr>
        <p:spPr bwMode="auto">
          <a:xfrm>
            <a:off x="1490870" y="2067338"/>
            <a:ext cx="2900924" cy="861391"/>
          </a:xfrm>
          <a:prstGeom prst="roundRect">
            <a:avLst/>
          </a:prstGeom>
          <a:noFill/>
          <a:ln w="9525"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20000"/>
              </a:spcBef>
              <a:spcAft>
                <a:spcPct val="0"/>
              </a:spcAft>
              <a:buClr>
                <a:schemeClr val="accent1"/>
              </a:buClr>
              <a:buSzPct val="90000"/>
              <a:tabLst/>
            </a:pPr>
            <a:r>
              <a:rPr kumimoji="1" lang="uk-UA" sz="2800" b="1" dirty="0">
                <a:latin typeface="Times New Roman" panose="02020603050405020304" pitchFamily="18" charset="0"/>
              </a:rPr>
              <a:t>ЗАКУПІВЛЯ</a:t>
            </a:r>
            <a:endParaRPr kumimoji="1" lang="uk-UA" sz="2000" b="1" i="0" u="none" strike="noStrike" cap="none" normalizeH="0" baseline="0" dirty="0">
              <a:ln>
                <a:noFill/>
              </a:ln>
              <a:solidFill>
                <a:schemeClr val="tx1"/>
              </a:solidFill>
              <a:effectLst/>
              <a:latin typeface="Times New Roman" panose="02020603050405020304" pitchFamily="18" charset="0"/>
            </a:endParaRPr>
          </a:p>
        </p:txBody>
      </p:sp>
      <p:sp>
        <p:nvSpPr>
          <p:cNvPr id="5" name="Прямоугольник: скругленные углы 4">
            <a:extLst>
              <a:ext uri="{FF2B5EF4-FFF2-40B4-BE49-F238E27FC236}">
                <a16:creationId xmlns:a16="http://schemas.microsoft.com/office/drawing/2014/main" id="{CA52F64B-F224-4A00-A272-1E57163279B1}"/>
              </a:ext>
            </a:extLst>
          </p:cNvPr>
          <p:cNvSpPr/>
          <p:nvPr/>
        </p:nvSpPr>
        <p:spPr bwMode="auto">
          <a:xfrm>
            <a:off x="1490870" y="3352797"/>
            <a:ext cx="2958666" cy="861391"/>
          </a:xfrm>
          <a:prstGeom prst="roundRect">
            <a:avLst/>
          </a:prstGeom>
          <a:noFill/>
          <a:ln w="9525"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20000"/>
              </a:spcBef>
              <a:spcAft>
                <a:spcPct val="0"/>
              </a:spcAft>
              <a:buClr>
                <a:schemeClr val="accent1"/>
              </a:buClr>
              <a:buSzPct val="90000"/>
              <a:tabLst/>
            </a:pPr>
            <a:r>
              <a:rPr kumimoji="1" lang="uk-UA" sz="2800" b="1" i="0" u="none" strike="noStrike" cap="none" normalizeH="0" baseline="0" dirty="0">
                <a:ln>
                  <a:noFill/>
                </a:ln>
                <a:solidFill>
                  <a:schemeClr val="tx1"/>
                </a:solidFill>
                <a:effectLst/>
                <a:latin typeface="Times New Roman" panose="02020603050405020304" pitchFamily="18" charset="0"/>
              </a:rPr>
              <a:t>ЗБЕРІГАННЯ</a:t>
            </a:r>
            <a:endParaRPr kumimoji="1" lang="uk-UA" sz="2000" b="1" i="0" u="none" strike="noStrike" cap="none" normalizeH="0" baseline="0" dirty="0">
              <a:ln>
                <a:noFill/>
              </a:ln>
              <a:solidFill>
                <a:schemeClr val="tx1"/>
              </a:solidFill>
              <a:effectLst/>
              <a:latin typeface="Times New Roman" panose="02020603050405020304" pitchFamily="18" charset="0"/>
            </a:endParaRPr>
          </a:p>
        </p:txBody>
      </p:sp>
      <p:sp>
        <p:nvSpPr>
          <p:cNvPr id="6" name="Прямоугольник: скругленные углы 5">
            <a:extLst>
              <a:ext uri="{FF2B5EF4-FFF2-40B4-BE49-F238E27FC236}">
                <a16:creationId xmlns:a16="http://schemas.microsoft.com/office/drawing/2014/main" id="{6EAB20BC-A80D-4CA5-80A8-11A42935CB98}"/>
              </a:ext>
            </a:extLst>
          </p:cNvPr>
          <p:cNvSpPr/>
          <p:nvPr/>
        </p:nvSpPr>
        <p:spPr bwMode="auto">
          <a:xfrm>
            <a:off x="1537251" y="4734340"/>
            <a:ext cx="2747618" cy="861391"/>
          </a:xfrm>
          <a:prstGeom prst="roundRect">
            <a:avLst/>
          </a:prstGeom>
          <a:noFill/>
          <a:ln w="9525"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20000"/>
              </a:spcBef>
              <a:spcAft>
                <a:spcPct val="0"/>
              </a:spcAft>
              <a:buClr>
                <a:schemeClr val="accent1"/>
              </a:buClr>
              <a:buSzPct val="90000"/>
              <a:tabLst/>
            </a:pPr>
            <a:r>
              <a:rPr kumimoji="1" lang="uk-UA" sz="2800" b="1" i="0" u="none" strike="noStrike" cap="none" normalizeH="0" baseline="0" dirty="0">
                <a:ln>
                  <a:noFill/>
                </a:ln>
                <a:solidFill>
                  <a:schemeClr val="tx1"/>
                </a:solidFill>
                <a:effectLst/>
                <a:latin typeface="Times New Roman" panose="02020603050405020304" pitchFamily="18" charset="0"/>
              </a:rPr>
              <a:t>РОЗПОДІЛ</a:t>
            </a:r>
            <a:endParaRPr kumimoji="1" lang="uk-UA" sz="2000" b="1" i="0" u="none" strike="noStrike" cap="none" normalizeH="0" baseline="0" dirty="0">
              <a:ln>
                <a:noFill/>
              </a:ln>
              <a:solidFill>
                <a:schemeClr val="tx1"/>
              </a:solidFill>
              <a:effectLst/>
              <a:latin typeface="Times New Roman" panose="02020603050405020304" pitchFamily="18" charset="0"/>
            </a:endParaRPr>
          </a:p>
        </p:txBody>
      </p:sp>
      <p:sp>
        <p:nvSpPr>
          <p:cNvPr id="8" name="Прямоугольник: скругленные углы 7">
            <a:extLst>
              <a:ext uri="{FF2B5EF4-FFF2-40B4-BE49-F238E27FC236}">
                <a16:creationId xmlns:a16="http://schemas.microsoft.com/office/drawing/2014/main" id="{C946F945-9421-4631-BBCA-71E70131CF71}"/>
              </a:ext>
            </a:extLst>
          </p:cNvPr>
          <p:cNvSpPr/>
          <p:nvPr/>
        </p:nvSpPr>
        <p:spPr bwMode="auto">
          <a:xfrm>
            <a:off x="5615609" y="2618958"/>
            <a:ext cx="2551044" cy="2329071"/>
          </a:xfrm>
          <a:prstGeom prst="roundRect">
            <a:avLst/>
          </a:prstGeom>
          <a:noFill/>
          <a:ln w="9525"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ct val="0"/>
              </a:spcAft>
              <a:buClr>
                <a:schemeClr val="accent1"/>
              </a:buClr>
              <a:buSzPct val="90000"/>
              <a:buFontTx/>
              <a:buChar char="-"/>
              <a:tabLst/>
            </a:pPr>
            <a:r>
              <a:rPr kumimoji="1" lang="uk-UA" sz="2400" dirty="0">
                <a:latin typeface="Times New Roman" panose="02020603050405020304" pitchFamily="18" charset="0"/>
              </a:rPr>
              <a:t>сировина</a:t>
            </a:r>
          </a:p>
          <a:p>
            <a:pPr marL="342900" marR="0" indent="-342900" algn="l" defTabSz="914400" rtl="0" eaLnBrk="0" fontAlgn="base" latinLnBrk="0" hangingPunct="0">
              <a:lnSpc>
                <a:spcPct val="100000"/>
              </a:lnSpc>
              <a:spcBef>
                <a:spcPct val="20000"/>
              </a:spcBef>
              <a:spcAft>
                <a:spcPct val="0"/>
              </a:spcAft>
              <a:buClr>
                <a:schemeClr val="accent1"/>
              </a:buClr>
              <a:buSzPct val="90000"/>
              <a:buFontTx/>
              <a:buChar char="-"/>
              <a:tabLst/>
            </a:pPr>
            <a:r>
              <a:rPr kumimoji="1" lang="uk-UA" sz="2400" dirty="0">
                <a:latin typeface="Times New Roman" panose="02020603050405020304" pitchFamily="18" charset="0"/>
              </a:rPr>
              <a:t>матеріали</a:t>
            </a:r>
          </a:p>
          <a:p>
            <a:pPr marL="342900" marR="0" indent="-342900" algn="l" defTabSz="914400" rtl="0" eaLnBrk="0" fontAlgn="base" latinLnBrk="0" hangingPunct="0">
              <a:lnSpc>
                <a:spcPct val="100000"/>
              </a:lnSpc>
              <a:spcBef>
                <a:spcPct val="20000"/>
              </a:spcBef>
              <a:spcAft>
                <a:spcPct val="0"/>
              </a:spcAft>
              <a:buClr>
                <a:schemeClr val="accent1"/>
              </a:buClr>
              <a:buSzPct val="90000"/>
              <a:buFontTx/>
              <a:buChar char="-"/>
              <a:tabLst/>
            </a:pPr>
            <a:r>
              <a:rPr kumimoji="1" lang="uk-UA" sz="2400" dirty="0">
                <a:latin typeface="Times New Roman" panose="02020603050405020304" pitchFamily="18" charset="0"/>
              </a:rPr>
              <a:t>паливо</a:t>
            </a:r>
          </a:p>
          <a:p>
            <a:pPr marL="342900" marR="0" indent="-342900" algn="l" defTabSz="914400" rtl="0" eaLnBrk="0" fontAlgn="base" latinLnBrk="0" hangingPunct="0">
              <a:lnSpc>
                <a:spcPct val="100000"/>
              </a:lnSpc>
              <a:spcBef>
                <a:spcPct val="20000"/>
              </a:spcBef>
              <a:spcAft>
                <a:spcPct val="0"/>
              </a:spcAft>
              <a:buClr>
                <a:schemeClr val="accent1"/>
              </a:buClr>
              <a:buSzPct val="90000"/>
              <a:buFontTx/>
              <a:buChar char="-"/>
              <a:tabLst/>
            </a:pPr>
            <a:r>
              <a:rPr kumimoji="1" lang="uk-UA" sz="2400" i="0" u="none" strike="noStrike" cap="none" normalizeH="0" baseline="0" dirty="0">
                <a:ln>
                  <a:noFill/>
                </a:ln>
                <a:solidFill>
                  <a:schemeClr val="tx1"/>
                </a:solidFill>
                <a:effectLst/>
                <a:latin typeface="Times New Roman" panose="02020603050405020304" pitchFamily="18" charset="0"/>
              </a:rPr>
              <a:t>енергія</a:t>
            </a:r>
          </a:p>
          <a:p>
            <a:pPr marL="342900" marR="0" indent="-342900" algn="l" defTabSz="914400" rtl="0" eaLnBrk="0" fontAlgn="base" latinLnBrk="0" hangingPunct="0">
              <a:lnSpc>
                <a:spcPct val="100000"/>
              </a:lnSpc>
              <a:spcBef>
                <a:spcPct val="20000"/>
              </a:spcBef>
              <a:spcAft>
                <a:spcPct val="0"/>
              </a:spcAft>
              <a:buClr>
                <a:schemeClr val="accent1"/>
              </a:buClr>
              <a:buSzPct val="90000"/>
              <a:buFontTx/>
              <a:buChar char="-"/>
              <a:tabLst/>
            </a:pPr>
            <a:r>
              <a:rPr kumimoji="1" lang="uk-UA" sz="2400" dirty="0">
                <a:latin typeface="Times New Roman" panose="02020603050405020304" pitchFamily="18" charset="0"/>
              </a:rPr>
              <a:t>обладнання</a:t>
            </a:r>
            <a:endParaRPr kumimoji="1" lang="uk-UA" sz="2400" i="0" u="none" strike="noStrike" cap="none" normalizeH="0" baseline="0" dirty="0">
              <a:ln>
                <a:noFill/>
              </a:ln>
              <a:solidFill>
                <a:schemeClr val="tx1"/>
              </a:solidFill>
              <a:effectLst/>
              <a:latin typeface="Times New Roman" panose="02020603050405020304" pitchFamily="18" charset="0"/>
            </a:endParaRPr>
          </a:p>
        </p:txBody>
      </p:sp>
      <p:cxnSp>
        <p:nvCxnSpPr>
          <p:cNvPr id="4" name="Прямая со стрелкой 3">
            <a:extLst>
              <a:ext uri="{FF2B5EF4-FFF2-40B4-BE49-F238E27FC236}">
                <a16:creationId xmlns:a16="http://schemas.microsoft.com/office/drawing/2014/main" id="{C6F30233-A409-4D04-819D-9F6BE32018AA}"/>
              </a:ext>
            </a:extLst>
          </p:cNvPr>
          <p:cNvCxnSpPr>
            <a:stCxn id="2" idx="3"/>
          </p:cNvCxnSpPr>
          <p:nvPr/>
        </p:nvCxnSpPr>
        <p:spPr bwMode="auto">
          <a:xfrm>
            <a:off x="4391794" y="2498034"/>
            <a:ext cx="1223815" cy="759516"/>
          </a:xfrm>
          <a:prstGeom prst="straightConnector1">
            <a:avLst/>
          </a:prstGeom>
          <a:noFill/>
          <a:ln w="9525"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0" name="Прямая со стрелкой 9">
            <a:extLst>
              <a:ext uri="{FF2B5EF4-FFF2-40B4-BE49-F238E27FC236}">
                <a16:creationId xmlns:a16="http://schemas.microsoft.com/office/drawing/2014/main" id="{33CEDF38-6308-4444-8AE6-A99C82F81272}"/>
              </a:ext>
            </a:extLst>
          </p:cNvPr>
          <p:cNvCxnSpPr>
            <a:stCxn id="5" idx="3"/>
            <a:endCxn id="8" idx="1"/>
          </p:cNvCxnSpPr>
          <p:nvPr/>
        </p:nvCxnSpPr>
        <p:spPr bwMode="auto">
          <a:xfrm>
            <a:off x="4449536" y="3783493"/>
            <a:ext cx="1166073" cy="1"/>
          </a:xfrm>
          <a:prstGeom prst="straightConnector1">
            <a:avLst/>
          </a:prstGeom>
          <a:noFill/>
          <a:ln w="9525"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2" name="Прямая со стрелкой 11">
            <a:extLst>
              <a:ext uri="{FF2B5EF4-FFF2-40B4-BE49-F238E27FC236}">
                <a16:creationId xmlns:a16="http://schemas.microsoft.com/office/drawing/2014/main" id="{403C503A-C7C7-41F0-A6B7-99CE445CDABE}"/>
              </a:ext>
            </a:extLst>
          </p:cNvPr>
          <p:cNvCxnSpPr>
            <a:stCxn id="6" idx="3"/>
          </p:cNvCxnSpPr>
          <p:nvPr/>
        </p:nvCxnSpPr>
        <p:spPr bwMode="auto">
          <a:xfrm flipV="1">
            <a:off x="4284869" y="4150413"/>
            <a:ext cx="1330740" cy="1014623"/>
          </a:xfrm>
          <a:prstGeom prst="straightConnector1">
            <a:avLst/>
          </a:prstGeom>
          <a:noFill/>
          <a:ln w="9525"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Tree>
    <p:extLst>
      <p:ext uri="{BB962C8B-B14F-4D97-AF65-F5344CB8AC3E}">
        <p14:creationId xmlns:p14="http://schemas.microsoft.com/office/powerpoint/2010/main" val="3719126537"/>
      </p:ext>
    </p:extLst>
  </p:cSld>
  <p:clrMapOvr>
    <a:masterClrMapping/>
  </p:clrMapOvr>
  <p:transition>
    <p:strips dir="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ru-RU" altLang="uk-UA" sz="3600" b="1" dirty="0"/>
              <a:t>Завдання МТЗ</a:t>
            </a:r>
          </a:p>
        </p:txBody>
      </p:sp>
      <p:sp>
        <p:nvSpPr>
          <p:cNvPr id="2" name="Прямоугольник: скругленные углы 1">
            <a:extLst>
              <a:ext uri="{FF2B5EF4-FFF2-40B4-BE49-F238E27FC236}">
                <a16:creationId xmlns:a16="http://schemas.microsoft.com/office/drawing/2014/main" id="{B68AF2E0-4415-4412-B5FF-F556496C988B}"/>
              </a:ext>
            </a:extLst>
          </p:cNvPr>
          <p:cNvSpPr/>
          <p:nvPr/>
        </p:nvSpPr>
        <p:spPr bwMode="auto">
          <a:xfrm>
            <a:off x="1895059" y="2067338"/>
            <a:ext cx="3604592" cy="3485322"/>
          </a:xfrm>
          <a:prstGeom prst="roundRect">
            <a:avLst/>
          </a:prstGeom>
          <a:noFill/>
          <a:ln w="9525"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accent1"/>
              </a:buClr>
              <a:buSzPct val="90000"/>
              <a:buFont typeface="Monotype Sorts" pitchFamily="2" charset="2"/>
              <a:buChar char="4"/>
              <a:tabLst/>
            </a:pPr>
            <a:r>
              <a:rPr kumimoji="1" lang="uk-UA" sz="2400" dirty="0">
                <a:latin typeface="Times New Roman" panose="02020603050405020304" pitchFamily="18" charset="0"/>
              </a:rPr>
              <a:t>Забезпечити комерційний  та виробничий процес необхідними товарами та послугами у потрібній кількості та належній якості, з додержанням вимог щодо часу та місця</a:t>
            </a:r>
            <a:endParaRPr kumimoji="1" lang="uk-UA" sz="2000" i="0" u="none" strike="noStrike" cap="none" normalizeH="0" baseline="0" dirty="0">
              <a:ln>
                <a:noFill/>
              </a:ln>
              <a:solidFill>
                <a:schemeClr val="tx1"/>
              </a:solidFill>
              <a:effectLst/>
              <a:latin typeface="Times New Roman" panose="02020603050405020304" pitchFamily="18" charset="0"/>
            </a:endParaRPr>
          </a:p>
        </p:txBody>
      </p:sp>
      <p:sp>
        <p:nvSpPr>
          <p:cNvPr id="5" name="Прямоугольник: скругленные углы 4">
            <a:extLst>
              <a:ext uri="{FF2B5EF4-FFF2-40B4-BE49-F238E27FC236}">
                <a16:creationId xmlns:a16="http://schemas.microsoft.com/office/drawing/2014/main" id="{CA52F64B-F224-4A00-A272-1E57163279B1}"/>
              </a:ext>
            </a:extLst>
          </p:cNvPr>
          <p:cNvSpPr/>
          <p:nvPr/>
        </p:nvSpPr>
        <p:spPr bwMode="auto">
          <a:xfrm>
            <a:off x="7401339" y="2067338"/>
            <a:ext cx="3604591" cy="3485322"/>
          </a:xfrm>
          <a:prstGeom prst="roundRect">
            <a:avLst/>
          </a:prstGeom>
          <a:noFill/>
          <a:ln w="9525"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accent1"/>
              </a:buClr>
              <a:buSzPct val="90000"/>
              <a:buFont typeface="Monotype Sorts" pitchFamily="2" charset="2"/>
              <a:buChar char="4"/>
              <a:tabLst/>
            </a:pPr>
            <a:r>
              <a:rPr kumimoji="1" lang="uk-UA" sz="2400" i="0" u="none" strike="noStrike" cap="none" normalizeH="0" baseline="0" dirty="0">
                <a:ln>
                  <a:noFill/>
                </a:ln>
                <a:solidFill>
                  <a:schemeClr val="tx1"/>
                </a:solidFill>
                <a:effectLst/>
                <a:latin typeface="Times New Roman" panose="02020603050405020304" pitchFamily="18" charset="0"/>
              </a:rPr>
              <a:t>Закупівля, складування та розподіл товарів, які необхідні для економічної діяльності</a:t>
            </a:r>
            <a:endParaRPr kumimoji="1" lang="uk-UA" sz="2000" i="0" u="none" strike="noStrike" cap="none" normalizeH="0" baseline="0" dirty="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172854838"/>
      </p:ext>
    </p:extLst>
  </p:cSld>
  <p:clrMapOvr>
    <a:masterClrMapping/>
  </p:clrMapOvr>
  <p:transition>
    <p:strips dir="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ru-RU" altLang="uk-UA" sz="3600" b="1" dirty="0"/>
              <a:t>Система планування МТЗ </a:t>
            </a:r>
            <a:br>
              <a:rPr lang="ru-RU" altLang="uk-UA" sz="3600" b="1" dirty="0"/>
            </a:br>
            <a:r>
              <a:rPr lang="ru-RU" altLang="uk-UA" sz="3600" dirty="0"/>
              <a:t>(</a:t>
            </a:r>
            <a:r>
              <a:rPr lang="uk-UA" altLang="uk-UA" sz="3600" dirty="0"/>
              <a:t>зміст, послідовність планування)</a:t>
            </a:r>
            <a:endParaRPr lang="ru-RU" altLang="uk-UA" sz="36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320799" y="1742660"/>
            <a:ext cx="10500139" cy="4658139"/>
          </a:xfrm>
        </p:spPr>
        <p:txBody>
          <a:bodyPr/>
          <a:lstStyle/>
          <a:p>
            <a:pPr algn="just">
              <a:buFont typeface="Monotype Sorts" pitchFamily="2" charset="2"/>
              <a:buNone/>
            </a:pPr>
            <a:r>
              <a:rPr lang="uk-UA" altLang="uk-UA" sz="2800" b="1" dirty="0"/>
              <a:t>Зміст</a:t>
            </a:r>
            <a:r>
              <a:rPr lang="uk-UA" altLang="uk-UA" sz="2800" dirty="0"/>
              <a:t>:</a:t>
            </a:r>
          </a:p>
          <a:p>
            <a:pPr marL="0" indent="0">
              <a:buNone/>
            </a:pPr>
            <a:r>
              <a:rPr lang="uk-UA" altLang="uk-UA" sz="2800" dirty="0"/>
              <a:t>- </a:t>
            </a:r>
            <a:r>
              <a:rPr lang="uk-UA" altLang="uk-UA" sz="2800" i="1" dirty="0"/>
              <a:t>визначення потреби</a:t>
            </a:r>
            <a:r>
              <a:rPr lang="uk-UA" altLang="uk-UA" sz="2800" dirty="0"/>
              <a:t> в матеріалах, товарах, устаткуванні, паливі, енергії на базі норм їх витрат;</a:t>
            </a:r>
          </a:p>
          <a:p>
            <a:pPr marL="0" indent="0">
              <a:buNone/>
            </a:pPr>
            <a:r>
              <a:rPr lang="uk-UA" altLang="uk-UA" sz="2800" dirty="0"/>
              <a:t>- </a:t>
            </a:r>
            <a:r>
              <a:rPr lang="uk-UA" altLang="uk-UA" sz="2800" i="1" dirty="0"/>
              <a:t>розрахунок запасів</a:t>
            </a:r>
            <a:r>
              <a:rPr lang="uk-UA" altLang="uk-UA" sz="2800" dirty="0"/>
              <a:t> усіх товарно-матеріальних цінностей на плановий період;</a:t>
            </a:r>
          </a:p>
          <a:p>
            <a:pPr marL="0" indent="0">
              <a:buNone/>
            </a:pPr>
            <a:r>
              <a:rPr lang="uk-UA" altLang="uk-UA" sz="2800" dirty="0"/>
              <a:t>- </a:t>
            </a:r>
            <a:r>
              <a:rPr lang="uk-UA" altLang="uk-UA" sz="2800" i="1" dirty="0"/>
              <a:t>облік, контроль і аналіз виконання</a:t>
            </a:r>
            <a:r>
              <a:rPr lang="uk-UA" altLang="uk-UA" sz="2800" dirty="0"/>
              <a:t> планів забезпечення;</a:t>
            </a:r>
          </a:p>
          <a:p>
            <a:pPr marL="0" indent="0">
              <a:buNone/>
            </a:pPr>
            <a:r>
              <a:rPr lang="uk-UA" altLang="uk-UA" sz="2800" dirty="0"/>
              <a:t>- </a:t>
            </a:r>
            <a:r>
              <a:rPr lang="uk-UA" altLang="uk-UA" sz="2800" i="1" dirty="0"/>
              <a:t>поточне регулювання</a:t>
            </a:r>
            <a:r>
              <a:rPr lang="uk-UA" altLang="uk-UA" sz="2800" dirty="0"/>
              <a:t> забезпечення виробничих підрозділів підприємства.</a:t>
            </a:r>
          </a:p>
        </p:txBody>
      </p:sp>
    </p:spTree>
    <p:extLst>
      <p:ext uri="{BB962C8B-B14F-4D97-AF65-F5344CB8AC3E}">
        <p14:creationId xmlns:p14="http://schemas.microsoft.com/office/powerpoint/2010/main" val="1997308495"/>
      </p:ext>
    </p:extLst>
  </p:cSld>
  <p:clrMapOvr>
    <a:masterClrMapping/>
  </p:clrMapOvr>
  <p:transition>
    <p:strips dir="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A151713-B487-4E5F-A9B1-32C9C50D180F}"/>
              </a:ext>
            </a:extLst>
          </p:cNvPr>
          <p:cNvSpPr>
            <a:spLocks noGrp="1" noChangeArrowheads="1"/>
          </p:cNvSpPr>
          <p:nvPr>
            <p:ph type="title"/>
          </p:nvPr>
        </p:nvSpPr>
        <p:spPr>
          <a:xfrm>
            <a:off x="1320800" y="457200"/>
            <a:ext cx="10363200" cy="1186070"/>
          </a:xfrm>
        </p:spPr>
        <p:txBody>
          <a:bodyPr/>
          <a:lstStyle/>
          <a:p>
            <a:pPr algn="ctr"/>
            <a:r>
              <a:rPr lang="ru-RU" altLang="uk-UA" sz="3600" b="1" dirty="0"/>
              <a:t>Система планування МТЗ </a:t>
            </a:r>
            <a:br>
              <a:rPr lang="ru-RU" altLang="uk-UA" sz="3600" b="1" dirty="0"/>
            </a:br>
            <a:r>
              <a:rPr lang="ru-RU" altLang="uk-UA" sz="3600" dirty="0"/>
              <a:t>(</a:t>
            </a:r>
            <a:r>
              <a:rPr lang="uk-UA" altLang="uk-UA" sz="3600" dirty="0"/>
              <a:t>зміст, послідовність планування)</a:t>
            </a:r>
            <a:endParaRPr lang="ru-RU" altLang="uk-UA" sz="3600" dirty="0"/>
          </a:p>
        </p:txBody>
      </p:sp>
      <p:sp>
        <p:nvSpPr>
          <p:cNvPr id="22531" name="Rectangle 3">
            <a:extLst>
              <a:ext uri="{FF2B5EF4-FFF2-40B4-BE49-F238E27FC236}">
                <a16:creationId xmlns:a16="http://schemas.microsoft.com/office/drawing/2014/main" id="{5F33A6F1-FA88-4E4E-AA21-70F53B910838}"/>
              </a:ext>
            </a:extLst>
          </p:cNvPr>
          <p:cNvSpPr>
            <a:spLocks noGrp="1" noChangeArrowheads="1"/>
          </p:cNvSpPr>
          <p:nvPr>
            <p:ph type="body" idx="1"/>
          </p:nvPr>
        </p:nvSpPr>
        <p:spPr>
          <a:xfrm>
            <a:off x="1320799" y="1742660"/>
            <a:ext cx="10500139" cy="4658139"/>
          </a:xfrm>
        </p:spPr>
        <p:txBody>
          <a:bodyPr/>
          <a:lstStyle/>
          <a:p>
            <a:pPr algn="just">
              <a:buFont typeface="Monotype Sorts" pitchFamily="2" charset="2"/>
              <a:buNone/>
            </a:pPr>
            <a:r>
              <a:rPr lang="uk-UA" altLang="uk-UA" sz="2800" b="1" dirty="0"/>
              <a:t>Послідовність</a:t>
            </a:r>
            <a:r>
              <a:rPr lang="uk-UA" altLang="uk-UA" sz="2800" dirty="0"/>
              <a:t>:</a:t>
            </a:r>
          </a:p>
          <a:p>
            <a:pPr marL="0" indent="0">
              <a:buNone/>
            </a:pPr>
            <a:r>
              <a:rPr lang="uk-UA" altLang="uk-UA" sz="2800" dirty="0"/>
              <a:t>- </a:t>
            </a:r>
            <a:r>
              <a:rPr lang="uk-UA" altLang="uk-UA" sz="2800" i="1" dirty="0"/>
              <a:t>підготовча робота </a:t>
            </a:r>
            <a:r>
              <a:rPr lang="uk-UA" altLang="uk-UA" sz="2800" dirty="0"/>
              <a:t>(забезпечення бланками-формами, інструктаж тощо);</a:t>
            </a:r>
          </a:p>
          <a:p>
            <a:pPr marL="0" indent="0">
              <a:buNone/>
            </a:pPr>
            <a:r>
              <a:rPr lang="uk-UA" altLang="uk-UA" sz="2800" dirty="0"/>
              <a:t>- </a:t>
            </a:r>
            <a:r>
              <a:rPr lang="uk-UA" altLang="uk-UA" sz="2800" i="1" dirty="0"/>
              <a:t>визначення джерела забезпечення </a:t>
            </a:r>
            <a:r>
              <a:rPr lang="uk-UA" altLang="uk-UA" sz="2800" dirty="0"/>
              <a:t>потреби в матеріалах;</a:t>
            </a:r>
          </a:p>
          <a:p>
            <a:pPr marL="0" indent="0">
              <a:buNone/>
            </a:pPr>
            <a:r>
              <a:rPr lang="uk-UA" altLang="uk-UA" sz="2800" dirty="0"/>
              <a:t>- </a:t>
            </a:r>
            <a:r>
              <a:rPr lang="uk-UA" altLang="uk-UA" sz="2800" i="1" dirty="0"/>
              <a:t>розрахунок </a:t>
            </a:r>
            <a:r>
              <a:rPr lang="uk-UA" altLang="uk-UA" sz="2800" dirty="0"/>
              <a:t>якісної та кількісної потреби в матеріальних ресурсах;</a:t>
            </a:r>
          </a:p>
          <a:p>
            <a:pPr marL="0" indent="0">
              <a:buNone/>
            </a:pPr>
            <a:r>
              <a:rPr lang="uk-UA" altLang="uk-UA" sz="2800" dirty="0"/>
              <a:t>- </a:t>
            </a:r>
            <a:r>
              <a:rPr lang="uk-UA" altLang="uk-UA" sz="2800" i="1" dirty="0"/>
              <a:t>розроблення норм </a:t>
            </a:r>
            <a:r>
              <a:rPr lang="uk-UA" altLang="uk-UA" sz="2800" dirty="0"/>
              <a:t>комерційних та виробничих запасів.</a:t>
            </a:r>
          </a:p>
        </p:txBody>
      </p:sp>
    </p:spTree>
    <p:extLst>
      <p:ext uri="{BB962C8B-B14F-4D97-AF65-F5344CB8AC3E}">
        <p14:creationId xmlns:p14="http://schemas.microsoft.com/office/powerpoint/2010/main" val="2094251778"/>
      </p:ext>
    </p:extLst>
  </p:cSld>
  <p:clrMapOvr>
    <a:masterClrMapping/>
  </p:clrMapOvr>
  <p:transition>
    <p:strips dir="ru"/>
  </p:transition>
</p:sld>
</file>

<file path=ppt/theme/theme1.xml><?xml version="1.0" encoding="utf-8"?>
<a:theme xmlns:a="http://schemas.openxmlformats.org/drawingml/2006/main" name="Тетрадь.pot">
  <a:themeElements>
    <a:clrScheme name="Тетрадь.pot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fontScheme name="Тетрадь.pot">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9525"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
            <a:schemeClr val="accent1"/>
          </a:buClr>
          <a:buSzPct val="90000"/>
          <a:buFont typeface="Monotype Sorts" pitchFamily="2" charset="2"/>
          <a:buChar char="4"/>
          <a:tabLst/>
          <a:defRPr kumimoji="1" lang="ru-RU" altLang="uk-UA" sz="20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noFill/>
        <a:ln w="9525"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
            <a:schemeClr val="accent1"/>
          </a:buClr>
          <a:buSzPct val="90000"/>
          <a:buFont typeface="Monotype Sorts" pitchFamily="2" charset="2"/>
          <a:buChar char="4"/>
          <a:tabLst/>
          <a:defRPr kumimoji="1" lang="ru-RU" altLang="uk-UA" sz="20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Тетрадь.pot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Тетрадь.pot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Тетрадь.po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Тетрадь.pot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TotalTime>
  <Words>3112</Words>
  <Application>Microsoft Office PowerPoint</Application>
  <PresentationFormat>Широкоэкранный</PresentationFormat>
  <Paragraphs>302</Paragraphs>
  <Slides>43</Slides>
  <Notes>43</Notes>
  <HiddenSlides>0</HiddenSlides>
  <MMClips>0</MMClips>
  <ScaleCrop>false</ScaleCrop>
  <HeadingPairs>
    <vt:vector size="8" baseType="variant">
      <vt:variant>
        <vt:lpstr>Использованные шрифты</vt:lpstr>
      </vt:variant>
      <vt:variant>
        <vt:i4>6</vt:i4>
      </vt:variant>
      <vt:variant>
        <vt:lpstr>Тема</vt:lpstr>
      </vt:variant>
      <vt:variant>
        <vt:i4>1</vt:i4>
      </vt:variant>
      <vt:variant>
        <vt:lpstr>Внедренные серверы OLE</vt:lpstr>
      </vt:variant>
      <vt:variant>
        <vt:i4>1</vt:i4>
      </vt:variant>
      <vt:variant>
        <vt:lpstr>Заголовки слайдов</vt:lpstr>
      </vt:variant>
      <vt:variant>
        <vt:i4>43</vt:i4>
      </vt:variant>
    </vt:vector>
  </HeadingPairs>
  <TitlesOfParts>
    <vt:vector size="51" baseType="lpstr">
      <vt:lpstr>Arial</vt:lpstr>
      <vt:lpstr>Calibri</vt:lpstr>
      <vt:lpstr>Courier New</vt:lpstr>
      <vt:lpstr>Monotype Sorts</vt:lpstr>
      <vt:lpstr>Times New Roman</vt:lpstr>
      <vt:lpstr>Wingdings</vt:lpstr>
      <vt:lpstr>Тетрадь.pot</vt:lpstr>
      <vt:lpstr>Уравнение</vt:lpstr>
      <vt:lpstr>Тема: Планування матеріально-технічного забезпечення організації</vt:lpstr>
      <vt:lpstr>1. Зміст, завдання та послідовність розроблення плану матеріально-технічного забезпечення</vt:lpstr>
      <vt:lpstr>Функції МТЗ: основні та допоміжні</vt:lpstr>
      <vt:lpstr>Функції МТЗ: основні та допоміжні</vt:lpstr>
      <vt:lpstr>Функції МТЗ: основні та допоміжні</vt:lpstr>
      <vt:lpstr>Функції МТЗ</vt:lpstr>
      <vt:lpstr>Завдання МТЗ</vt:lpstr>
      <vt:lpstr>Система планування МТЗ  (зміст, послідовність планування)</vt:lpstr>
      <vt:lpstr>Система планування МТЗ  (зміст, послідовність планування)</vt:lpstr>
      <vt:lpstr>Планування МТЗ  (стратегічне, поточне, оперативне)</vt:lpstr>
      <vt:lpstr>Вплив процесу матеріально-технічного постачання на діяльність підприємства</vt:lpstr>
      <vt:lpstr>Вплив процесу матеріально-технічного постачання на діяльність підприємства</vt:lpstr>
      <vt:lpstr>Завдання МТЗ</vt:lpstr>
      <vt:lpstr>Завдання МТЗ</vt:lpstr>
      <vt:lpstr>2. Сучасні методи планування потреби в матеріальних ресурсах</vt:lpstr>
      <vt:lpstr>2. Сучасні методи планування потреби в матеріальних ресурсах</vt:lpstr>
      <vt:lpstr>2. Сучасні методи планування потреби в матеріальних ресурсах</vt:lpstr>
      <vt:lpstr>2. Сучасні методи планування потреби в матеріальних ресурсах</vt:lpstr>
      <vt:lpstr>Фактори, що впливають на визначення потреби в матеріальних ресурсах</vt:lpstr>
      <vt:lpstr>Презентация PowerPoint</vt:lpstr>
      <vt:lpstr>Методи розрахунку потреби в МТР</vt:lpstr>
      <vt:lpstr>Методи розрахунку потреби в МТР</vt:lpstr>
      <vt:lpstr>Подетальний метод розрахунку потреби в МТР</vt:lpstr>
      <vt:lpstr>Подетальний метод розрахунку потреби в МТР</vt:lpstr>
      <vt:lpstr>Розрахунок потреби в МТР методом аналогії та за типовим представником</vt:lpstr>
      <vt:lpstr>Розрахунок потреби в МТР методом аналогії та за типовим представником</vt:lpstr>
      <vt:lpstr>Розрахунок потреби в МТР методом динамічних коефіцієнтів</vt:lpstr>
      <vt:lpstr>Розрахунок потреби в МТР методом рецептурного складу</vt:lpstr>
      <vt:lpstr>Розрахунок потреби в МТР методом рецептурного складу</vt:lpstr>
      <vt:lpstr>Розрахунок потреби в МТР</vt:lpstr>
      <vt:lpstr>План забезпечення</vt:lpstr>
      <vt:lpstr>Баланс МТЗ</vt:lpstr>
      <vt:lpstr>Розрахунок балансу МТЗ</vt:lpstr>
      <vt:lpstr>3. Планування поставок матеріальних ресурсів: транзитна та складська форми МТЗ</vt:lpstr>
      <vt:lpstr>Планування поставок матеріальних ресурсів: транзитна та складська форми МТЗ  (системи своєчасності)</vt:lpstr>
      <vt:lpstr>Планування поставок матеріальних ресурсів: транзитна та складська форми МТЗ  (системи своєчасності)</vt:lpstr>
      <vt:lpstr>Планування поставок матеріальних ресурсів: транзитна та складська форми МТЗ  (системи своєчасності)</vt:lpstr>
      <vt:lpstr>Планування поставок матеріальних ресурсів: транзитна та складська форми МТЗ  (системи своєчасності)</vt:lpstr>
      <vt:lpstr>Планування поставок матеріальних ресурсів: транзитна та складська форми МТЗ </vt:lpstr>
      <vt:lpstr>Метод АВС</vt:lpstr>
      <vt:lpstr>Метод АВС</vt:lpstr>
      <vt:lpstr>Метод АВС</vt:lpstr>
      <vt:lpstr>Планування поставок матеріальних ресурсів</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Планування матеріально-технічного забезпечення організації</dc:title>
  <dc:creator>Ірина Рибалко</dc:creator>
  <cp:lastModifiedBy>Рибалко Ірина Вікторівна</cp:lastModifiedBy>
  <cp:revision>26</cp:revision>
  <dcterms:created xsi:type="dcterms:W3CDTF">2020-03-10T11:01:15Z</dcterms:created>
  <dcterms:modified xsi:type="dcterms:W3CDTF">2020-03-13T08:34:27Z</dcterms:modified>
</cp:coreProperties>
</file>