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webextensions/webextension1.xml" ContentType="application/vnd.ms-office.webextension+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webextensions/taskpanes.xml" ContentType="application/vnd.ms-office.webextensiontaskpan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52" r:id="rId3"/>
    <p:sldId id="351" r:id="rId4"/>
    <p:sldId id="354" r:id="rId5"/>
    <p:sldId id="296" r:id="rId6"/>
    <p:sldId id="311" r:id="rId7"/>
    <p:sldId id="342" r:id="rId8"/>
    <p:sldId id="343" r:id="rId9"/>
    <p:sldId id="297" r:id="rId10"/>
    <p:sldId id="298" r:id="rId11"/>
    <p:sldId id="334" r:id="rId12"/>
    <p:sldId id="312" r:id="rId13"/>
    <p:sldId id="335" r:id="rId14"/>
    <p:sldId id="317" r:id="rId15"/>
    <p:sldId id="344" r:id="rId16"/>
    <p:sldId id="345" r:id="rId17"/>
    <p:sldId id="346" r:id="rId18"/>
    <p:sldId id="347" r:id="rId19"/>
    <p:sldId id="348" r:id="rId20"/>
    <p:sldId id="349" r:id="rId21"/>
    <p:sldId id="350" r:id="rId22"/>
    <p:sldId id="34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612" autoAdjust="0"/>
    <p:restoredTop sz="94660"/>
  </p:normalViewPr>
  <p:slideViewPr>
    <p:cSldViewPr snapToGrid="0">
      <p:cViewPr varScale="1">
        <p:scale>
          <a:sx n="83" d="100"/>
          <a:sy n="83" d="100"/>
        </p:scale>
        <p:origin x="-85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3167159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4084094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429704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239005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1517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527187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1786948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905007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1687780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402582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377509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397932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340863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421173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144348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9288B7D-69FD-4BCD-B25A-ED83D064B99D}" type="datetimeFigureOut">
              <a:rPr lang="ru-UA" smtClean="0"/>
              <a:pPr/>
              <a:t>01.02.2021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268616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288B7D-69FD-4BCD-B25A-ED83D064B99D}" type="datetimeFigureOut">
              <a:rPr lang="ru-UA" smtClean="0"/>
              <a:pPr/>
              <a:t>01.02.2021</a:t>
            </a:fld>
            <a:endParaRPr lang="ru-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6D4289-288A-4B8F-8B18-A06FFFE5B0B7}" type="slidenum">
              <a:rPr lang="ru-UA" smtClean="0"/>
              <a:pPr/>
              <a:t>‹#›</a:t>
            </a:fld>
            <a:endParaRPr lang="ru-UA"/>
          </a:p>
        </p:txBody>
      </p:sp>
    </p:spTree>
    <p:extLst>
      <p:ext uri="{BB962C8B-B14F-4D97-AF65-F5344CB8AC3E}">
        <p14:creationId xmlns:p14="http://schemas.microsoft.com/office/powerpoint/2010/main" xmlns="" val="3421083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9B06488-747D-4FA4-818B-83B218FD8520}"/>
              </a:ext>
            </a:extLst>
          </p:cNvPr>
          <p:cNvSpPr>
            <a:spLocks noGrp="1"/>
          </p:cNvSpPr>
          <p:nvPr>
            <p:ph type="ctrTitle"/>
          </p:nvPr>
        </p:nvSpPr>
        <p:spPr>
          <a:xfrm>
            <a:off x="2852928" y="370359"/>
            <a:ext cx="6421075" cy="1646302"/>
          </a:xfrm>
        </p:spPr>
        <p:txBody>
          <a:bodyPr/>
          <a:lstStyle/>
          <a:p>
            <a:pPr lvl="0" algn="ctr"/>
            <a:r>
              <a:rPr lang="uk-UA" sz="3200" b="1" dirty="0">
                <a:solidFill>
                  <a:schemeClr val="accent1">
                    <a:lumMod val="75000"/>
                  </a:schemeClr>
                </a:solidFill>
                <a:latin typeface="Georgia" panose="02040502050405020303" pitchFamily="18" charset="0"/>
              </a:rPr>
              <a:t>Коледж економіки, права та інформаційних технологій</a:t>
            </a:r>
            <a:endParaRPr lang="ru-UA" sz="3200" dirty="0">
              <a:solidFill>
                <a:schemeClr val="accent1">
                  <a:lumMod val="75000"/>
                </a:schemeClr>
              </a:solidFill>
              <a:latin typeface="Georgia" panose="02040502050405020303" pitchFamily="18" charset="0"/>
            </a:endParaRPr>
          </a:p>
        </p:txBody>
      </p:sp>
      <p:sp>
        <p:nvSpPr>
          <p:cNvPr id="3" name="Подзаголовок 2">
            <a:extLst>
              <a:ext uri="{FF2B5EF4-FFF2-40B4-BE49-F238E27FC236}">
                <a16:creationId xmlns:a16="http://schemas.microsoft.com/office/drawing/2014/main" xmlns="" id="{960E7F6D-A527-477C-BD35-D78442984F30}"/>
              </a:ext>
            </a:extLst>
          </p:cNvPr>
          <p:cNvSpPr>
            <a:spLocks noGrp="1"/>
          </p:cNvSpPr>
          <p:nvPr>
            <p:ph type="subTitle" idx="1"/>
          </p:nvPr>
        </p:nvSpPr>
        <p:spPr>
          <a:xfrm>
            <a:off x="7472504" y="5075299"/>
            <a:ext cx="2670048" cy="1323439"/>
          </a:xfrm>
        </p:spPr>
        <p:txBody>
          <a:bodyPr>
            <a:normAutofit fontScale="92500" lnSpcReduction="10000"/>
          </a:bodyPr>
          <a:lstStyle/>
          <a:p>
            <a:r>
              <a:rPr lang="uk-UA" sz="2400" b="1" dirty="0">
                <a:solidFill>
                  <a:schemeClr val="accent1">
                    <a:lumMod val="50000"/>
                  </a:schemeClr>
                </a:solidFill>
                <a:latin typeface="Georgia" panose="02040502050405020303" pitchFamily="18" charset="0"/>
              </a:rPr>
              <a:t>Викладач:</a:t>
            </a:r>
            <a:endParaRPr lang="ru-UA" sz="2400" b="1" dirty="0">
              <a:solidFill>
                <a:schemeClr val="accent1">
                  <a:lumMod val="50000"/>
                </a:schemeClr>
              </a:solidFill>
              <a:latin typeface="Georgia" panose="02040502050405020303" pitchFamily="18" charset="0"/>
            </a:endParaRPr>
          </a:p>
          <a:p>
            <a:r>
              <a:rPr lang="uk-UA" sz="2400" b="1" dirty="0">
                <a:solidFill>
                  <a:schemeClr val="accent1">
                    <a:lumMod val="50000"/>
                  </a:schemeClr>
                </a:solidFill>
                <a:latin typeface="Georgia" panose="02040502050405020303" pitchFamily="18" charset="0"/>
              </a:rPr>
              <a:t>д.е.н., професор    </a:t>
            </a:r>
            <a:endParaRPr lang="ru-UA" sz="2400" b="1" dirty="0">
              <a:solidFill>
                <a:schemeClr val="accent1">
                  <a:lumMod val="50000"/>
                </a:schemeClr>
              </a:solidFill>
              <a:latin typeface="Georgia" panose="02040502050405020303" pitchFamily="18" charset="0"/>
            </a:endParaRPr>
          </a:p>
          <a:p>
            <a:r>
              <a:rPr lang="uk-UA" sz="2400" b="1" dirty="0">
                <a:solidFill>
                  <a:schemeClr val="accent1">
                    <a:lumMod val="50000"/>
                  </a:schemeClr>
                </a:solidFill>
                <a:latin typeface="Georgia" panose="02040502050405020303" pitchFamily="18" charset="0"/>
              </a:rPr>
              <a:t>Алькема В.Г.</a:t>
            </a:r>
            <a:endParaRPr lang="ru-UA" sz="2400" b="1" dirty="0">
              <a:solidFill>
                <a:schemeClr val="accent1">
                  <a:lumMod val="50000"/>
                </a:schemeClr>
              </a:solidFill>
              <a:latin typeface="Georgia" panose="02040502050405020303" pitchFamily="18" charset="0"/>
            </a:endParaRPr>
          </a:p>
          <a:p>
            <a:endParaRPr lang="ru-UA" sz="2000" b="1" dirty="0">
              <a:latin typeface="Georgia" panose="02040502050405020303" pitchFamily="18" charset="0"/>
            </a:endParaRPr>
          </a:p>
        </p:txBody>
      </p:sp>
      <p:sp>
        <p:nvSpPr>
          <p:cNvPr id="7" name="Прямоугольник 6">
            <a:extLst>
              <a:ext uri="{FF2B5EF4-FFF2-40B4-BE49-F238E27FC236}">
                <a16:creationId xmlns:a16="http://schemas.microsoft.com/office/drawing/2014/main" xmlns="" id="{15EF27BB-3885-4C4E-9A7E-BA26DF70C76D}"/>
              </a:ext>
            </a:extLst>
          </p:cNvPr>
          <p:cNvSpPr/>
          <p:nvPr/>
        </p:nvSpPr>
        <p:spPr>
          <a:xfrm>
            <a:off x="166084" y="3593389"/>
            <a:ext cx="10687445" cy="1800493"/>
          </a:xfrm>
          <a:prstGeom prst="rect">
            <a:avLst/>
          </a:prstGeom>
        </p:spPr>
        <p:txBody>
          <a:bodyPr wrap="square">
            <a:spAutoFit/>
          </a:bodyPr>
          <a:lstStyle/>
          <a:p>
            <a:pPr algn="ctr"/>
            <a:r>
              <a:rPr lang="ru-RU" sz="3700" b="1" dirty="0">
                <a:ln w="22225">
                  <a:solidFill>
                    <a:schemeClr val="accent2"/>
                  </a:solidFill>
                  <a:prstDash val="solid"/>
                </a:ln>
                <a:solidFill>
                  <a:schemeClr val="accent1">
                    <a:lumMod val="75000"/>
                  </a:schemeClr>
                </a:solidFill>
                <a:latin typeface="Book Antiqua" panose="02040602050305030304" pitchFamily="18" charset="0"/>
                <a:cs typeface="Arial" panose="020B0604020202020204" pitchFamily="34" charset="0"/>
              </a:rPr>
              <a:t>«</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Контроль у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сфері</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закупівельної</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діяльності</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й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ухвалення</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рішення</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щодо</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розміщення</a:t>
            </a:r>
            <a:r>
              <a:rPr lang="ru-RU" sz="3700" b="1" dirty="0">
                <a:ln w="22225">
                  <a:solidFill>
                    <a:schemeClr val="accent2"/>
                  </a:solidFill>
                  <a:prstDash val="solid"/>
                </a:ln>
                <a:solidFill>
                  <a:srgbClr val="FF0000"/>
                </a:solidFill>
                <a:latin typeface="Book Antiqua" panose="02040602050305030304" pitchFamily="18" charset="0"/>
                <a:cs typeface="Arial" panose="020B0604020202020204" pitchFamily="34" charset="0"/>
              </a:rPr>
              <a:t> </a:t>
            </a:r>
            <a:r>
              <a:rPr lang="ru-RU" sz="3700" b="1" dirty="0" err="1">
                <a:ln w="22225">
                  <a:solidFill>
                    <a:schemeClr val="accent2"/>
                  </a:solidFill>
                  <a:prstDash val="solid"/>
                </a:ln>
                <a:solidFill>
                  <a:srgbClr val="FF0000"/>
                </a:solidFill>
                <a:latin typeface="Book Antiqua" panose="02040602050305030304" pitchFamily="18" charset="0"/>
                <a:cs typeface="Arial" panose="020B0604020202020204" pitchFamily="34" charset="0"/>
              </a:rPr>
              <a:t>замовлень</a:t>
            </a:r>
            <a:r>
              <a:rPr lang="ru-RU" sz="3700" b="1" dirty="0">
                <a:ln w="22225">
                  <a:solidFill>
                    <a:schemeClr val="accent2"/>
                  </a:solidFill>
                  <a:prstDash val="solid"/>
                </a:ln>
                <a:solidFill>
                  <a:schemeClr val="accent1">
                    <a:lumMod val="75000"/>
                  </a:schemeClr>
                </a:solidFill>
                <a:latin typeface="Book Antiqua" panose="02040602050305030304" pitchFamily="18" charset="0"/>
                <a:cs typeface="Arial" panose="020B0604020202020204" pitchFamily="34" charset="0"/>
              </a:rPr>
              <a:t>»</a:t>
            </a:r>
          </a:p>
        </p:txBody>
      </p:sp>
      <p:pic>
        <p:nvPicPr>
          <p:cNvPr id="8" name="Рисунок 7">
            <a:extLst>
              <a:ext uri="{FF2B5EF4-FFF2-40B4-BE49-F238E27FC236}">
                <a16:creationId xmlns:a16="http://schemas.microsoft.com/office/drawing/2014/main" xmlns="" id="{8D8C4474-8D15-4B7B-B573-60F4E1E99600}"/>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40531" y="370359"/>
            <a:ext cx="2039938" cy="2436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9">
            <a:extLst>
              <a:ext uri="{FF2B5EF4-FFF2-40B4-BE49-F238E27FC236}">
                <a16:creationId xmlns:a16="http://schemas.microsoft.com/office/drawing/2014/main" xmlns="" id="{FE149F7B-F9A9-4355-92B4-B7FDC363A329}"/>
              </a:ext>
            </a:extLst>
          </p:cNvPr>
          <p:cNvSpPr txBox="1"/>
          <p:nvPr/>
        </p:nvSpPr>
        <p:spPr>
          <a:xfrm>
            <a:off x="5020224" y="6180099"/>
            <a:ext cx="2151551" cy="400110"/>
          </a:xfrm>
          <a:prstGeom prst="rect">
            <a:avLst/>
          </a:prstGeom>
          <a:noFill/>
        </p:spPr>
        <p:txBody>
          <a:bodyPr wrap="none" rtlCol="0">
            <a:spAutoFit/>
          </a:bodyPr>
          <a:lstStyle/>
          <a:p>
            <a:r>
              <a:rPr lang="uk-UA" sz="2000" dirty="0">
                <a:solidFill>
                  <a:schemeClr val="bg2">
                    <a:lumMod val="10000"/>
                  </a:schemeClr>
                </a:solidFill>
                <a:latin typeface="Georgia" panose="02040502050405020303" pitchFamily="18" charset="0"/>
              </a:rPr>
              <a:t>м. Київ, 2021 рік</a:t>
            </a:r>
            <a:endParaRPr lang="ru-UA" sz="2000" dirty="0">
              <a:solidFill>
                <a:schemeClr val="bg2">
                  <a:lumMod val="10000"/>
                </a:schemeClr>
              </a:solidFill>
              <a:latin typeface="Georgia" panose="02040502050405020303" pitchFamily="18" charset="0"/>
            </a:endParaRPr>
          </a:p>
        </p:txBody>
      </p:sp>
      <p:sp>
        <p:nvSpPr>
          <p:cNvPr id="11" name="Прямоугольник 10">
            <a:extLst>
              <a:ext uri="{FF2B5EF4-FFF2-40B4-BE49-F238E27FC236}">
                <a16:creationId xmlns:a16="http://schemas.microsoft.com/office/drawing/2014/main" xmlns="" id="{0478C81A-DF35-45DD-BA21-C8C71A1A619D}"/>
              </a:ext>
            </a:extLst>
          </p:cNvPr>
          <p:cNvSpPr/>
          <p:nvPr/>
        </p:nvSpPr>
        <p:spPr>
          <a:xfrm>
            <a:off x="2868772" y="2016661"/>
            <a:ext cx="6454460" cy="1015663"/>
          </a:xfrm>
          <a:prstGeom prst="rect">
            <a:avLst/>
          </a:prstGeom>
          <a:noFill/>
        </p:spPr>
        <p:txBody>
          <a:bodyPr wrap="none" lIns="91440" tIns="45720" rIns="91440" bIns="45720">
            <a:spAutoFit/>
          </a:bodyPr>
          <a:lstStyle/>
          <a:p>
            <a:pPr algn="ctr"/>
            <a:r>
              <a:rPr lang="uk-UA" sz="3000" cap="none" spc="0" dirty="0">
                <a:ln w="22225">
                  <a:solidFill>
                    <a:schemeClr val="accent2"/>
                  </a:solidFill>
                  <a:prstDash val="solid"/>
                </a:ln>
                <a:solidFill>
                  <a:schemeClr val="accent1">
                    <a:lumMod val="75000"/>
                  </a:schemeClr>
                </a:solidFill>
                <a:effectLst/>
                <a:latin typeface="Arial" panose="020B0604020202020204" pitchFamily="34" charset="0"/>
                <a:cs typeface="Arial" panose="020B0604020202020204" pitchFamily="34" charset="0"/>
              </a:rPr>
              <a:t>Навчальна дисципліна</a:t>
            </a:r>
            <a:br>
              <a:rPr lang="uk-UA" sz="3000" cap="none" spc="0" dirty="0">
                <a:ln w="22225">
                  <a:solidFill>
                    <a:schemeClr val="accent2"/>
                  </a:solidFill>
                  <a:prstDash val="solid"/>
                </a:ln>
                <a:solidFill>
                  <a:schemeClr val="accent1">
                    <a:lumMod val="75000"/>
                  </a:schemeClr>
                </a:solidFill>
                <a:effectLst/>
                <a:latin typeface="Arial" panose="020B0604020202020204" pitchFamily="34" charset="0"/>
                <a:cs typeface="Arial" panose="020B0604020202020204" pitchFamily="34" charset="0"/>
              </a:rPr>
            </a:br>
            <a:r>
              <a:rPr lang="uk-UA" sz="3000" cap="none" spc="0" dirty="0">
                <a:ln w="22225">
                  <a:solidFill>
                    <a:schemeClr val="accent2"/>
                  </a:solidFill>
                  <a:prstDash val="solid"/>
                </a:ln>
                <a:solidFill>
                  <a:schemeClr val="accent1">
                    <a:lumMod val="75000"/>
                  </a:schemeClr>
                </a:solidFill>
                <a:effectLst/>
                <a:latin typeface="Arial" panose="020B0604020202020204" pitchFamily="34" charset="0"/>
                <a:cs typeface="Arial" panose="020B0604020202020204" pitchFamily="34" charset="0"/>
              </a:rPr>
              <a:t>«Організація закупівлі та продажу»</a:t>
            </a:r>
            <a:endParaRPr lang="ru-UA" sz="3000" b="1" cap="none" spc="0" dirty="0">
              <a:ln w="22225">
                <a:solidFill>
                  <a:schemeClr val="accent2"/>
                </a:solidFill>
                <a:prstDash val="solid"/>
              </a:ln>
              <a:solidFill>
                <a:schemeClr val="accent1">
                  <a:lumMod val="75000"/>
                </a:schemeClr>
              </a:solidFill>
              <a:effectLst/>
              <a:latin typeface="Arial" panose="020B0604020202020204" pitchFamily="34" charset="0"/>
              <a:cs typeface="Arial" panose="020B0604020202020204" pitchFamily="34" charset="0"/>
            </a:endParaRPr>
          </a:p>
        </p:txBody>
      </p:sp>
      <p:sp>
        <p:nvSpPr>
          <p:cNvPr id="9" name="Прямоугольник 8">
            <a:extLst>
              <a:ext uri="{FF2B5EF4-FFF2-40B4-BE49-F238E27FC236}">
                <a16:creationId xmlns:a16="http://schemas.microsoft.com/office/drawing/2014/main" xmlns="" id="{ECC21968-63D2-4518-A9D7-972D77AD292F}"/>
              </a:ext>
            </a:extLst>
          </p:cNvPr>
          <p:cNvSpPr/>
          <p:nvPr/>
        </p:nvSpPr>
        <p:spPr>
          <a:xfrm>
            <a:off x="3068358" y="3093289"/>
            <a:ext cx="4882895" cy="553998"/>
          </a:xfrm>
          <a:prstGeom prst="rect">
            <a:avLst/>
          </a:prstGeom>
          <a:noFill/>
        </p:spPr>
        <p:txBody>
          <a:bodyPr wrap="square" lIns="91440" tIns="45720" rIns="91440" bIns="45720">
            <a:spAutoFit/>
          </a:bodyPr>
          <a:lstStyle/>
          <a:p>
            <a:r>
              <a:rPr lang="uk-UA" sz="3000" cap="none" spc="0" dirty="0">
                <a:ln w="22225">
                  <a:solidFill>
                    <a:schemeClr val="accent2"/>
                  </a:solidFill>
                  <a:prstDash val="solid"/>
                </a:ln>
                <a:solidFill>
                  <a:schemeClr val="accent1">
                    <a:lumMod val="60000"/>
                    <a:lumOff val="40000"/>
                  </a:schemeClr>
                </a:solidFill>
                <a:effectLst/>
                <a:latin typeface="Arial" panose="020B0604020202020204" pitchFamily="34" charset="0"/>
                <a:cs typeface="Arial" panose="020B0604020202020204" pitchFamily="34" charset="0"/>
              </a:rPr>
              <a:t>Практичне завдання № 3</a:t>
            </a:r>
            <a:endParaRPr lang="ru-UA" sz="3000" b="1" cap="none" spc="0" dirty="0">
              <a:ln w="22225">
                <a:solidFill>
                  <a:schemeClr val="accent2"/>
                </a:solidFill>
                <a:prstDash val="solid"/>
              </a:ln>
              <a:solidFill>
                <a:schemeClr val="accent1">
                  <a:lumMod val="60000"/>
                  <a:lumOff val="40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36242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215368" y="784445"/>
                <a:ext cx="9899374" cy="5874772"/>
              </a:xfrm>
            </p:spPr>
            <p:txBody>
              <a:bodyPr>
                <a:noAutofit/>
              </a:bodyPr>
              <a:lstStyle/>
              <a:p>
                <a:pPr marL="0" indent="0">
                  <a:buNone/>
                </a:pPr>
                <a:r>
                  <a:rPr lang="ru-RU" sz="2000" dirty="0">
                    <a:latin typeface="Georgia" panose="02040502050405020303" pitchFamily="18" charset="0"/>
                    <a:ea typeface="Cambria Math" panose="02040503050406030204" pitchFamily="18" charset="0"/>
                  </a:rPr>
                  <a:t>Для </a:t>
                </a:r>
                <a:r>
                  <a:rPr lang="ru-RU" sz="2000" dirty="0" err="1">
                    <a:latin typeface="Georgia" panose="02040502050405020303" pitchFamily="18" charset="0"/>
                    <a:ea typeface="Cambria Math" panose="02040503050406030204" pitchFamily="18" charset="0"/>
                  </a:rPr>
                  <a:t>оцінки</a:t>
                </a:r>
                <a:r>
                  <a:rPr lang="ru-RU" sz="2000" dirty="0">
                    <a:latin typeface="Georgia" panose="02040502050405020303" pitchFamily="18" charset="0"/>
                    <a:ea typeface="Cambria Math" panose="02040503050406030204" pitchFamily="18" charset="0"/>
                  </a:rPr>
                  <a:t/>
                </a:r>
                <a:r>
                  <a:rPr lang="ru-RU" sz="2000" dirty="0" err="1">
                    <a:latin typeface="Georgia" panose="02040502050405020303" pitchFamily="18" charset="0"/>
                    <a:ea typeface="Cambria Math" panose="02040503050406030204" pitchFamily="18" charset="0"/>
                  </a:rPr>
                  <a:t>постачальника</a:t>
                </a:r>
                <a:r>
                  <a:rPr lang="ru-RU" sz="2000" dirty="0">
                    <a:latin typeface="Georgia" panose="02040502050405020303" pitchFamily="18" charset="0"/>
                    <a:ea typeface="Cambria Math" panose="02040503050406030204" pitchFamily="18" charset="0"/>
                  </a:rPr>
                  <a:t> за першим </a:t>
                </a:r>
                <a:r>
                  <a:rPr lang="ru-RU" sz="2000" dirty="0" err="1">
                    <a:latin typeface="Georgia" panose="02040502050405020303" pitchFamily="18" charset="0"/>
                    <a:ea typeface="Cambria Math" panose="02040503050406030204" pitchFamily="18" charset="0"/>
                  </a:rPr>
                  <a:t>критерієм</a:t>
                </a:r>
                <a:r>
                  <a:rPr lang="ru-RU" sz="2000" dirty="0">
                    <a:latin typeface="Georgia" panose="02040502050405020303" pitchFamily="18" charset="0"/>
                    <a:ea typeface="Cambria Math" panose="02040503050406030204" pitchFamily="18" charset="0"/>
                  </a:rPr>
                  <a:t/>
                </a:r>
                <a:r>
                  <a:rPr lang="ru-RU" sz="2000" dirty="0" err="1">
                    <a:latin typeface="Georgia" panose="02040502050405020303" pitchFamily="18" charset="0"/>
                    <a:ea typeface="Cambria Math" panose="02040503050406030204" pitchFamily="18" charset="0"/>
                  </a:rPr>
                  <a:t>слід</a:t>
                </a:r>
                <a:r>
                  <a:rPr lang="ru-RU" sz="2000" dirty="0">
                    <a:latin typeface="Georgia" panose="02040502050405020303" pitchFamily="18" charset="0"/>
                    <a:ea typeface="Cambria Math" panose="02040503050406030204" pitchFamily="18" charset="0"/>
                  </a:rPr>
                  <a:t/>
                </a:r>
                <a:r>
                  <a:rPr lang="ru-RU" sz="2000" dirty="0" err="1">
                    <a:latin typeface="Georgia" panose="02040502050405020303" pitchFamily="18" charset="0"/>
                    <a:ea typeface="Cambria Math" panose="02040503050406030204" pitchFamily="18" charset="0"/>
                  </a:rPr>
                  <a:t>розрахувати</a:t>
                </a:r>
                <a:r>
                  <a:rPr lang="ru-RU" sz="2000" dirty="0">
                    <a:latin typeface="Georgia" panose="02040502050405020303" pitchFamily="18" charset="0"/>
                    <a:ea typeface="Cambria Math" panose="02040503050406030204" pitchFamily="18" charset="0"/>
                  </a:rPr>
                  <a:t/>
                </a:r>
                <a:r>
                  <a:rPr lang="ru-RU" sz="2000" dirty="0" err="1">
                    <a:latin typeface="Georgia" panose="02040502050405020303" pitchFamily="18" charset="0"/>
                    <a:ea typeface="Cambria Math" panose="02040503050406030204" pitchFamily="18" charset="0"/>
                  </a:rPr>
                  <a:t>середньозважений</a:t>
                </a:r>
                <a:r>
                  <a:rPr lang="ru-RU" sz="2000" dirty="0">
                    <a:latin typeface="Georgia" panose="02040502050405020303" pitchFamily="18" charset="0"/>
                    <a:ea typeface="Cambria Math" panose="02040503050406030204" pitchFamily="18" charset="0"/>
                  </a:rPr>
                  <a:t> темп росту </a:t>
                </a:r>
                <a:r>
                  <a:rPr lang="ru-RU" sz="2000" dirty="0" err="1">
                    <a:latin typeface="Georgia" panose="02040502050405020303" pitchFamily="18" charset="0"/>
                    <a:ea typeface="Cambria Math" panose="02040503050406030204" pitchFamily="18" charset="0"/>
                  </a:rPr>
                  <a:t>цін</a:t>
                </a:r>
                <a:r>
                  <a:rPr lang="ru-RU" sz="2000" dirty="0">
                    <a:latin typeface="Georgia" panose="02040502050405020303" pitchFamily="18" charset="0"/>
                    <a:ea typeface="Cambria Math" panose="02040503050406030204" pitchFamily="18" charset="0"/>
                  </a:rPr>
                  <a:t/>
                </a:r>
                <a14:m>
                  <m:oMath xmlns:m="http://schemas.openxmlformats.org/officeDocument/2006/math">
                    <m:bar>
                      <m:barPr>
                        <m:pos m:val="top"/>
                        <m:ctrlPr>
                          <a:rPr lang="ru-UA" b="1" i="1"/>
                        </m:ctrlPr>
                      </m:barPr>
                      <m:e>
                        <m:sSub>
                          <m:sSubPr>
                            <m:ctrlPr>
                              <a:rPr lang="ru-UA" b="1" i="1"/>
                            </m:ctrlPr>
                          </m:sSubPr>
                          <m:e>
                            <m:r>
                              <a:rPr lang="uk-UA" b="1" i="1"/>
                              <m:t>𝑻</m:t>
                            </m:r>
                          </m:e>
                          <m:sub>
                            <m:r>
                              <a:rPr lang="uk-UA" b="1" i="1"/>
                              <m:t>ц</m:t>
                            </m:r>
                          </m:sub>
                        </m:sSub>
                      </m:e>
                    </m:bar>
                  </m:oMath>
                </a14:m>
                <a:r>
                  <a:rPr lang="ru-RU" sz="2000" dirty="0">
                    <a:latin typeface="Georgia" panose="02040502050405020303" pitchFamily="18" charset="0"/>
                    <a:ea typeface="Cambria Math" panose="02040503050406030204" pitchFamily="18" charset="0"/>
                  </a:rPr>
                  <a:t> на </a:t>
                </a:r>
                <a:r>
                  <a:rPr lang="ru-RU" sz="2000" dirty="0" err="1">
                    <a:latin typeface="Georgia" panose="02040502050405020303" pitchFamily="18" charset="0"/>
                    <a:ea typeface="Cambria Math" panose="02040503050406030204" pitchFamily="18" charset="0"/>
                  </a:rPr>
                  <a:t>товари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що</a:t>
                </a:r>
                <a:r>
                  <a:rPr lang="ru-RU" sz="2000" dirty="0">
                    <a:latin typeface="Georgia" panose="02040502050405020303" pitchFamily="18" charset="0"/>
                    <a:ea typeface="Cambria Math" panose="02040503050406030204" pitchFamily="18" charset="0"/>
                  </a:rPr>
                  <a:t/>
                </a:r>
                <a:r>
                  <a:rPr lang="ru-RU" sz="2000" dirty="0" err="1">
                    <a:latin typeface="Georgia" panose="02040502050405020303" pitchFamily="18" charset="0"/>
                    <a:ea typeface="Cambria Math" panose="02040503050406030204" pitchFamily="18" charset="0"/>
                  </a:rPr>
                  <a:t>постачаються</a:t>
                </a:r>
                <a:r>
                  <a:rPr lang="ru-RU" sz="2000" dirty="0">
                    <a:latin typeface="Georgia" panose="02040502050405020303" pitchFamily="18" charset="0"/>
                    <a:ea typeface="Cambria Math" panose="02040503050406030204" pitchFamily="18" charset="0"/>
                  </a:rPr>
                  <a:t> за формулою 1</a:t>
                </a:r>
                <a:r>
                  <a:rPr lang="uk-UA" sz="2000" dirty="0">
                    <a:latin typeface="Georgia" panose="02040502050405020303" pitchFamily="18" charset="0"/>
                    <a:ea typeface="Cambria Math" panose="02040503050406030204" pitchFamily="18" charset="0"/>
                  </a:rPr>
                  <a:t>:</a:t>
                </a:r>
              </a:p>
              <a:p>
                <a:pPr marL="400050" lvl="1" indent="0" algn="ctr">
                  <a:buNone/>
                </a:pPr>
                <a14:m>
                  <m:oMath xmlns:m="http://schemas.openxmlformats.org/officeDocument/2006/math">
                    <m:bar>
                      <m:barPr>
                        <m:pos m:val="top"/>
                        <m:ctrlPr>
                          <a:rPr lang="ru-UA" sz="2000" b="1" i="1"/>
                        </m:ctrlPr>
                      </m:barPr>
                      <m:e>
                        <m:sSub>
                          <m:sSubPr>
                            <m:ctrlPr>
                              <a:rPr lang="ru-UA" sz="2000" b="1" i="1"/>
                            </m:ctrlPr>
                          </m:sSubPr>
                          <m:e>
                            <m:r>
                              <a:rPr lang="uk-UA" sz="2000" b="1" i="1"/>
                              <m:t>𝑻</m:t>
                            </m:r>
                          </m:e>
                          <m:sub>
                            <m:r>
                              <a:rPr lang="uk-UA" sz="2000" b="1" i="1"/>
                              <m:t>ц</m:t>
                            </m:r>
                          </m:sub>
                        </m:sSub>
                      </m:e>
                    </m:bar>
                    <m:r>
                      <a:rPr lang="uk-UA" sz="2000" b="1" i="1"/>
                      <m:t>=</m:t>
                    </m:r>
                    <m:nary>
                      <m:naryPr>
                        <m:chr m:val="∑"/>
                        <m:limLoc m:val="undOvr"/>
                        <m:ctrlPr>
                          <a:rPr lang="ru-UA" sz="2000" b="1" i="1"/>
                        </m:ctrlPr>
                      </m:naryPr>
                      <m:sub>
                        <m:r>
                          <a:rPr lang="uk-UA" sz="2000" b="1" i="1"/>
                          <m:t>𝒊</m:t>
                        </m:r>
                        <m:r>
                          <a:rPr lang="uk-UA" sz="2000" b="1" i="1"/>
                          <m:t>=</m:t>
                        </m:r>
                        <m:r>
                          <a:rPr lang="uk-UA" sz="2000" b="1" i="1"/>
                          <m:t>𝟏</m:t>
                        </m:r>
                      </m:sub>
                      <m:sup>
                        <m:r>
                          <a:rPr lang="uk-UA" sz="2000" b="1" i="1"/>
                          <m:t>𝒏</m:t>
                        </m:r>
                      </m:sup>
                      <m:e>
                        <m:sSub>
                          <m:sSubPr>
                            <m:ctrlPr>
                              <a:rPr lang="ru-UA" sz="2000" b="1" i="1"/>
                            </m:ctrlPr>
                          </m:sSubPr>
                          <m:e>
                            <m:r>
                              <a:rPr lang="uk-UA" sz="2000" b="1" i="1"/>
                              <m:t>𝑻</m:t>
                            </m:r>
                          </m:e>
                          <m:sub>
                            <m:r>
                              <a:rPr lang="uk-UA" sz="2000" b="1" i="1"/>
                              <m:t>ц</m:t>
                            </m:r>
                            <m:r>
                              <a:rPr lang="uk-UA" sz="2000" b="1" i="1"/>
                              <m:t>𝒊</m:t>
                            </m:r>
                          </m:sub>
                        </m:sSub>
                        <m:r>
                          <a:rPr lang="uk-UA" sz="2000" b="1" i="1" smtClean="0">
                            <a:latin typeface="Cambria Math" panose="02040503050406030204" pitchFamily="18" charset="0"/>
                            <a:ea typeface="Cambria Math" panose="02040503050406030204" pitchFamily="18" charset="0"/>
                          </a:rPr>
                          <m:t>∙</m:t>
                        </m:r>
                        <m:sSub>
                          <m:sSubPr>
                            <m:ctrlPr>
                              <a:rPr lang="ru-UA" sz="2000" b="1" i="1"/>
                            </m:ctrlPr>
                          </m:sSubPr>
                          <m:e>
                            <m:r>
                              <a:rPr lang="uk-UA" sz="2000" b="1" i="1"/>
                              <m:t>𝒅</m:t>
                            </m:r>
                          </m:e>
                          <m:sub>
                            <m:r>
                              <a:rPr lang="uk-UA" sz="2000" b="1" i="1"/>
                              <m:t>𝒊</m:t>
                            </m:r>
                          </m:sub>
                        </m:sSub>
                        <m:r>
                          <a:rPr lang="uk-UA" sz="2000" b="1" i="1"/>
                          <m:t> </m:t>
                        </m:r>
                      </m:e>
                    </m:nary>
                  </m:oMath>
                </a14:m>
                <a:r>
                  <a:rPr lang="uk-UA" sz="2000" dirty="0">
                    <a:latin typeface="Georgia" panose="02040502050405020303" pitchFamily="18" charset="0"/>
                    <a:ea typeface="Cambria Math" panose="02040503050406030204" pitchFamily="18" charset="0"/>
                  </a:rPr>
                  <a:t>(1),</a:t>
                </a:r>
              </a:p>
              <a:p>
                <a:pPr marL="357188" indent="0">
                  <a:buNone/>
                </a:pPr>
                <a14:m>
                  <m:oMath xmlns:m="http://schemas.openxmlformats.org/officeDocument/2006/math">
                    <m:sSub>
                      <m:sSubPr>
                        <m:ctrlPr>
                          <a:rPr lang="ru-UA" sz="2000" b="1" i="1"/>
                        </m:ctrlPr>
                      </m:sSubPr>
                      <m:e>
                        <m:r>
                          <a:rPr lang="uk-UA" sz="2000" b="1" i="1"/>
                          <m:t>де </m:t>
                        </m:r>
                        <m:r>
                          <a:rPr lang="uk-UA" sz="2000" b="1" i="1"/>
                          <m:t>𝑻</m:t>
                        </m:r>
                      </m:e>
                      <m:sub>
                        <m:r>
                          <a:rPr lang="uk-UA" sz="2000" b="1" i="1"/>
                          <m:t>ц</m:t>
                        </m:r>
                        <m:r>
                          <a:rPr lang="uk-UA" sz="2000" b="1" i="1"/>
                          <m:t>𝒊</m:t>
                        </m:r>
                      </m:sub>
                    </m:sSub>
                  </m:oMath>
                </a14:m>
                <a:r>
                  <a:rPr lang="uk-UA" sz="2000" dirty="0">
                    <a:latin typeface="Georgia" panose="02040502050405020303" pitchFamily="18" charset="0"/>
                  </a:rPr>
                  <a:t> – темп росту цін товару, що поставляється;</a:t>
                </a:r>
                <a:endParaRPr lang="ru-UA" sz="2000" dirty="0">
                  <a:latin typeface="Georgia" panose="02040502050405020303" pitchFamily="18" charset="0"/>
                </a:endParaRPr>
              </a:p>
              <a:p>
                <a:pPr marL="357188" indent="0">
                  <a:buNone/>
                </a:pPr>
                <a14:m>
                  <m:oMath xmlns:m="http://schemas.openxmlformats.org/officeDocument/2006/math">
                    <m:sSub>
                      <m:sSubPr>
                        <m:ctrlPr>
                          <a:rPr lang="ru-UA" sz="2000" b="1" i="1"/>
                        </m:ctrlPr>
                      </m:sSubPr>
                      <m:e>
                        <m:r>
                          <a:rPr lang="uk-UA" sz="2000" b="1" i="1"/>
                          <m:t>     </m:t>
                        </m:r>
                        <m:r>
                          <a:rPr lang="uk-UA" sz="2000" b="1" i="1"/>
                          <m:t>𝒅</m:t>
                        </m:r>
                      </m:e>
                      <m:sub>
                        <m:r>
                          <a:rPr lang="uk-UA" sz="2000" b="1" i="1"/>
                          <m:t>𝒊</m:t>
                        </m:r>
                      </m:sub>
                    </m:sSub>
                  </m:oMath>
                </a14:m>
                <a:r>
                  <a:rPr lang="uk-UA" sz="2000" dirty="0">
                    <a:latin typeface="Georgia" panose="02040502050405020303" pitchFamily="18" charset="0"/>
                  </a:rPr>
                  <a:t> – частка товару в загальному обсязі постачань в поточному періоді;</a:t>
                </a:r>
                <a:endParaRPr lang="ru-UA" sz="2000" dirty="0">
                  <a:latin typeface="Georgia" panose="02040502050405020303" pitchFamily="18" charset="0"/>
                </a:endParaRPr>
              </a:p>
              <a:p>
                <a:pPr marL="357188" indent="0">
                  <a:buNone/>
                </a:pPr>
                <a14:m>
                  <m:oMath xmlns:m="http://schemas.openxmlformats.org/officeDocument/2006/math">
                    <m:r>
                      <a:rPr lang="uk-UA" sz="2000" b="1" i="1" smtClean="0"/>
                      <m:t>     </m:t>
                    </m:r>
                    <m:r>
                      <a:rPr lang="uk-UA" sz="2000" b="1" i="1" smtClean="0"/>
                      <m:t>𝒏</m:t>
                    </m:r>
                  </m:oMath>
                </a14:m>
                <a:r>
                  <a:rPr lang="uk-UA" sz="2000" i="1" dirty="0">
                    <a:latin typeface="Georgia" panose="02040502050405020303" pitchFamily="18" charset="0"/>
                  </a:rPr>
                  <a:t/>
                </a:r>
                <a:r>
                  <a:rPr lang="uk-UA" sz="2000" dirty="0">
                    <a:latin typeface="Georgia" panose="02040502050405020303" pitchFamily="18" charset="0"/>
                  </a:rPr>
                  <a:t>– кількість різновидів товарів що постачаються.</a:t>
                </a:r>
                <a14:m>
                  <m:oMath xmlns:m="http://schemas.openxmlformats.org/officeDocument/2006/math">
                    <m:sSub>
                      <m:sSubPr>
                        <m:ctrlPr>
                          <a:rPr lang="ru-UA" sz="2000" b="1" i="1"/>
                        </m:ctrlPr>
                      </m:sSubPr>
                      <m:e>
                        <m:r>
                          <a:rPr lang="uk-UA" sz="2000" b="1" i="1"/>
                          <m:t>де </m:t>
                        </m:r>
                        <m:r>
                          <a:rPr lang="uk-UA" sz="2000" b="1" i="1"/>
                          <m:t>𝑻</m:t>
                        </m:r>
                      </m:e>
                      <m:sub>
                        <m:r>
                          <a:rPr lang="uk-UA" sz="2000" b="1" i="1"/>
                          <m:t>ц</m:t>
                        </m:r>
                        <m:r>
                          <a:rPr lang="uk-UA" sz="2000" b="1" i="1"/>
                          <m:t>𝒊</m:t>
                        </m:r>
                      </m:sub>
                    </m:sSub>
                    <m:r>
                      <m:rPr>
                        <m:nor/>
                      </m:rPr>
                      <a:rPr lang="uk-UA" sz="2000">
                        <a:latin typeface="Georgia" panose="02040502050405020303" pitchFamily="18" charset="0"/>
                      </a:rPr>
                      <m:t> – темп росту цін товару, що поставляється;</m:t>
                    </m:r>
                  </m:oMath>
                </a14:m>
                <a:endParaRPr lang="ru-UA" sz="2000" dirty="0">
                  <a:latin typeface="Georgia" panose="02040502050405020303" pitchFamily="18" charset="0"/>
                </a:endParaRPr>
              </a:p>
              <a:p>
                <a:pPr marL="357188"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     </m:t>
                          </m:r>
                          <m:r>
                            <a:rPr lang="uk-UA" sz="2000" b="1" i="1"/>
                            <m:t>𝒅</m:t>
                          </m:r>
                        </m:e>
                        <m:sub>
                          <m:r>
                            <a:rPr lang="uk-UA" sz="2000" b="1" i="1"/>
                            <m:t>𝒊</m:t>
                          </m:r>
                        </m:sub>
                      </m:sSub>
                      <m:r>
                        <m:rPr>
                          <m:nor/>
                        </m:rPr>
                        <a:rPr lang="uk-UA" sz="2000">
                          <a:latin typeface="Georgia" panose="02040502050405020303" pitchFamily="18" charset="0"/>
                        </a:rPr>
                        <m:t> – частка товару в загальному обсязі постачань в поточному періоді;</m:t>
                      </m:r>
                    </m:oMath>
                  </m:oMathPara>
                </a14:m>
                <a:endParaRPr lang="ru-UA" sz="2000" dirty="0">
                  <a:latin typeface="Georgia" panose="02040502050405020303" pitchFamily="18" charset="0"/>
                </a:endParaRPr>
              </a:p>
              <a:p>
                <a:pPr marL="357188" indent="0">
                  <a:buNone/>
                </a:pPr>
                <a14:m>
                  <m:oMathPara xmlns:m="http://schemas.openxmlformats.org/officeDocument/2006/math">
                    <m:oMathParaPr>
                      <m:jc m:val="left"/>
                    </m:oMathParaPr>
                    <m:oMath xmlns:m="http://schemas.openxmlformats.org/officeDocument/2006/math">
                      <m:r>
                        <a:rPr lang="uk-UA" sz="2000" b="1" i="1"/>
                        <m:t>     </m:t>
                      </m:r>
                      <m:r>
                        <a:rPr lang="uk-UA" sz="2000" b="1" i="1"/>
                        <m:t>𝒏</m:t>
                      </m:r>
                      <m:r>
                        <m:rPr>
                          <m:nor/>
                        </m:rPr>
                        <a:rPr lang="uk-UA" sz="2000" i="1">
                          <a:latin typeface="Georgia" panose="02040502050405020303" pitchFamily="18" charset="0"/>
                        </a:rPr>
                        <m:t>  </m:t>
                      </m:r>
                      <m:r>
                        <m:rPr>
                          <m:nor/>
                        </m:rPr>
                        <a:rPr lang="uk-UA" sz="2000">
                          <a:latin typeface="Georgia" panose="02040502050405020303" pitchFamily="18" charset="0"/>
                        </a:rPr>
                        <m:t>– кількість різновидів товарів що постачаються.</m:t>
                      </m:r>
                    </m:oMath>
                  </m:oMathPara>
                </a14:m>
                <a:endParaRPr lang="uk-UA" sz="2000" dirty="0">
                  <a:latin typeface="Georgia" panose="02040502050405020303" pitchFamily="18" charset="0"/>
                </a:endParaRPr>
              </a:p>
              <a:p>
                <a:pPr marL="0" indent="0">
                  <a:buNone/>
                </a:pPr>
                <a:endParaRPr lang="uk-UA" sz="2000" dirty="0">
                  <a:latin typeface="Georgia" panose="02040502050405020303" pitchFamily="18" charset="0"/>
                </a:endParaRPr>
              </a:p>
              <a:p>
                <a:pPr marL="0" indent="0">
                  <a:buNone/>
                </a:pPr>
                <a:r>
                  <a:rPr lang="ru-RU" sz="2000" dirty="0">
                    <a:latin typeface="Georgia" panose="02040502050405020303" pitchFamily="18" charset="0"/>
                  </a:rPr>
                  <a:t>Темп росту </a:t>
                </a:r>
                <a:r>
                  <a:rPr lang="ru-RU" sz="2000" dirty="0" err="1">
                    <a:latin typeface="Georgia" panose="02040502050405020303" pitchFamily="18" charset="0"/>
                  </a:rPr>
                  <a:t>ціни</a:t>
                </a:r>
                <a:r>
                  <a:rPr lang="ru-RU" sz="2000" dirty="0">
                    <a:latin typeface="Georgia" panose="02040502050405020303" pitchFamily="18" charset="0"/>
                  </a:rPr>
                  <a:t> товару </a:t>
                </a:r>
                <a:r>
                  <a:rPr lang="ru-RU" sz="2000" dirty="0" err="1">
                    <a:latin typeface="Georgia" panose="02040502050405020303" pitchFamily="18" charset="0"/>
                  </a:rPr>
                  <a:t>розраховується</a:t>
                </a:r>
                <a:r>
                  <a:rPr lang="ru-RU" sz="2000" dirty="0">
                    <a:latin typeface="Georgia" panose="02040502050405020303" pitchFamily="18" charset="0"/>
                  </a:rPr>
                  <a:t> за формулою 2:</a:t>
                </a:r>
              </a:p>
              <a:p>
                <a:pPr marL="0" indent="0" algn="ctr">
                  <a:buNone/>
                </a:pPr>
                <a14:m>
                  <m:oMath xmlns:m="http://schemas.openxmlformats.org/officeDocument/2006/math">
                    <m:sSub>
                      <m:sSubPr>
                        <m:ctrlPr>
                          <a:rPr lang="ru-UA" sz="2000" b="1" i="1"/>
                        </m:ctrlPr>
                      </m:sSubPr>
                      <m:e>
                        <m:r>
                          <a:rPr lang="uk-UA" sz="2000" b="1" i="1"/>
                          <m:t>𝑻</m:t>
                        </m:r>
                      </m:e>
                      <m:sub>
                        <m:r>
                          <a:rPr lang="uk-UA" sz="2000" b="1" i="1"/>
                          <m:t>ц</m:t>
                        </m:r>
                        <m:r>
                          <a:rPr lang="uk-UA" sz="2000" b="1" i="1"/>
                          <m:t>𝒊</m:t>
                        </m:r>
                      </m:sub>
                    </m:sSub>
                    <m:r>
                      <a:rPr lang="uk-UA" sz="2000" b="1" i="1"/>
                      <m:t>=</m:t>
                    </m:r>
                    <m:f>
                      <m:fPr>
                        <m:ctrlPr>
                          <a:rPr lang="ru-UA" sz="2000" b="1" i="1"/>
                        </m:ctrlPr>
                      </m:fPr>
                      <m:num>
                        <m:sSub>
                          <m:sSubPr>
                            <m:ctrlPr>
                              <a:rPr lang="ru-UA" sz="2000" b="1" i="1"/>
                            </m:ctrlPr>
                          </m:sSubPr>
                          <m:e>
                            <m:r>
                              <a:rPr lang="uk-UA" sz="2000" b="1" i="1"/>
                              <m:t>𝑷</m:t>
                            </m:r>
                          </m:e>
                          <m:sub>
                            <m:r>
                              <a:rPr lang="uk-UA" sz="2000" b="1" i="1"/>
                              <m:t>𝟏</m:t>
                            </m:r>
                          </m:sub>
                        </m:sSub>
                      </m:num>
                      <m:den>
                        <m:sSub>
                          <m:sSubPr>
                            <m:ctrlPr>
                              <a:rPr lang="ru-UA" sz="2000" b="1" i="1"/>
                            </m:ctrlPr>
                          </m:sSubPr>
                          <m:e>
                            <m:r>
                              <a:rPr lang="uk-UA" sz="2000" b="1" i="1"/>
                              <m:t>𝑷</m:t>
                            </m:r>
                          </m:e>
                          <m:sub>
                            <m:r>
                              <a:rPr lang="uk-UA" sz="2000" b="1" i="1"/>
                              <m:t>𝟎</m:t>
                            </m:r>
                          </m:sub>
                        </m:sSub>
                      </m:den>
                    </m:f>
                    <m:r>
                      <a:rPr lang="uk-UA" sz="2000" b="1" i="1" smtClean="0">
                        <a:latin typeface="Cambria Math" panose="02040503050406030204" pitchFamily="18" charset="0"/>
                        <a:ea typeface="Cambria Math" panose="02040503050406030204" pitchFamily="18" charset="0"/>
                      </a:rPr>
                      <m:t>∙</m:t>
                    </m:r>
                    <m:r>
                      <a:rPr lang="uk-UA" sz="2000" b="1" i="1"/>
                      <m:t>𝟏𝟎𝟎</m:t>
                    </m:r>
                  </m:oMath>
                </a14:m>
                <a:r>
                  <a:rPr lang="uk-UA" sz="2000" dirty="0"/>
                  <a:t/>
                </a:r>
                <a:r>
                  <a:rPr lang="uk-UA" sz="2000" dirty="0">
                    <a:latin typeface="Georgia" panose="02040502050405020303" pitchFamily="18" charset="0"/>
                  </a:rPr>
                  <a:t>(2),</a:t>
                </a:r>
                <a:endParaRPr lang="ru-UA" sz="2000" dirty="0">
                  <a:latin typeface="Georgia" panose="02040502050405020303" pitchFamily="18" charset="0"/>
                </a:endParaRPr>
              </a:p>
              <a:p>
                <a:pPr marL="265113" indent="0">
                  <a:buNone/>
                </a:pPr>
                <a14:m>
                  <m:oMath xmlns:m="http://schemas.openxmlformats.org/officeDocument/2006/math">
                    <m:sSub>
                      <m:sSubPr>
                        <m:ctrlPr>
                          <a:rPr lang="ru-UA" sz="2000" b="1" i="1"/>
                        </m:ctrlPr>
                      </m:sSubPr>
                      <m:e>
                        <m:r>
                          <a:rPr lang="uk-UA" sz="2000" b="1" i="1"/>
                          <m:t>де </m:t>
                        </m:r>
                        <m:r>
                          <a:rPr lang="uk-UA" sz="2000" b="1" i="1"/>
                          <m:t>𝑷</m:t>
                        </m:r>
                      </m:e>
                      <m:sub>
                        <m:r>
                          <a:rPr lang="uk-UA" sz="2000" b="1" i="1"/>
                          <m:t>𝟏</m:t>
                        </m:r>
                      </m:sub>
                    </m:sSub>
                  </m:oMath>
                </a14:m>
                <a:r>
                  <a:rPr lang="uk-UA" sz="2000" b="1" dirty="0">
                    <a:latin typeface="Georgia" panose="02040502050405020303" pitchFamily="18" charset="0"/>
                  </a:rPr>
                  <a:t/>
                </a:r>
                <a:r>
                  <a:rPr lang="uk-UA" sz="2000" dirty="0">
                    <a:latin typeface="Georgia" panose="02040502050405020303" pitchFamily="18" charset="0"/>
                  </a:rPr>
                  <a:t>– ціна товару в поточному періоді;</a:t>
                </a:r>
                <a:endParaRPr lang="ru-UA" sz="2000" dirty="0">
                  <a:latin typeface="Georgia" panose="02040502050405020303" pitchFamily="18" charset="0"/>
                </a:endParaRPr>
              </a:p>
              <a:p>
                <a:pPr marL="265113" indent="0">
                  <a:buNone/>
                </a:pPr>
                <a14:m>
                  <m:oMath xmlns:m="http://schemas.openxmlformats.org/officeDocument/2006/math">
                    <m:sSub>
                      <m:sSubPr>
                        <m:ctrlPr>
                          <a:rPr lang="ru-UA" sz="2000" b="1" i="1"/>
                        </m:ctrlPr>
                      </m:sSubPr>
                      <m:e>
                        <m:r>
                          <a:rPr lang="uk-UA" sz="2000" b="1" i="1"/>
                          <m:t>      </m:t>
                        </m:r>
                        <m:r>
                          <a:rPr lang="uk-UA" sz="2000" b="1" i="1"/>
                          <m:t>𝑷</m:t>
                        </m:r>
                      </m:e>
                      <m:sub>
                        <m:r>
                          <a:rPr lang="uk-UA" sz="2000" b="1" i="1"/>
                          <m:t>𝟎</m:t>
                        </m:r>
                      </m:sub>
                    </m:sSub>
                  </m:oMath>
                </a14:m>
                <a:r>
                  <a:rPr lang="uk-UA" sz="2000" dirty="0">
                    <a:latin typeface="Georgia" panose="02040502050405020303" pitchFamily="18" charset="0"/>
                  </a:rPr>
                  <a:t> – ціна  товару в попередньому періоді.</a:t>
                </a:r>
                <a:endParaRPr lang="ru-UA" sz="2000" dirty="0">
                  <a:latin typeface="Georgia" panose="02040502050405020303" pitchFamily="18" charset="0"/>
                </a:endParaRPr>
              </a:p>
              <a:p>
                <a:pPr marL="0" indent="0">
                  <a:buNone/>
                </a:pPr>
                <a:endParaRPr lang="uk-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215368" y="784445"/>
                <a:ext cx="9899374" cy="5874772"/>
              </a:xfrm>
              <a:blipFill>
                <a:blip r:embed="rId2"/>
                <a:stretch>
                  <a:fillRect l="-616" t="-727" b="-415"/>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0237ED4D-73EA-4818-89E1-E7F03B6CF0F5}"/>
              </a:ext>
            </a:extLst>
          </p:cNvPr>
          <p:cNvSpPr txBox="1">
            <a:spLocks/>
          </p:cNvSpPr>
          <p:nvPr/>
        </p:nvSpPr>
        <p:spPr>
          <a:xfrm>
            <a:off x="2077258" y="174845"/>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4092339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840645" y="1725352"/>
                <a:ext cx="8565825" cy="2926161"/>
              </a:xfrm>
            </p:spPr>
            <p:txBody>
              <a:bodyPr>
                <a:noAutofit/>
              </a:bodyPr>
              <a:lstStyle/>
              <a:p>
                <a:pPr marL="0" indent="0">
                  <a:buNone/>
                </a:pPr>
                <a:r>
                  <a:rPr lang="uk-UA" sz="2000" dirty="0">
                    <a:latin typeface="Georgia" panose="02040502050405020303" pitchFamily="18" charset="0"/>
                  </a:rPr>
                  <a:t>Частка товару в загальному обсязі постачань розраховується за формулою 3:</a:t>
                </a:r>
                <a:endParaRPr lang="ru-UA" sz="2000" dirty="0">
                  <a:latin typeface="Georgia" panose="02040502050405020303" pitchFamily="18" charset="0"/>
                </a:endParaRPr>
              </a:p>
              <a:p>
                <a:pPr marL="0" indent="0" algn="ctr">
                  <a:buNone/>
                </a:pPr>
                <a14:m>
                  <m:oMath xmlns:m="http://schemas.openxmlformats.org/officeDocument/2006/math">
                    <m:sSub>
                      <m:sSubPr>
                        <m:ctrlPr>
                          <a:rPr lang="ru-UA" sz="2000" b="1" i="1"/>
                        </m:ctrlPr>
                      </m:sSubPr>
                      <m:e>
                        <m:r>
                          <a:rPr lang="uk-UA" sz="2000" b="1" i="1"/>
                          <m:t>𝒅</m:t>
                        </m:r>
                      </m:e>
                      <m:sub>
                        <m:r>
                          <a:rPr lang="uk-UA" sz="2000" b="1" i="1"/>
                          <m:t>𝒊</m:t>
                        </m:r>
                      </m:sub>
                    </m:sSub>
                    <m:r>
                      <a:rPr lang="uk-UA" sz="2000" b="1" i="1"/>
                      <m:t>=</m:t>
                    </m:r>
                    <m:f>
                      <m:fPr>
                        <m:ctrlPr>
                          <a:rPr lang="ru-UA" sz="2000" b="1" i="1"/>
                        </m:ctrlPr>
                      </m:fPr>
                      <m:num>
                        <m:sSub>
                          <m:sSubPr>
                            <m:ctrlPr>
                              <a:rPr lang="ru-UA" sz="2000" b="1" i="1"/>
                            </m:ctrlPr>
                          </m:sSubPr>
                          <m:e>
                            <m:r>
                              <a:rPr lang="uk-UA" sz="2000" b="1" i="1"/>
                              <m:t>𝑺</m:t>
                            </m:r>
                          </m:e>
                          <m:sub>
                            <m:r>
                              <a:rPr lang="uk-UA" sz="2000" b="1" i="1"/>
                              <m:t>𝒊</m:t>
                            </m:r>
                          </m:sub>
                        </m:sSub>
                      </m:num>
                      <m:den>
                        <m:nary>
                          <m:naryPr>
                            <m:chr m:val="∑"/>
                            <m:limLoc m:val="undOvr"/>
                            <m:subHide m:val="on"/>
                            <m:supHide m:val="on"/>
                            <m:ctrlPr>
                              <a:rPr lang="ru-UA" sz="2000" b="1" i="1"/>
                            </m:ctrlPr>
                          </m:naryPr>
                          <m:sub/>
                          <m:sup/>
                          <m:e>
                            <m:sSub>
                              <m:sSubPr>
                                <m:ctrlPr>
                                  <a:rPr lang="ru-UA" sz="2000" b="1" i="1"/>
                                </m:ctrlPr>
                              </m:sSubPr>
                              <m:e>
                                <m:r>
                                  <a:rPr lang="uk-UA" sz="2000" b="1" i="1"/>
                                  <m:t>𝑺</m:t>
                                </m:r>
                              </m:e>
                              <m:sub>
                                <m:r>
                                  <a:rPr lang="uk-UA" sz="2000" b="1" i="1"/>
                                  <m:t>𝒊</m:t>
                                </m:r>
                              </m:sub>
                            </m:sSub>
                            <m:r>
                              <a:rPr lang="uk-UA" sz="2000" b="1" i="1"/>
                              <m:t> </m:t>
                            </m:r>
                          </m:e>
                        </m:nary>
                      </m:den>
                    </m:f>
                    <m:r>
                      <a:rPr lang="uk-UA" sz="2000" b="1" i="1"/>
                      <m:t>(</m:t>
                    </m:r>
                    <m:r>
                      <a:rPr lang="uk-UA" sz="2000" b="0" i="1"/>
                      <m:t>3</m:t>
                    </m:r>
                    <m:r>
                      <a:rPr lang="uk-UA" sz="2000" b="1" i="1"/>
                      <m:t>)</m:t>
                    </m:r>
                  </m:oMath>
                </a14:m>
                <a:r>
                  <a:rPr lang="uk-UA" sz="2000" dirty="0">
                    <a:latin typeface="Georgia" panose="02040502050405020303" pitchFamily="18" charset="0"/>
                  </a:rPr>
                  <a:t>,</a:t>
                </a:r>
              </a:p>
              <a:p>
                <a:pPr marL="265113" indent="0" algn="just">
                  <a:buNone/>
                </a:pPr>
                <a:r>
                  <a:rPr lang="uk-UA" sz="2000" dirty="0">
                    <a:latin typeface="Georgia" panose="02040502050405020303" pitchFamily="18" charset="0"/>
                  </a:rPr>
                  <a:t>де</a:t>
                </a:r>
                <a14:m>
                  <m:oMath xmlns:m="http://schemas.openxmlformats.org/officeDocument/2006/math">
                    <m:r>
                      <a:rPr lang="uk-UA" sz="2000" b="0" i="0" smtClean="0">
                        <a:latin typeface="Cambria Math" panose="02040503050406030204" pitchFamily="18" charset="0"/>
                      </a:rPr>
                      <m:t> </m:t>
                    </m:r>
                    <m:sSub>
                      <m:sSubPr>
                        <m:ctrlPr>
                          <a:rPr lang="ru-UA" sz="2000" b="1" i="1"/>
                        </m:ctrlPr>
                      </m:sSubPr>
                      <m:e>
                        <m:r>
                          <a:rPr lang="uk-UA" sz="2000" b="1" i="1"/>
                          <m:t>𝑺</m:t>
                        </m:r>
                      </m:e>
                      <m:sub>
                        <m:r>
                          <a:rPr lang="uk-UA" sz="2000" b="1" i="1"/>
                          <m:t>𝒊</m:t>
                        </m:r>
                      </m:sub>
                    </m:sSub>
                  </m:oMath>
                </a14:m>
                <a:r>
                  <a:rPr lang="uk-UA" sz="2000" dirty="0">
                    <a:latin typeface="Georgia" panose="02040502050405020303" pitchFamily="18" charset="0"/>
                  </a:rPr>
                  <a:t> – сума витрат на яку здійснено поставку і-того різновиду в поточному періоді;</a:t>
                </a:r>
                <a:endParaRPr lang="ru-UA" sz="2000" dirty="0">
                  <a:latin typeface="Georgia" panose="02040502050405020303" pitchFamily="18" charset="0"/>
                </a:endParaRPr>
              </a:p>
              <a:p>
                <a:pPr marL="265113" indent="0">
                  <a:buNone/>
                </a:pPr>
                <a14:m>
                  <m:oMath xmlns:m="http://schemas.openxmlformats.org/officeDocument/2006/math">
                    <m:nary>
                      <m:naryPr>
                        <m:chr m:val="∑"/>
                        <m:limLoc m:val="undOvr"/>
                        <m:subHide m:val="on"/>
                        <m:supHide m:val="on"/>
                        <m:ctrlPr>
                          <a:rPr lang="ru-UA" sz="2000" b="1" i="1"/>
                        </m:ctrlPr>
                      </m:naryPr>
                      <m:sub/>
                      <m:sup/>
                      <m:e>
                        <m:sSub>
                          <m:sSubPr>
                            <m:ctrlPr>
                              <a:rPr lang="ru-UA" sz="2000" b="1" i="1"/>
                            </m:ctrlPr>
                          </m:sSubPr>
                          <m:e>
                            <m:r>
                              <a:rPr lang="uk-UA" sz="2000" b="1" i="1"/>
                              <m:t>𝑺</m:t>
                            </m:r>
                          </m:e>
                          <m:sub>
                            <m:r>
                              <a:rPr lang="uk-UA" sz="2000" b="1" i="1"/>
                              <m:t>𝒊</m:t>
                            </m:r>
                          </m:sub>
                        </m:sSub>
                        <m:r>
                          <a:rPr lang="uk-UA" sz="2000" b="1" i="1"/>
                          <m:t> </m:t>
                        </m:r>
                      </m:e>
                    </m:nary>
                  </m:oMath>
                </a14:m>
                <a:r>
                  <a:rPr lang="uk-UA" sz="2000" b="1" dirty="0">
                    <a:latin typeface="Georgia" panose="02040502050405020303" pitchFamily="18" charset="0"/>
                  </a:rPr>
                  <a:t> – </a:t>
                </a:r>
                <a:r>
                  <a:rPr lang="uk-UA" sz="2000" dirty="0">
                    <a:latin typeface="Georgia" panose="02040502050405020303" pitchFamily="18" charset="0"/>
                  </a:rPr>
                  <a:t>загальна сума товарів, що постачалися в поточному періоді.</a:t>
                </a:r>
                <a:endParaRPr lang="ru-UA" sz="2000" dirty="0">
                  <a:latin typeface="Georgia" panose="02040502050405020303" pitchFamily="18" charset="0"/>
                </a:endParaRPr>
              </a:p>
              <a:p>
                <a:pPr marL="0" lvl="1" indent="0">
                  <a:buNone/>
                </a:pPr>
                <a:endParaRPr lang="uk-UA" sz="2000" dirty="0">
                  <a:latin typeface="Georgia" panose="02040502050405020303" pitchFamily="18" charset="0"/>
                  <a:ea typeface="Cambria Math" panose="02040503050406030204" pitchFamily="18" charset="0"/>
                </a:endParaRPr>
              </a:p>
              <a:p>
                <a:pPr marL="0" lvl="1" indent="0">
                  <a:buNone/>
                </a:pPr>
                <a:endParaRPr lang="uk-UA" sz="2000" dirty="0">
                  <a:latin typeface="Georgia" panose="02040502050405020303" pitchFamily="18" charset="0"/>
                  <a:ea typeface="Cambria Math" panose="02040503050406030204"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840645" y="1725352"/>
                <a:ext cx="8565825" cy="2926161"/>
              </a:xfrm>
              <a:blipFill>
                <a:blip r:embed="rId2"/>
                <a:stretch>
                  <a:fillRect l="-1281" t="-1250" r="-712" b="-10000"/>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0237ED4D-73EA-4818-89E1-E7F03B6CF0F5}"/>
              </a:ext>
            </a:extLst>
          </p:cNvPr>
          <p:cNvSpPr txBox="1">
            <a:spLocks/>
          </p:cNvSpPr>
          <p:nvPr/>
        </p:nvSpPr>
        <p:spPr>
          <a:xfrm>
            <a:off x="2117013" y="571127"/>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184234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490328" y="943573"/>
                <a:ext cx="9223513" cy="5673217"/>
              </a:xfrm>
            </p:spPr>
            <p:txBody>
              <a:bodyPr>
                <a:noAutofit/>
              </a:bodyPr>
              <a:lstStyle/>
              <a:p>
                <a:pPr marL="0" indent="0">
                  <a:buNone/>
                </a:pPr>
                <a:r>
                  <a:rPr lang="ru-RU" sz="2000" b="1" dirty="0">
                    <a:latin typeface="Georgia" panose="02040502050405020303" pitchFamily="18" charset="0"/>
                  </a:rPr>
                  <a:t>Пункт 1.</a:t>
                </a:r>
                <a:r>
                  <a:rPr lang="uk-UA" sz="2000" dirty="0">
                    <a:latin typeface="Georgia" panose="02040502050405020303" pitchFamily="18" charset="0"/>
                  </a:rPr>
                  <a:t> Проведемо розрахунок середньозваженого росту цін для першого постачальника:</a:t>
                </a:r>
                <a:endParaRPr lang="ru-UA" sz="2000" dirty="0">
                  <a:latin typeface="Georgia" panose="02040502050405020303" pitchFamily="18" charset="0"/>
                </a:endParaRPr>
              </a:p>
              <a:p>
                <a:pPr marL="0" lvl="0" indent="0">
                  <a:buNone/>
                </a:pPr>
                <a:r>
                  <a:rPr lang="uk-UA" sz="2000" dirty="0">
                    <a:latin typeface="Georgia" panose="02040502050405020303" pitchFamily="18" charset="0"/>
                  </a:rPr>
                  <a:t>Темп росту цін для першого постачальника на товар </a:t>
                </a:r>
                <a:r>
                  <a:rPr lang="uk-UA" sz="2000" b="1" dirty="0">
                    <a:latin typeface="Georgia" panose="02040502050405020303" pitchFamily="18" charset="0"/>
                  </a:rPr>
                  <a:t>A</a:t>
                </a:r>
                <a:r>
                  <a:rPr lang="uk-UA" sz="2000" dirty="0">
                    <a:latin typeface="Georgia" panose="02040502050405020303" pitchFamily="18" charset="0"/>
                  </a:rPr>
                  <a:t>:</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ц</m:t>
                          </m:r>
                          <m:r>
                            <a:rPr lang="uk-UA" sz="2000" b="1" i="1"/>
                            <m:t>𝑨</m:t>
                          </m:r>
                        </m:sub>
                      </m:sSub>
                      <m:r>
                        <a:rPr lang="uk-UA" sz="2000" b="1" i="1"/>
                        <m:t>=</m:t>
                      </m:r>
                      <m:f>
                        <m:fPr>
                          <m:ctrlPr>
                            <a:rPr lang="ru-UA" sz="2000" b="1" i="1"/>
                          </m:ctrlPr>
                        </m:fPr>
                        <m:num>
                          <m:r>
                            <a:rPr lang="uk-UA" sz="2000" b="1" i="1"/>
                            <m:t>𝟏𝟏</m:t>
                          </m:r>
                        </m:num>
                        <m:den>
                          <m:r>
                            <a:rPr lang="uk-UA" sz="2000" b="1" i="1"/>
                            <m:t>𝟏𝟎</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𝟏𝟏𝟎</m:t>
                      </m:r>
                      <m:r>
                        <a:rPr lang="uk-UA" sz="2000" b="1" i="1"/>
                        <m:t>%</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Темп росту цін для першого постачальника на товар </a:t>
                </a:r>
                <a:r>
                  <a:rPr lang="uk-UA" sz="2000" b="1" dirty="0">
                    <a:latin typeface="Georgia" panose="02040502050405020303" pitchFamily="18" charset="0"/>
                  </a:rPr>
                  <a:t>B</a:t>
                </a:r>
                <a:r>
                  <a:rPr lang="uk-UA" sz="2000" dirty="0">
                    <a:latin typeface="Georgia" panose="02040502050405020303" pitchFamily="18" charset="0"/>
                  </a:rPr>
                  <a:t>:</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ц</m:t>
                          </m:r>
                          <m:r>
                            <a:rPr lang="uk-UA" sz="2000" b="1" i="1"/>
                            <m:t>𝑩</m:t>
                          </m:r>
                        </m:sub>
                      </m:sSub>
                      <m:r>
                        <a:rPr lang="uk-UA" sz="2000" b="1" i="1"/>
                        <m:t>=</m:t>
                      </m:r>
                      <m:f>
                        <m:fPr>
                          <m:ctrlPr>
                            <a:rPr lang="ru-UA" sz="2000" b="1" i="1"/>
                          </m:ctrlPr>
                        </m:fPr>
                        <m:num>
                          <m:r>
                            <a:rPr lang="uk-UA" sz="2000" b="1" i="1"/>
                            <m:t>𝟔</m:t>
                          </m:r>
                        </m:num>
                        <m:den>
                          <m:r>
                            <a:rPr lang="uk-UA" sz="2000" b="1" i="1"/>
                            <m:t>𝟓</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𝟏𝟐𝟎</m:t>
                      </m:r>
                      <m:r>
                        <a:rPr lang="uk-UA" sz="2000" b="1" i="1"/>
                        <m:t>%</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Частка товару </a:t>
                </a:r>
                <a:r>
                  <a:rPr lang="uk-UA" sz="2000" b="1" dirty="0">
                    <a:latin typeface="Georgia" panose="02040502050405020303" pitchFamily="18" charset="0"/>
                  </a:rPr>
                  <a:t>A </a:t>
                </a:r>
                <a:r>
                  <a:rPr lang="uk-UA" sz="2000" dirty="0">
                    <a:latin typeface="Georgia" panose="02040502050405020303" pitchFamily="18" charset="0"/>
                  </a:rPr>
                  <a:t>та товару В у вартісному вираженні</a:t>
                </a:r>
                <a:r>
                  <a:rPr lang="uk-UA" sz="2000" b="1" dirty="0">
                    <a:latin typeface="Georgia" panose="02040502050405020303" pitchFamily="18" charset="0"/>
                  </a:rPr>
                  <a:t/>
                </a:r>
                <a:r>
                  <a:rPr lang="uk-UA" sz="2000" dirty="0">
                    <a:latin typeface="Georgia" panose="02040502050405020303" pitchFamily="18" charset="0"/>
                  </a:rPr>
                  <a:t>в загальному обсязі постачань в поточному періоді:</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𝒅</m:t>
                          </m:r>
                        </m:e>
                        <m:sub>
                          <m:r>
                            <a:rPr lang="uk-UA" sz="2000" b="1" i="1"/>
                            <m:t>𝑨</m:t>
                          </m:r>
                        </m:sub>
                      </m:sSub>
                      <m:r>
                        <a:rPr lang="uk-UA" sz="2000" b="1" i="1"/>
                        <m:t>=</m:t>
                      </m:r>
                      <m:f>
                        <m:fPr>
                          <m:ctrlPr>
                            <a:rPr lang="ru-UA" sz="2000" b="1" i="1"/>
                          </m:ctrlPr>
                        </m:fPr>
                        <m:num>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𝟏𝟏</m:t>
                          </m:r>
                        </m:num>
                        <m:den>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𝟏𝟏</m:t>
                          </m:r>
                          <m:r>
                            <a:rPr lang="uk-UA" sz="2000" b="1" i="1"/>
                            <m:t>+</m:t>
                          </m:r>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𝟔</m:t>
                          </m:r>
                        </m:den>
                      </m:f>
                      <m:r>
                        <a:rPr lang="uk-UA" sz="2000" b="1" i="1"/>
                        <m:t>=</m:t>
                      </m:r>
                      <m:r>
                        <a:rPr lang="uk-UA" sz="2000" b="1" i="1"/>
                        <m:t>𝟎</m:t>
                      </m:r>
                      <m:r>
                        <a:rPr lang="uk-UA" sz="2000" b="1" i="1"/>
                        <m:t>,</m:t>
                      </m:r>
                      <m:r>
                        <a:rPr lang="uk-UA" sz="2000" b="1" i="1"/>
                        <m:t>𝟔𝟓</m:t>
                      </m:r>
                    </m:oMath>
                  </m:oMathPara>
                </a14:m>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𝒅</m:t>
                          </m:r>
                        </m:e>
                        <m:sub>
                          <m:r>
                            <a:rPr lang="uk-UA" sz="2000" b="1" i="1"/>
                            <m:t>𝑩</m:t>
                          </m:r>
                        </m:sub>
                      </m:sSub>
                      <m:r>
                        <a:rPr lang="uk-UA" sz="2000" b="1" i="1"/>
                        <m:t>=</m:t>
                      </m:r>
                      <m:f>
                        <m:fPr>
                          <m:ctrlPr>
                            <a:rPr lang="ru-UA" sz="2000" b="1" i="1"/>
                          </m:ctrlPr>
                        </m:fPr>
                        <m:num>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𝟔</m:t>
                          </m:r>
                        </m:num>
                        <m:den>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𝟔</m:t>
                          </m:r>
                          <m:r>
                            <a:rPr lang="uk-UA" sz="2000" b="1" i="1"/>
                            <m:t>+</m:t>
                          </m:r>
                          <m:r>
                            <a:rPr lang="uk-UA" sz="2000" b="1" i="1"/>
                            <m:t>𝟏𝟐𝟎𝟎</m:t>
                          </m:r>
                          <m:r>
                            <a:rPr lang="uk-UA" sz="2000" b="1" i="1" smtClean="0">
                              <a:latin typeface="Cambria Math" panose="02040503050406030204" pitchFamily="18" charset="0"/>
                              <a:ea typeface="Cambria Math" panose="02040503050406030204" pitchFamily="18" charset="0"/>
                            </a:rPr>
                            <m:t>∙</m:t>
                          </m:r>
                          <m:r>
                            <a:rPr lang="uk-UA" sz="2000" b="1" i="1"/>
                            <m:t>𝟏𝟏</m:t>
                          </m:r>
                        </m:den>
                      </m:f>
                      <m:r>
                        <a:rPr lang="uk-UA" sz="2000" b="1" i="1"/>
                        <m:t>=</m:t>
                      </m:r>
                      <m:r>
                        <a:rPr lang="uk-UA" sz="2000" b="1" i="1"/>
                        <m:t>𝟎</m:t>
                      </m:r>
                      <m:r>
                        <a:rPr lang="uk-UA" sz="2000" b="1" i="1"/>
                        <m:t>,</m:t>
                      </m:r>
                      <m:r>
                        <a:rPr lang="uk-UA" sz="2000" b="1" i="1"/>
                        <m:t>𝟒𝟐</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Середньозважений темп росту цін для першого постачальника складе:</a:t>
                </a:r>
                <a:endParaRPr lang="ru-UA" sz="2000" dirty="0">
                  <a:latin typeface="Georgia" panose="02040502050405020303" pitchFamily="18" charset="0"/>
                </a:endParaRPr>
              </a:p>
              <a:p>
                <a:pPr marL="0" indent="0">
                  <a:buNone/>
                </a:pPr>
                <a14:m>
                  <m:oMath xmlns:m="http://schemas.openxmlformats.org/officeDocument/2006/math">
                    <m:bar>
                      <m:barPr>
                        <m:pos m:val="top"/>
                        <m:ctrlPr>
                          <a:rPr lang="ru-UA" sz="2000" b="1" i="1"/>
                        </m:ctrlPr>
                      </m:barPr>
                      <m:e>
                        <m:sSub>
                          <m:sSubPr>
                            <m:ctrlPr>
                              <a:rPr lang="ru-UA" sz="2000" b="1" i="1"/>
                            </m:ctrlPr>
                          </m:sSubPr>
                          <m:e>
                            <m:r>
                              <a:rPr lang="uk-UA" sz="2000" b="1" i="1"/>
                              <m:t>𝑻</m:t>
                            </m:r>
                          </m:e>
                          <m:sub>
                            <m:r>
                              <a:rPr lang="uk-UA" sz="2000" b="1" i="1"/>
                              <m:t>ц</m:t>
                            </m:r>
                          </m:sub>
                        </m:sSub>
                      </m:e>
                    </m:bar>
                    <m:r>
                      <a:rPr lang="uk-UA" sz="2000" b="1" i="1"/>
                      <m:t>=</m:t>
                    </m:r>
                    <m:r>
                      <a:rPr lang="uk-UA" sz="2000" b="1" i="1"/>
                      <m:t>𝟏𝟏𝟎</m:t>
                    </m:r>
                    <m:r>
                      <a:rPr lang="uk-UA" sz="2000" b="1" i="1" smtClean="0">
                        <a:latin typeface="Cambria Math" panose="02040503050406030204" pitchFamily="18" charset="0"/>
                        <a:ea typeface="Cambria Math" panose="02040503050406030204" pitchFamily="18" charset="0"/>
                      </a:rPr>
                      <m:t>∙</m:t>
                    </m:r>
                    <m:r>
                      <a:rPr lang="uk-UA" sz="2000" b="1" i="1"/>
                      <m:t>𝟎</m:t>
                    </m:r>
                    <m:r>
                      <a:rPr lang="uk-UA" sz="2000" b="1" i="1" smtClean="0">
                        <a:latin typeface="Cambria Math" panose="02040503050406030204" pitchFamily="18" charset="0"/>
                      </a:rPr>
                      <m:t>,</m:t>
                    </m:r>
                    <m:r>
                      <a:rPr lang="uk-UA" sz="2000" b="1" i="1"/>
                      <m:t>𝟔𝟓</m:t>
                    </m:r>
                    <m:r>
                      <a:rPr lang="uk-UA" sz="2000" b="1" i="1"/>
                      <m:t>+</m:t>
                    </m:r>
                    <m:r>
                      <a:rPr lang="uk-UA" sz="2000" b="1" i="1"/>
                      <m:t>𝟏𝟐𝟎</m:t>
                    </m:r>
                    <m:r>
                      <a:rPr lang="uk-UA" sz="2000" b="1" i="1" smtClean="0">
                        <a:latin typeface="Cambria Math" panose="02040503050406030204" pitchFamily="18" charset="0"/>
                        <a:ea typeface="Cambria Math" panose="02040503050406030204" pitchFamily="18" charset="0"/>
                      </a:rPr>
                      <m:t>∙</m:t>
                    </m:r>
                    <m:r>
                      <a:rPr lang="uk-UA" sz="2000" b="1" i="1"/>
                      <m:t>𝟎</m:t>
                    </m:r>
                    <m:r>
                      <a:rPr lang="uk-UA" sz="2000" b="1" i="1" smtClean="0">
                        <a:latin typeface="Cambria Math" panose="02040503050406030204" pitchFamily="18" charset="0"/>
                      </a:rPr>
                      <m:t>,</m:t>
                    </m:r>
                    <m:r>
                      <a:rPr lang="uk-UA" sz="2000" b="1" i="1"/>
                      <m:t>𝟑𝟓</m:t>
                    </m:r>
                    <m:r>
                      <a:rPr lang="uk-UA" sz="2000" b="1" i="1"/>
                      <m:t>=</m:t>
                    </m:r>
                    <m:r>
                      <a:rPr lang="uk-UA" sz="2000" b="1" i="1"/>
                      <m:t>𝟏𝟏𝟑</m:t>
                    </m:r>
                    <m:r>
                      <a:rPr lang="uk-UA" sz="2000" b="1" i="1" smtClean="0">
                        <a:latin typeface="Cambria Math" panose="02040503050406030204" pitchFamily="18" charset="0"/>
                      </a:rPr>
                      <m:t>,</m:t>
                    </m:r>
                    <m:r>
                      <a:rPr lang="uk-UA" sz="2000" b="1" i="1"/>
                      <m:t>𝟓</m:t>
                    </m:r>
                  </m:oMath>
                </a14:m>
                <a:r>
                  <a:rPr lang="uk-UA" sz="2000" b="1" dirty="0">
                    <a:latin typeface="Georgia" panose="02040502050405020303" pitchFamily="18" charset="0"/>
                  </a:rPr>
                  <a:t>%</a:t>
                </a:r>
                <a:endParaRPr lang="uk-UA" sz="2000" dirty="0">
                  <a:latin typeface="Georgia" panose="02040502050405020303" pitchFamily="18" charset="0"/>
                  <a:ea typeface="Cambria Math" panose="02040503050406030204"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490328" y="943573"/>
                <a:ext cx="9223513" cy="5673217"/>
              </a:xfrm>
              <a:blipFill>
                <a:blip r:embed="rId2"/>
                <a:stretch>
                  <a:fillRect l="-661" t="-753" r="-1190"/>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095541" y="241209"/>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273980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649357" y="1016139"/>
                <a:ext cx="8560906" cy="5585836"/>
              </a:xfrm>
            </p:spPr>
            <p:txBody>
              <a:bodyPr>
                <a:noAutofit/>
              </a:bodyPr>
              <a:lstStyle/>
              <a:p>
                <a:pPr marL="0" indent="0">
                  <a:buNone/>
                </a:pPr>
                <a:r>
                  <a:rPr lang="uk-UA" sz="2000" dirty="0">
                    <a:latin typeface="Georgia" panose="02040502050405020303" pitchFamily="18" charset="0"/>
                  </a:rPr>
                  <a:t>Проведемо розрахунок середньозваженого росту цін для другого постачальника:</a:t>
                </a:r>
                <a:endParaRPr lang="ru-UA" sz="2000" dirty="0">
                  <a:latin typeface="Georgia" panose="02040502050405020303" pitchFamily="18" charset="0"/>
                </a:endParaRPr>
              </a:p>
              <a:p>
                <a:pPr marL="0" lvl="0" indent="0">
                  <a:buNone/>
                </a:pPr>
                <a:r>
                  <a:rPr lang="uk-UA" sz="2000" dirty="0">
                    <a:latin typeface="Georgia" panose="02040502050405020303" pitchFamily="18" charset="0"/>
                  </a:rPr>
                  <a:t>Темп росту цін для другого постачальника на товар </a:t>
                </a:r>
                <a:r>
                  <a:rPr lang="uk-UA" sz="2000" b="1" dirty="0">
                    <a:latin typeface="Georgia" panose="02040502050405020303" pitchFamily="18" charset="0"/>
                  </a:rPr>
                  <a:t>A</a:t>
                </a:r>
                <a:r>
                  <a:rPr lang="uk-UA" sz="2000" dirty="0">
                    <a:latin typeface="Georgia" panose="02040502050405020303" pitchFamily="18" charset="0"/>
                  </a:rPr>
                  <a:t>:</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ц</m:t>
                          </m:r>
                          <m:r>
                            <a:rPr lang="uk-UA" sz="2000" b="1" i="1"/>
                            <m:t>𝑨</m:t>
                          </m:r>
                        </m:sub>
                      </m:sSub>
                      <m:r>
                        <a:rPr lang="uk-UA" sz="2000" b="1" i="1"/>
                        <m:t>=</m:t>
                      </m:r>
                      <m:f>
                        <m:fPr>
                          <m:ctrlPr>
                            <a:rPr lang="ru-UA" sz="2000" b="1" i="1"/>
                          </m:ctrlPr>
                        </m:fPr>
                        <m:num>
                          <m:r>
                            <a:rPr lang="uk-UA" sz="2000" b="1" i="1"/>
                            <m:t>𝟏𝟎</m:t>
                          </m:r>
                          <m:r>
                            <a:rPr lang="uk-UA" sz="2000" b="1" i="1" smtClean="0">
                              <a:latin typeface="Cambria Math" panose="02040503050406030204" pitchFamily="18" charset="0"/>
                            </a:rPr>
                            <m:t>,</m:t>
                          </m:r>
                          <m:r>
                            <a:rPr lang="uk-UA" sz="2000" b="1" i="1"/>
                            <m:t>𝟏</m:t>
                          </m:r>
                        </m:num>
                        <m:den>
                          <m:r>
                            <a:rPr lang="uk-UA" sz="2000" b="1" i="1"/>
                            <m:t>𝟗</m:t>
                          </m:r>
                          <m:r>
                            <a:rPr lang="uk-UA" sz="2000" b="1" i="1" smtClean="0">
                              <a:latin typeface="Cambria Math" panose="02040503050406030204" pitchFamily="18" charset="0"/>
                            </a:rPr>
                            <m:t>,</m:t>
                          </m:r>
                          <m:r>
                            <a:rPr lang="uk-UA" sz="2000" b="1" i="1"/>
                            <m:t>𝟏</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𝟏𝟏𝟎</m:t>
                      </m:r>
                      <m:r>
                        <a:rPr lang="uk-UA" sz="2000" b="1" i="1" smtClean="0">
                          <a:latin typeface="Cambria Math" panose="02040503050406030204" pitchFamily="18" charset="0"/>
                        </a:rPr>
                        <m:t>,</m:t>
                      </m:r>
                      <m:r>
                        <a:rPr lang="uk-UA" sz="2000" b="1" i="1"/>
                        <m:t>𝟗</m:t>
                      </m:r>
                      <m:r>
                        <a:rPr lang="uk-UA" sz="2000" b="1" i="1"/>
                        <m:t>%</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Темп росту цін для другого постачальника на товар </a:t>
                </a:r>
                <a:r>
                  <a:rPr lang="uk-UA" sz="2000" b="1" dirty="0">
                    <a:latin typeface="Georgia" panose="02040502050405020303" pitchFamily="18" charset="0"/>
                  </a:rPr>
                  <a:t>B</a:t>
                </a:r>
                <a:r>
                  <a:rPr lang="uk-UA" sz="2000" dirty="0">
                    <a:latin typeface="Georgia" panose="02040502050405020303" pitchFamily="18" charset="0"/>
                  </a:rPr>
                  <a:t>:</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ц</m:t>
                          </m:r>
                          <m:r>
                            <a:rPr lang="uk-UA" sz="2000" b="1"/>
                            <m:t>В</m:t>
                          </m:r>
                        </m:sub>
                      </m:sSub>
                      <m:r>
                        <a:rPr lang="uk-UA" sz="2000" b="1" i="1"/>
                        <m:t>=</m:t>
                      </m:r>
                      <m:f>
                        <m:fPr>
                          <m:ctrlPr>
                            <a:rPr lang="ru-UA" sz="2000" b="1" i="1"/>
                          </m:ctrlPr>
                        </m:fPr>
                        <m:num>
                          <m:r>
                            <a:rPr lang="uk-UA" sz="2000" b="1" i="1"/>
                            <m:t>𝟔</m:t>
                          </m:r>
                          <m:r>
                            <a:rPr lang="uk-UA" sz="2000" b="1" i="1" smtClean="0">
                              <a:latin typeface="Cambria Math" panose="02040503050406030204" pitchFamily="18" charset="0"/>
                            </a:rPr>
                            <m:t>,</m:t>
                          </m:r>
                          <m:r>
                            <a:rPr lang="uk-UA" sz="2000" b="1" i="1"/>
                            <m:t>𝟏</m:t>
                          </m:r>
                        </m:num>
                        <m:den>
                          <m:r>
                            <a:rPr lang="uk-UA" sz="2000" b="1" i="1"/>
                            <m:t>𝟒</m:t>
                          </m:r>
                          <m:r>
                            <a:rPr lang="uk-UA" sz="2000" b="1" i="1" smtClean="0">
                              <a:latin typeface="Cambria Math" panose="02040503050406030204" pitchFamily="18" charset="0"/>
                            </a:rPr>
                            <m:t>,</m:t>
                          </m:r>
                          <m:r>
                            <a:rPr lang="uk-UA" sz="2000" b="1" i="1"/>
                            <m:t>𝟏</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𝟏𝟒𝟖</m:t>
                      </m:r>
                      <m:r>
                        <a:rPr lang="uk-UA" sz="2000" b="1" i="1" smtClean="0">
                          <a:latin typeface="Cambria Math" panose="02040503050406030204" pitchFamily="18" charset="0"/>
                        </a:rPr>
                        <m:t>,</m:t>
                      </m:r>
                      <m:r>
                        <a:rPr lang="uk-UA" sz="2000" b="1" i="1"/>
                        <m:t>𝟖</m:t>
                      </m:r>
                      <m:r>
                        <a:rPr lang="uk-UA" sz="2000" b="1" i="1"/>
                        <m:t>%</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Частка товару </a:t>
                </a:r>
                <a:r>
                  <a:rPr lang="uk-UA" sz="2000" b="1" dirty="0">
                    <a:latin typeface="Georgia" panose="02040502050405020303" pitchFamily="18" charset="0"/>
                  </a:rPr>
                  <a:t>A </a:t>
                </a:r>
                <a:r>
                  <a:rPr lang="uk-UA" sz="2000" dirty="0">
                    <a:latin typeface="Georgia" panose="02040502050405020303" pitchFamily="18" charset="0"/>
                  </a:rPr>
                  <a:t>в загальному обсязі постачань в поточному періоді:</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𝒅</m:t>
                          </m:r>
                        </m:e>
                        <m:sub>
                          <m:r>
                            <a:rPr lang="uk-UA" sz="2000" b="1" i="1"/>
                            <m:t>𝑨</m:t>
                          </m:r>
                        </m:sub>
                      </m:sSub>
                      <m:r>
                        <a:rPr lang="uk-UA" sz="2000" b="1" i="1"/>
                        <m:t>=</m:t>
                      </m:r>
                      <m:f>
                        <m:fPr>
                          <m:ctrlPr>
                            <a:rPr lang="ru-UA" sz="2000" b="1" i="1"/>
                          </m:ctrlPr>
                        </m:fPr>
                        <m:num>
                          <m:r>
                            <a:rPr lang="uk-UA" sz="2000" b="1" i="1"/>
                            <m:t>𝟏𝟎𝟏𝟎𝟎</m:t>
                          </m:r>
                          <m:r>
                            <a:rPr lang="uk-UA" sz="2000" b="1" i="1" smtClean="0">
                              <a:latin typeface="Cambria Math" panose="02040503050406030204" pitchFamily="18" charset="0"/>
                              <a:ea typeface="Cambria Math" panose="02040503050406030204" pitchFamily="18" charset="0"/>
                            </a:rPr>
                            <m:t>∙</m:t>
                          </m:r>
                          <m:r>
                            <a:rPr lang="uk-UA" sz="2000" b="1" i="1"/>
                            <m:t>𝟔</m:t>
                          </m:r>
                          <m:r>
                            <a:rPr lang="uk-UA" sz="2000" b="1" i="1" smtClean="0">
                              <a:latin typeface="Cambria Math" panose="02040503050406030204" pitchFamily="18" charset="0"/>
                            </a:rPr>
                            <m:t>,</m:t>
                          </m:r>
                          <m:r>
                            <a:rPr lang="uk-UA" sz="2000" b="1" i="1"/>
                            <m:t>𝟏</m:t>
                          </m:r>
                        </m:num>
                        <m:den>
                          <m:r>
                            <a:rPr lang="uk-UA" sz="2000" b="1" i="1"/>
                            <m:t>𝟏𝟎𝟏𝟎𝟎</m:t>
                          </m:r>
                          <m:r>
                            <a:rPr lang="uk-UA" sz="2000" b="1" i="1" smtClean="0">
                              <a:latin typeface="Cambria Math" panose="02040503050406030204" pitchFamily="18" charset="0"/>
                              <a:ea typeface="Cambria Math" panose="02040503050406030204" pitchFamily="18" charset="0"/>
                            </a:rPr>
                            <m:t>∙</m:t>
                          </m:r>
                          <m:r>
                            <a:rPr lang="uk-UA" sz="2000" b="1" i="1"/>
                            <m:t>𝟔</m:t>
                          </m:r>
                          <m:r>
                            <a:rPr lang="uk-UA" sz="2000" b="1" i="1" smtClean="0">
                              <a:latin typeface="Cambria Math" panose="02040503050406030204" pitchFamily="18" charset="0"/>
                            </a:rPr>
                            <m:t>,</m:t>
                          </m:r>
                          <m:r>
                            <a:rPr lang="uk-UA" sz="2000" b="1" i="1"/>
                            <m:t>𝟏</m:t>
                          </m:r>
                          <m:r>
                            <a:rPr lang="uk-UA" sz="2000" b="1" i="1"/>
                            <m:t>+</m:t>
                          </m:r>
                          <m:r>
                            <a:rPr lang="uk-UA" sz="2000" b="1" i="1"/>
                            <m:t>𝟕𝟎𝟎𝟎</m:t>
                          </m:r>
                          <m:r>
                            <a:rPr lang="uk-UA" sz="2000" b="1" i="1" smtClean="0">
                              <a:latin typeface="Cambria Math" panose="02040503050406030204" pitchFamily="18" charset="0"/>
                              <a:ea typeface="Cambria Math" panose="02040503050406030204" pitchFamily="18" charset="0"/>
                            </a:rPr>
                            <m:t>∙</m:t>
                          </m:r>
                          <m:r>
                            <a:rPr lang="uk-UA" sz="2000" b="1" i="1"/>
                            <m:t>𝟏𝟎</m:t>
                          </m:r>
                          <m:r>
                            <a:rPr lang="uk-UA" sz="2000" b="1" i="1" smtClean="0">
                              <a:latin typeface="Cambria Math" panose="02040503050406030204" pitchFamily="18" charset="0"/>
                            </a:rPr>
                            <m:t>,</m:t>
                          </m:r>
                          <m:r>
                            <a:rPr lang="uk-UA" sz="2000" b="1" i="1"/>
                            <m:t>𝟏</m:t>
                          </m:r>
                        </m:den>
                      </m:f>
                      <m:r>
                        <a:rPr lang="uk-UA" sz="2000" b="1" i="1"/>
                        <m:t>=</m:t>
                      </m:r>
                      <m:r>
                        <a:rPr lang="uk-UA" sz="2000" b="1" i="1"/>
                        <m:t>𝟎</m:t>
                      </m:r>
                      <m:r>
                        <a:rPr lang="uk-UA" sz="2000" b="1" i="1"/>
                        <m:t>,</m:t>
                      </m:r>
                      <m:r>
                        <a:rPr lang="uk-UA" sz="2000" b="1" i="1"/>
                        <m:t>𝟒𝟔</m:t>
                      </m:r>
                    </m:oMath>
                  </m:oMathPara>
                </a14:m>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𝒅</m:t>
                          </m:r>
                        </m:e>
                        <m:sub>
                          <m:r>
                            <a:rPr lang="uk-UA" sz="2000" b="1" i="1"/>
                            <m:t>𝑩</m:t>
                          </m:r>
                        </m:sub>
                      </m:sSub>
                      <m:r>
                        <a:rPr lang="uk-UA" sz="2000" b="1" i="1"/>
                        <m:t>=</m:t>
                      </m:r>
                      <m:f>
                        <m:fPr>
                          <m:ctrlPr>
                            <a:rPr lang="ru-UA" sz="2000" b="1" i="1"/>
                          </m:ctrlPr>
                        </m:fPr>
                        <m:num>
                          <m:r>
                            <a:rPr lang="uk-UA" sz="2000" b="1" i="1"/>
                            <m:t>𝟕𝟎𝟎𝟎</m:t>
                          </m:r>
                          <m:r>
                            <a:rPr lang="uk-UA" sz="2000" b="1" i="1" smtClean="0">
                              <a:latin typeface="Cambria Math" panose="02040503050406030204" pitchFamily="18" charset="0"/>
                              <a:ea typeface="Cambria Math" panose="02040503050406030204" pitchFamily="18" charset="0"/>
                            </a:rPr>
                            <m:t>∙</m:t>
                          </m:r>
                          <m:r>
                            <a:rPr lang="uk-UA" sz="2000" b="1" i="1"/>
                            <m:t>𝟏𝟎</m:t>
                          </m:r>
                          <m:r>
                            <a:rPr lang="uk-UA" sz="2000" b="1" i="1" smtClean="0">
                              <a:latin typeface="Cambria Math" panose="02040503050406030204" pitchFamily="18" charset="0"/>
                            </a:rPr>
                            <m:t>,</m:t>
                          </m:r>
                          <m:r>
                            <a:rPr lang="uk-UA" sz="2000" b="1" i="1"/>
                            <m:t>𝟏</m:t>
                          </m:r>
                        </m:num>
                        <m:den>
                          <m:r>
                            <a:rPr lang="uk-UA" sz="2000" b="1" i="1"/>
                            <m:t>𝟕𝟎𝟎𝟎</m:t>
                          </m:r>
                          <m:r>
                            <a:rPr lang="uk-UA" sz="2000" b="1" i="1" smtClean="0">
                              <a:latin typeface="Cambria Math" panose="02040503050406030204" pitchFamily="18" charset="0"/>
                              <a:ea typeface="Cambria Math" panose="02040503050406030204" pitchFamily="18" charset="0"/>
                            </a:rPr>
                            <m:t>∙</m:t>
                          </m:r>
                          <m:r>
                            <a:rPr lang="uk-UA" sz="2000" b="1" i="1"/>
                            <m:t>𝟏𝟎</m:t>
                          </m:r>
                          <m:r>
                            <a:rPr lang="uk-UA" sz="2000" b="1" i="1" smtClean="0">
                              <a:latin typeface="Cambria Math" panose="02040503050406030204" pitchFamily="18" charset="0"/>
                            </a:rPr>
                            <m:t>,</m:t>
                          </m:r>
                          <m:r>
                            <a:rPr lang="uk-UA" sz="2000" b="1" i="1"/>
                            <m:t>𝟏</m:t>
                          </m:r>
                          <m:r>
                            <a:rPr lang="uk-UA" sz="2000" b="1" i="1"/>
                            <m:t>+</m:t>
                          </m:r>
                          <m:r>
                            <a:rPr lang="uk-UA" sz="2000" b="1" i="1"/>
                            <m:t>𝟏𝟎𝟏𝟎𝟎</m:t>
                          </m:r>
                          <m:r>
                            <a:rPr lang="uk-UA" sz="2000" b="1" i="1" smtClean="0">
                              <a:latin typeface="Cambria Math" panose="02040503050406030204" pitchFamily="18" charset="0"/>
                              <a:ea typeface="Cambria Math" panose="02040503050406030204" pitchFamily="18" charset="0"/>
                            </a:rPr>
                            <m:t>∙</m:t>
                          </m:r>
                          <m:r>
                            <a:rPr lang="uk-UA" sz="2000" b="1" i="1"/>
                            <m:t>𝟔</m:t>
                          </m:r>
                          <m:r>
                            <a:rPr lang="uk-UA" sz="2000" b="1" i="1" smtClean="0">
                              <a:latin typeface="Cambria Math" panose="02040503050406030204" pitchFamily="18" charset="0"/>
                            </a:rPr>
                            <m:t>,</m:t>
                          </m:r>
                          <m:r>
                            <a:rPr lang="uk-UA" sz="2000" b="1" i="1"/>
                            <m:t>𝟏</m:t>
                          </m:r>
                        </m:den>
                      </m:f>
                      <m:r>
                        <a:rPr lang="uk-UA" sz="2000" b="1" i="1"/>
                        <m:t>=</m:t>
                      </m:r>
                      <m:r>
                        <a:rPr lang="uk-UA" sz="2000" b="1" i="1"/>
                        <m:t>𝟎</m:t>
                      </m:r>
                      <m:r>
                        <a:rPr lang="uk-UA" sz="2000" b="1" i="1"/>
                        <m:t>,</m:t>
                      </m:r>
                      <m:r>
                        <a:rPr lang="uk-UA" sz="2000" b="1" i="1"/>
                        <m:t>𝟓𝟒</m:t>
                      </m:r>
                    </m:oMath>
                  </m:oMathPara>
                </a14:m>
                <a:endParaRPr lang="ru-UA" sz="2000" dirty="0">
                  <a:latin typeface="Georgia" panose="02040502050405020303" pitchFamily="18" charset="0"/>
                </a:endParaRPr>
              </a:p>
              <a:p>
                <a:pPr marL="0" lvl="0" indent="0">
                  <a:buNone/>
                </a:pPr>
                <a:r>
                  <a:rPr lang="uk-UA" sz="2000" dirty="0">
                    <a:latin typeface="Georgia" panose="02040502050405020303" pitchFamily="18" charset="0"/>
                  </a:rPr>
                  <a:t>Середньозважений темп росту цін для другого постачальника складе:</a:t>
                </a:r>
                <a:endParaRPr lang="ru-UA" sz="2000" dirty="0">
                  <a:latin typeface="Georgia" panose="02040502050405020303" pitchFamily="18" charset="0"/>
                </a:endParaRPr>
              </a:p>
              <a:p>
                <a:pPr marL="0" indent="0">
                  <a:buNone/>
                </a:pPr>
                <a14:m>
                  <m:oMath xmlns:m="http://schemas.openxmlformats.org/officeDocument/2006/math">
                    <m:bar>
                      <m:barPr>
                        <m:pos m:val="top"/>
                        <m:ctrlPr>
                          <a:rPr lang="ru-UA" sz="2000" b="1" i="1"/>
                        </m:ctrlPr>
                      </m:barPr>
                      <m:e>
                        <m:sSub>
                          <m:sSubPr>
                            <m:ctrlPr>
                              <a:rPr lang="ru-UA" sz="2000" b="1" i="1"/>
                            </m:ctrlPr>
                          </m:sSubPr>
                          <m:e>
                            <m:r>
                              <a:rPr lang="uk-UA" sz="2000" b="1" i="1"/>
                              <m:t>𝑻</m:t>
                            </m:r>
                          </m:e>
                          <m:sub>
                            <m:r>
                              <a:rPr lang="uk-UA" sz="2000" b="1" i="1"/>
                              <m:t>ц</m:t>
                            </m:r>
                          </m:sub>
                        </m:sSub>
                      </m:e>
                    </m:bar>
                    <m:r>
                      <a:rPr lang="uk-UA" sz="2000" b="1" i="1"/>
                      <m:t>=</m:t>
                    </m:r>
                    <m:r>
                      <a:rPr lang="uk-UA" sz="2000" b="1" i="1"/>
                      <m:t>𝟏𝟏𝟎</m:t>
                    </m:r>
                    <m:r>
                      <a:rPr lang="uk-UA" sz="2000" b="1" i="1"/>
                      <m:t>,</m:t>
                    </m:r>
                    <m:r>
                      <a:rPr lang="uk-UA" sz="2000" b="1" i="1"/>
                      <m:t>𝟗</m:t>
                    </m:r>
                    <m:r>
                      <a:rPr lang="uk-UA" sz="2000" b="1" i="1" smtClean="0">
                        <a:latin typeface="Cambria Math" panose="02040503050406030204" pitchFamily="18" charset="0"/>
                        <a:ea typeface="Cambria Math" panose="02040503050406030204" pitchFamily="18" charset="0"/>
                      </a:rPr>
                      <m:t>∙</m:t>
                    </m:r>
                    <m:r>
                      <a:rPr lang="uk-UA" sz="2000" b="1" i="1"/>
                      <m:t>𝟎</m:t>
                    </m:r>
                    <m:r>
                      <a:rPr lang="uk-UA" sz="2000" b="1" i="1"/>
                      <m:t>,</m:t>
                    </m:r>
                    <m:r>
                      <a:rPr lang="uk-UA" sz="2000" b="1" i="1"/>
                      <m:t>𝟒𝟔</m:t>
                    </m:r>
                    <m:r>
                      <a:rPr lang="uk-UA" sz="2000" b="1" i="1"/>
                      <m:t>+</m:t>
                    </m:r>
                    <m:r>
                      <a:rPr lang="uk-UA" sz="2000" b="1" i="1"/>
                      <m:t>𝟏𝟒𝟖</m:t>
                    </m:r>
                    <m:r>
                      <a:rPr lang="uk-UA" sz="2000" b="1" i="1" smtClean="0">
                        <a:latin typeface="Cambria Math" panose="02040503050406030204" pitchFamily="18" charset="0"/>
                      </a:rPr>
                      <m:t>,</m:t>
                    </m:r>
                    <m:r>
                      <a:rPr lang="uk-UA" sz="2000" b="1" i="1"/>
                      <m:t>𝟖</m:t>
                    </m:r>
                    <m:r>
                      <a:rPr lang="uk-UA" sz="2000" b="1" i="1" smtClean="0">
                        <a:latin typeface="Cambria Math" panose="02040503050406030204" pitchFamily="18" charset="0"/>
                        <a:ea typeface="Cambria Math" panose="02040503050406030204" pitchFamily="18" charset="0"/>
                      </a:rPr>
                      <m:t>∙</m:t>
                    </m:r>
                    <m:r>
                      <a:rPr lang="uk-UA" sz="2000" b="1" i="1"/>
                      <m:t>𝟎</m:t>
                    </m:r>
                    <m:r>
                      <a:rPr lang="uk-UA" sz="2000" b="1" i="1"/>
                      <m:t>,</m:t>
                    </m:r>
                    <m:r>
                      <a:rPr lang="uk-UA" sz="2000" b="1" i="1"/>
                      <m:t>𝟔𝟒</m:t>
                    </m:r>
                    <m:r>
                      <a:rPr lang="uk-UA" sz="2000" b="1" i="1"/>
                      <m:t>=</m:t>
                    </m:r>
                    <m:r>
                      <a:rPr lang="uk-UA" sz="2000" b="1" i="1"/>
                      <m:t>𝟏𝟑𝟏</m:t>
                    </m:r>
                    <m:r>
                      <a:rPr lang="uk-UA" sz="2000" b="1" i="1" smtClean="0">
                        <a:latin typeface="Cambria Math" panose="02040503050406030204" pitchFamily="18" charset="0"/>
                      </a:rPr>
                      <m:t>,</m:t>
                    </m:r>
                    <m:r>
                      <a:rPr lang="uk-UA" sz="2000" b="1" i="1"/>
                      <m:t>𝟒</m:t>
                    </m:r>
                  </m:oMath>
                </a14:m>
                <a:r>
                  <a:rPr lang="uk-UA" sz="2000" b="1" dirty="0">
                    <a:latin typeface="Georgia" panose="02040502050405020303" pitchFamily="18" charset="0"/>
                  </a:rPr>
                  <a:t>%</a:t>
                </a:r>
                <a:endParaRPr lang="ru-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649357" y="1016139"/>
                <a:ext cx="8560906" cy="5585836"/>
              </a:xfrm>
              <a:blipFill>
                <a:blip r:embed="rId2"/>
                <a:stretch>
                  <a:fillRect l="-783" t="-764"/>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1923266" y="273511"/>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1438610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2036104" y="159920"/>
            <a:ext cx="6013088" cy="609600"/>
          </a:xfrm>
        </p:spPr>
        <p:txBody>
          <a:bodyPr>
            <a:normAutofit/>
          </a:body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389966" y="877886"/>
            <a:ext cx="9305364" cy="5820194"/>
          </a:xfrm>
        </p:spPr>
        <p:txBody>
          <a:bodyPr>
            <a:noAutofit/>
          </a:bodyPr>
          <a:lstStyle/>
          <a:p>
            <a:pPr marL="0" indent="0">
              <a:buNone/>
            </a:pPr>
            <a:r>
              <a:rPr lang="uk-UA" sz="2000" dirty="0">
                <a:latin typeface="Georgia" panose="02040502050405020303" pitchFamily="18" charset="0"/>
                <a:ea typeface="Cambria Math" panose="02040503050406030204" pitchFamily="18" charset="0"/>
              </a:rPr>
              <a:t>Розрахунок середньозваженого темпу росту цін оформляємо у вигляді аналітичної Таблиці 4:</a:t>
            </a:r>
          </a:p>
          <a:p>
            <a:pPr marL="0" indent="0" algn="r">
              <a:buNone/>
            </a:pPr>
            <a:r>
              <a:rPr lang="uk-UA" sz="2000" dirty="0">
                <a:latin typeface="Georgia" panose="02040502050405020303" pitchFamily="18" charset="0"/>
                <a:ea typeface="Cambria Math" panose="02040503050406030204" pitchFamily="18" charset="0"/>
              </a:rPr>
              <a:t>Таблиця 4</a:t>
            </a:r>
          </a:p>
          <a:p>
            <a:pPr marL="0" indent="0" algn="ctr">
              <a:buNone/>
            </a:pPr>
            <a:r>
              <a:rPr lang="uk-UA" sz="2000" dirty="0">
                <a:latin typeface="Georgia" panose="02040502050405020303" pitchFamily="18" charset="0"/>
                <a:ea typeface="Cambria Math" panose="02040503050406030204" pitchFamily="18" charset="0"/>
              </a:rPr>
              <a:t>Аналітична таблиця даних щодо середньозваженого темпу росту цін</a:t>
            </a: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5" name="Таблица 4">
            <a:extLst>
              <a:ext uri="{FF2B5EF4-FFF2-40B4-BE49-F238E27FC236}">
                <a16:creationId xmlns:mc="http://schemas.openxmlformats.org/markup-compatibility/2006" xmlns:a16="http://schemas.microsoft.com/office/drawing/2014/main" xmlns="" id="{A1389352-8CB1-4428-988B-DF67EA7005E5}"/>
              </a:ext>
            </a:extLst>
          </p:cNvPr>
          <p:cNvGraphicFramePr>
            <a:graphicFrameLocks noGrp="1"/>
          </p:cNvGraphicFramePr>
          <p:nvPr>
            <p:extLst>
              <p:ext uri="{D42A27DB-BD31-4B8C-83A1-F6EECF244321}">
                <p14:modId xmlns:mc="http://schemas.openxmlformats.org/markup-compatibility/2006" xmlns:p14="http://schemas.microsoft.com/office/powerpoint/2010/main" xmlns="" val="3722130029"/>
              </p:ext>
            </p:extLst>
          </p:nvPr>
        </p:nvGraphicFramePr>
        <p:xfrm>
          <a:off x="618890" y="2560127"/>
          <a:ext cx="8847516" cy="3668396"/>
        </p:xfrm>
        <a:graphic>
          <a:graphicData uri="http://schemas.openxmlformats.org/drawingml/2006/table">
            <a:tbl>
              <a:tblPr>
                <a:tableStyleId>{69CF1AB2-1976-4502-BF36-3FF5EA218861}</a:tableStyleId>
              </a:tblPr>
              <a:tblGrid>
                <a:gridCol w="2002545">
                  <a:extLst>
                    <a:ext uri="{9D8B030D-6E8A-4147-A177-3AD203B41FA5}">
                      <a16:colId xmlns:mc="http://schemas.openxmlformats.org/markup-compatibility/2006" xmlns:a16="http://schemas.microsoft.com/office/drawing/2014/main" xmlns="" val="473823399"/>
                    </a:ext>
                  </a:extLst>
                </a:gridCol>
                <a:gridCol w="1000768">
                  <a:extLst>
                    <a:ext uri="{9D8B030D-6E8A-4147-A177-3AD203B41FA5}">
                      <a16:colId xmlns:mc="http://schemas.openxmlformats.org/markup-compatibility/2006" xmlns:a16="http://schemas.microsoft.com/office/drawing/2014/main" xmlns="" val="98055554"/>
                    </a:ext>
                  </a:extLst>
                </a:gridCol>
                <a:gridCol w="1000768">
                  <a:extLst>
                    <a:ext uri="{9D8B030D-6E8A-4147-A177-3AD203B41FA5}">
                      <a16:colId xmlns:mc="http://schemas.openxmlformats.org/markup-compatibility/2006" xmlns:a16="http://schemas.microsoft.com/office/drawing/2014/main" xmlns="" val="2714905715"/>
                    </a:ext>
                  </a:extLst>
                </a:gridCol>
                <a:gridCol w="920061">
                  <a:extLst>
                    <a:ext uri="{9D8B030D-6E8A-4147-A177-3AD203B41FA5}">
                      <a16:colId xmlns:mc="http://schemas.openxmlformats.org/markup-compatibility/2006" xmlns:a16="http://schemas.microsoft.com/office/drawing/2014/main" xmlns="" val="767659971"/>
                    </a:ext>
                  </a:extLst>
                </a:gridCol>
                <a:gridCol w="920061">
                  <a:extLst>
                    <a:ext uri="{9D8B030D-6E8A-4147-A177-3AD203B41FA5}">
                      <a16:colId xmlns:mc="http://schemas.openxmlformats.org/markup-compatibility/2006" xmlns:a16="http://schemas.microsoft.com/office/drawing/2014/main" xmlns="" val="3664521649"/>
                    </a:ext>
                  </a:extLst>
                </a:gridCol>
                <a:gridCol w="1001777">
                  <a:extLst>
                    <a:ext uri="{9D8B030D-6E8A-4147-A177-3AD203B41FA5}">
                      <a16:colId xmlns:mc="http://schemas.openxmlformats.org/markup-compatibility/2006" xmlns:a16="http://schemas.microsoft.com/office/drawing/2014/main" xmlns="" val="1808709417"/>
                    </a:ext>
                  </a:extLst>
                </a:gridCol>
                <a:gridCol w="1000768">
                  <a:extLst>
                    <a:ext uri="{9D8B030D-6E8A-4147-A177-3AD203B41FA5}">
                      <a16:colId xmlns:mc="http://schemas.openxmlformats.org/markup-compatibility/2006" xmlns:a16="http://schemas.microsoft.com/office/drawing/2014/main" xmlns="" val="3303867975"/>
                    </a:ext>
                  </a:extLst>
                </a:gridCol>
                <a:gridCol w="1000768">
                  <a:extLst>
                    <a:ext uri="{9D8B030D-6E8A-4147-A177-3AD203B41FA5}">
                      <a16:colId xmlns:mc="http://schemas.openxmlformats.org/markup-compatibility/2006" xmlns:a16="http://schemas.microsoft.com/office/drawing/2014/main" xmlns="" val="486531274"/>
                    </a:ext>
                  </a:extLst>
                </a:gridCol>
              </a:tblGrid>
              <a:tr h="1200734">
                <a:tc>
                  <a:txBody>
                    <a:bodyPr/>
                    <a:lstStyle/>
                    <a:p>
                      <a:pPr algn="ctr">
                        <a:lnSpc>
                          <a:spcPct val="115000"/>
                        </a:lnSpc>
                        <a:spcAft>
                          <a:spcPts val="0"/>
                        </a:spcAft>
                      </a:pPr>
                      <a:r>
                        <a:rPr lang="uk-UA" sz="1800" spc="-40" dirty="0">
                          <a:effectLst/>
                        </a:rPr>
                        <a:t>Постачальник</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endParaRPr lang="ru-UA"/>
                    </a:p>
                  </a:txBody>
                  <a:tcPr marL="25400" marR="25400" marT="0" marB="0" anchor="ctr">
                    <a:blipFill>
                      <a:blip r:embed="rId2"/>
                      <a:stretch>
                        <a:fillRect l="-201220" t="-508" r="-585976" b="-207107"/>
                      </a:stretch>
                    </a:blipFill>
                  </a:tcPr>
                </a:tc>
                <a:tc>
                  <a:txBody>
                    <a:bodyPr/>
                    <a:lstStyle/>
                    <a:p>
                      <a:endParaRPr lang="ru-UA"/>
                    </a:p>
                  </a:txBody>
                  <a:tcPr marL="25400" marR="25400" marT="0" marB="0" anchor="ctr">
                    <a:blipFill>
                      <a:blip r:embed="rId2"/>
                      <a:stretch>
                        <a:fillRect l="-301220" t="-508" r="-485976" b="-207107"/>
                      </a:stretch>
                    </a:blipFill>
                  </a:tcPr>
                </a:tc>
                <a:tc>
                  <a:txBody>
                    <a:bodyPr/>
                    <a:lstStyle/>
                    <a:p>
                      <a:endParaRPr lang="ru-UA"/>
                    </a:p>
                  </a:txBody>
                  <a:tcPr marL="25400" marR="25400" marT="0" marB="0" anchor="ctr">
                    <a:blipFill>
                      <a:blip r:embed="rId2"/>
                      <a:stretch>
                        <a:fillRect l="-435762" t="-508" r="-427815" b="-207107"/>
                      </a:stretch>
                    </a:blipFill>
                  </a:tcPr>
                </a:tc>
                <a:tc>
                  <a:txBody>
                    <a:bodyPr/>
                    <a:lstStyle/>
                    <a:p>
                      <a:endParaRPr lang="ru-UA"/>
                    </a:p>
                  </a:txBody>
                  <a:tcPr marL="25400" marR="25400" marT="0" marB="0" anchor="ctr">
                    <a:blipFill>
                      <a:blip r:embed="rId2"/>
                      <a:stretch>
                        <a:fillRect l="-535762" t="-508" r="-327815" b="-207107"/>
                      </a:stretch>
                    </a:blipFill>
                  </a:tcPr>
                </a:tc>
                <a:tc>
                  <a:txBody>
                    <a:bodyPr/>
                    <a:lstStyle/>
                    <a:p>
                      <a:endParaRPr lang="ru-UA"/>
                    </a:p>
                  </a:txBody>
                  <a:tcPr marL="25400" marR="25400" marT="0" marB="0" anchor="ctr">
                    <a:blipFill>
                      <a:blip r:embed="rId2"/>
                      <a:stretch>
                        <a:fillRect l="-581818" t="-508" r="-200000" b="-207107"/>
                      </a:stretch>
                    </a:blipFill>
                  </a:tcPr>
                </a:tc>
                <a:tc>
                  <a:txBody>
                    <a:bodyPr/>
                    <a:lstStyle/>
                    <a:p>
                      <a:endParaRPr lang="ru-UA"/>
                    </a:p>
                  </a:txBody>
                  <a:tcPr marL="25400" marR="25400" marT="0" marB="0" anchor="ctr">
                    <a:blipFill>
                      <a:blip r:embed="rId2"/>
                      <a:stretch>
                        <a:fillRect l="-685976" t="-508" r="-101220" b="-207107"/>
                      </a:stretch>
                    </a:blipFill>
                  </a:tcPr>
                </a:tc>
                <a:tc>
                  <a:txBody>
                    <a:bodyPr/>
                    <a:lstStyle/>
                    <a:p>
                      <a:endParaRPr lang="ru-UA"/>
                    </a:p>
                  </a:txBody>
                  <a:tcPr marL="25400" marR="25400" marT="0" marB="0" anchor="ctr">
                    <a:blipFill>
                      <a:blip r:embed="rId2"/>
                      <a:stretch>
                        <a:fillRect l="-785976" t="-508" r="-1220" b="-207107"/>
                      </a:stretch>
                    </a:blipFill>
                  </a:tcPr>
                </a:tc>
                <a:extLst>
                  <a:ext uri="{0D108BD9-81ED-4DB2-BD59-A6C34878D82A}">
                    <a16:rowId xmlns:mc="http://schemas.openxmlformats.org/markup-compatibility/2006" xmlns:a16="http://schemas.microsoft.com/office/drawing/2014/main" xmlns="" val="685084637"/>
                  </a:ext>
                </a:extLst>
              </a:tr>
              <a:tr h="1233831">
                <a:tc>
                  <a:txBody>
                    <a:bodyPr/>
                    <a:lstStyle/>
                    <a:p>
                      <a:pPr algn="ctr">
                        <a:lnSpc>
                          <a:spcPct val="115000"/>
                        </a:lnSpc>
                        <a:spcAft>
                          <a:spcPts val="0"/>
                        </a:spcAft>
                      </a:pPr>
                      <a:r>
                        <a:rPr lang="uk-UA" sz="1800" dirty="0" smtClean="0">
                          <a:effectLst/>
                        </a:rPr>
                        <a:t>Постачальник №</a:t>
                      </a: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55" dirty="0">
                          <a:effectLst/>
                        </a:rPr>
                        <a:t>110%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65">
                          <a:effectLst/>
                        </a:rPr>
                        <a:t>120%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45">
                          <a:effectLst/>
                        </a:rPr>
                        <a:t>13200 грн.</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45">
                          <a:effectLst/>
                        </a:rPr>
                        <a:t>7200 грн.</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50">
                          <a:effectLst/>
                        </a:rPr>
                        <a:t>0,65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0,42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spc="-65">
                          <a:effectLst/>
                        </a:rPr>
                        <a:t>113,5%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mc="http://schemas.openxmlformats.org/markup-compatibility/2006" xmlns:a16="http://schemas.microsoft.com/office/drawing/2014/main" xmlns="" val="1958511598"/>
                  </a:ext>
                </a:extLst>
              </a:tr>
              <a:tr h="1233831">
                <a:tc>
                  <a:txBody>
                    <a:bodyPr/>
                    <a:lstStyle/>
                    <a:p>
                      <a:pPr algn="ctr">
                        <a:lnSpc>
                          <a:spcPct val="115000"/>
                        </a:lnSpc>
                        <a:spcAft>
                          <a:spcPts val="0"/>
                        </a:spcAft>
                      </a:pPr>
                      <a:r>
                        <a:rPr lang="uk-UA" sz="1800" dirty="0" smtClean="0">
                          <a:effectLst/>
                        </a:rPr>
                        <a:t>Постачальник №</a:t>
                      </a:r>
                      <a:r>
                        <a:rPr lang="uk-UA" sz="1800" dirty="0">
                          <a:effectLst/>
                        </a:rPr>
                        <a:t>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110,9%</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148,8%</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61610</a:t>
                      </a:r>
                      <a:endParaRPr lang="ru-UA" sz="1800">
                        <a:effectLst/>
                      </a:endParaRPr>
                    </a:p>
                    <a:p>
                      <a:pPr algn="ctr">
                        <a:lnSpc>
                          <a:spcPct val="115000"/>
                        </a:lnSpc>
                        <a:spcAft>
                          <a:spcPts val="0"/>
                        </a:spcAft>
                      </a:pPr>
                      <a:r>
                        <a:rPr lang="uk-UA" sz="1800">
                          <a:effectLst/>
                        </a:rPr>
                        <a:t>грн</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70700</a:t>
                      </a:r>
                      <a:endParaRPr lang="ru-UA" sz="1800">
                        <a:effectLst/>
                      </a:endParaRPr>
                    </a:p>
                    <a:p>
                      <a:pPr algn="ctr">
                        <a:lnSpc>
                          <a:spcPct val="115000"/>
                        </a:lnSpc>
                        <a:spcAft>
                          <a:spcPts val="0"/>
                        </a:spcAft>
                      </a:pPr>
                      <a:r>
                        <a:rPr lang="uk-UA" sz="1800">
                          <a:effectLst/>
                        </a:rPr>
                        <a:t>грн</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0,46</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0,54</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131,4%</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mc="http://schemas.openxmlformats.org/markup-compatibility/2006" xmlns:a16="http://schemas.microsoft.com/office/drawing/2014/main" xmlns="" val="4040730431"/>
                  </a:ext>
                </a:extLst>
              </a:tr>
            </a:tbl>
          </a:graphicData>
        </a:graphic>
      </p:graphicFrame>
    </p:spTree>
    <p:extLst>
      <p:ext uri="{BB962C8B-B14F-4D97-AF65-F5344CB8AC3E}">
        <p14:creationId xmlns:p14="http://schemas.microsoft.com/office/powerpoint/2010/main" xmlns="" val="32478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675856" y="1592931"/>
                <a:ext cx="9011483" cy="4291034"/>
              </a:xfrm>
            </p:spPr>
            <p:txBody>
              <a:bodyPr>
                <a:noAutofit/>
              </a:bodyPr>
              <a:lstStyle/>
              <a:p>
                <a:pPr marL="0" indent="0">
                  <a:buNone/>
                </a:pPr>
                <a:r>
                  <a:rPr lang="ru-RU" sz="2000" b="1" dirty="0">
                    <a:latin typeface="Georgia" panose="02040502050405020303" pitchFamily="18" charset="0"/>
                  </a:rPr>
                  <a:t>Пункт 2.</a:t>
                </a:r>
                <a:r>
                  <a:rPr lang="uk-UA" sz="2000" dirty="0">
                    <a:latin typeface="Georgia" panose="02040502050405020303" pitchFamily="18" charset="0"/>
                  </a:rPr>
                  <a:t> Для оцінки постачальників за другим показником, розраховуємо темп росту постачання товарів неналежної якості кожним постачальником за формулою 4</a:t>
                </a:r>
                <a:endParaRPr lang="ru-UA" sz="2000" dirty="0">
                  <a:latin typeface="Georgia" panose="02040502050405020303" pitchFamily="18" charset="0"/>
                </a:endParaRPr>
              </a:p>
              <a:p>
                <a:pPr marL="0" indent="0" algn="ctr">
                  <a:buNone/>
                </a:pPr>
                <a14:m>
                  <m:oMath xmlns:m="http://schemas.openxmlformats.org/officeDocument/2006/math">
                    <m:sSub>
                      <m:sSubPr>
                        <m:ctrlPr>
                          <a:rPr lang="ru-UA" sz="2000" b="1" i="1"/>
                        </m:ctrlPr>
                      </m:sSubPr>
                      <m:e>
                        <m:r>
                          <a:rPr lang="uk-UA" sz="2000" b="1" i="1"/>
                          <m:t>𝑻</m:t>
                        </m:r>
                      </m:e>
                      <m:sub>
                        <m:r>
                          <a:rPr lang="uk-UA" sz="2000" b="1" i="1"/>
                          <m:t>нк</m:t>
                        </m:r>
                      </m:sub>
                    </m:sSub>
                    <m:r>
                      <a:rPr lang="uk-UA" sz="2000" b="1" i="1"/>
                      <m:t>=</m:t>
                    </m:r>
                    <m:f>
                      <m:fPr>
                        <m:ctrlPr>
                          <a:rPr lang="ru-UA" sz="2000" b="1" i="1"/>
                        </m:ctrlPr>
                      </m:fPr>
                      <m:num>
                        <m:sSub>
                          <m:sSubPr>
                            <m:ctrlPr>
                              <a:rPr lang="ru-UA" sz="2000" b="1" i="1"/>
                            </m:ctrlPr>
                          </m:sSubPr>
                          <m:e>
                            <m:r>
                              <a:rPr lang="uk-UA" sz="2000" b="1" i="1"/>
                              <m:t>𝒅</m:t>
                            </m:r>
                          </m:e>
                          <m:sub>
                            <m:r>
                              <a:rPr lang="uk-UA" sz="2000" b="1" i="1"/>
                              <m:t>нк</m:t>
                            </m:r>
                            <m:r>
                              <a:rPr lang="uk-UA" sz="2000" b="1" i="1"/>
                              <m:t>𝟏</m:t>
                            </m:r>
                          </m:sub>
                        </m:sSub>
                      </m:num>
                      <m:den>
                        <m:sSub>
                          <m:sSubPr>
                            <m:ctrlPr>
                              <a:rPr lang="ru-UA" sz="2000" b="1" i="1"/>
                            </m:ctrlPr>
                          </m:sSubPr>
                          <m:e>
                            <m:r>
                              <a:rPr lang="uk-UA" sz="2000" b="1" i="1"/>
                              <m:t>𝒅</m:t>
                            </m:r>
                          </m:e>
                          <m:sub>
                            <m:r>
                              <a:rPr lang="uk-UA" sz="2000" b="1" i="1"/>
                              <m:t>нк</m:t>
                            </m:r>
                            <m:r>
                              <a:rPr lang="uk-UA" sz="2000" b="1" i="1"/>
                              <m:t>𝟎</m:t>
                            </m:r>
                          </m:sub>
                        </m:sSub>
                      </m:den>
                    </m:f>
                    <m:r>
                      <a:rPr lang="uk-UA" sz="2000" b="1" i="1" smtClean="0">
                        <a:latin typeface="Cambria Math" panose="02040503050406030204" pitchFamily="18" charset="0"/>
                        <a:ea typeface="Cambria Math" panose="02040503050406030204" pitchFamily="18" charset="0"/>
                      </a:rPr>
                      <m:t>∙</m:t>
                    </m:r>
                    <m:r>
                      <a:rPr lang="uk-UA" sz="2000" b="1" i="1"/>
                      <m:t>𝟏𝟎𝟎</m:t>
                    </m:r>
                  </m:oMath>
                </a14:m>
                <a:r>
                  <a:rPr lang="uk-UA" sz="2000" b="1" i="1" dirty="0">
                    <a:latin typeface="Georgia" panose="02040502050405020303" pitchFamily="18" charset="0"/>
                  </a:rPr>
                  <a:t/>
                </a:r>
                <a:r>
                  <a:rPr lang="uk-UA" sz="2000" dirty="0">
                    <a:latin typeface="Georgia" panose="02040502050405020303" pitchFamily="18" charset="0"/>
                  </a:rPr>
                  <a:t>(4),</a:t>
                </a:r>
                <a:endParaRPr lang="ru-UA" sz="2000" dirty="0">
                  <a:latin typeface="Georgia" panose="02040502050405020303" pitchFamily="18" charset="0"/>
                </a:endParaRPr>
              </a:p>
              <a:p>
                <a:pPr marL="185738" indent="0">
                  <a:buNone/>
                </a:pPr>
                <a14:m>
                  <m:oMath xmlns:m="http://schemas.openxmlformats.org/officeDocument/2006/math">
                    <m:sSub>
                      <m:sSubPr>
                        <m:ctrlPr>
                          <a:rPr lang="ru-UA" sz="2000" b="1" i="1"/>
                        </m:ctrlPr>
                      </m:sSubPr>
                      <m:e>
                        <m:r>
                          <a:rPr lang="uk-UA" sz="2000" b="1" i="1"/>
                          <m:t>де </m:t>
                        </m:r>
                        <m:r>
                          <a:rPr lang="uk-UA" sz="2000" b="1" i="1"/>
                          <m:t>𝒅</m:t>
                        </m:r>
                      </m:e>
                      <m:sub>
                        <m:r>
                          <a:rPr lang="uk-UA" sz="2000" b="1" i="1"/>
                          <m:t>нк</m:t>
                        </m:r>
                        <m:r>
                          <a:rPr lang="uk-UA" sz="2000" b="1" i="1"/>
                          <m:t>𝟏</m:t>
                        </m:r>
                      </m:sub>
                    </m:sSub>
                  </m:oMath>
                </a14:m>
                <a:r>
                  <a:rPr lang="uk-UA" sz="2000" dirty="0">
                    <a:latin typeface="Georgia" panose="02040502050405020303" pitchFamily="18" charset="0"/>
                  </a:rPr>
                  <a:t> – частка товару неналежної якості (які мають дефекти) в загальному обсязі постачань в поточному періоді;</a:t>
                </a:r>
                <a:endParaRPr lang="ru-UA" sz="2000" dirty="0">
                  <a:latin typeface="Georgia" panose="02040502050405020303" pitchFamily="18" charset="0"/>
                </a:endParaRPr>
              </a:p>
              <a:p>
                <a:pPr marL="185738" indent="0">
                  <a:buNone/>
                </a:pPr>
                <a14:m>
                  <m:oMath xmlns:m="http://schemas.openxmlformats.org/officeDocument/2006/math">
                    <m:sSub>
                      <m:sSubPr>
                        <m:ctrlPr>
                          <a:rPr lang="ru-UA" sz="2000" b="1" i="1"/>
                        </m:ctrlPr>
                      </m:sSubPr>
                      <m:e>
                        <m:r>
                          <a:rPr lang="uk-UA" sz="2000" b="1" i="1"/>
                          <m:t>     </m:t>
                        </m:r>
                        <m:r>
                          <a:rPr lang="uk-UA" sz="2000" b="1" i="1"/>
                          <m:t>𝒅</m:t>
                        </m:r>
                      </m:e>
                      <m:sub>
                        <m:r>
                          <a:rPr lang="uk-UA" sz="2000" b="1" i="1"/>
                          <m:t>нк</m:t>
                        </m:r>
                        <m:r>
                          <a:rPr lang="uk-UA" sz="2000" b="1" i="1"/>
                          <m:t>𝟎</m:t>
                        </m:r>
                      </m:sub>
                    </m:sSub>
                  </m:oMath>
                </a14:m>
                <a:r>
                  <a:rPr lang="uk-UA" sz="2000" dirty="0">
                    <a:latin typeface="Georgia" panose="02040502050405020303" pitchFamily="18" charset="0"/>
                  </a:rPr>
                  <a:t> – частка товару неналежної якості в загальному обсязі постачань в попередньому періоді.</a:t>
                </a:r>
              </a:p>
              <a:p>
                <a:pPr marL="0" indent="0">
                  <a:buNone/>
                </a:pPr>
                <a:r>
                  <a:rPr lang="ru-RU" sz="2000" dirty="0" err="1">
                    <a:latin typeface="Georgia" panose="02040502050405020303" pitchFamily="18" charset="0"/>
                  </a:rPr>
                  <a:t>Частка</a:t>
                </a:r>
                <a:r>
                  <a:rPr lang="ru-RU" sz="2000" dirty="0">
                    <a:latin typeface="Georgia" panose="02040502050405020303" pitchFamily="18" charset="0"/>
                  </a:rPr>
                  <a:t/>
                </a:r>
                <a:r>
                  <a:rPr lang="ru-RU" sz="2000" dirty="0" err="1">
                    <a:latin typeface="Georgia" panose="02040502050405020303" pitchFamily="18" charset="0"/>
                  </a:rPr>
                  <a:t>товарів</a:t>
                </a:r>
                <a:r>
                  <a:rPr lang="ru-RU" sz="2000" dirty="0">
                    <a:latin typeface="Georgia" panose="02040502050405020303" pitchFamily="18" charset="0"/>
                  </a:rPr>
                  <a:t/>
                </a:r>
                <a:r>
                  <a:rPr lang="ru-RU" sz="2000" dirty="0" err="1">
                    <a:latin typeface="Georgia" panose="02040502050405020303" pitchFamily="18" charset="0"/>
                  </a:rPr>
                  <a:t>неналежної</a:t>
                </a:r>
                <a:r>
                  <a:rPr lang="ru-RU" sz="2000" dirty="0">
                    <a:latin typeface="Georgia" panose="02040502050405020303" pitchFamily="18" charset="0"/>
                  </a:rPr>
                  <a:t/>
                </a:r>
                <a:r>
                  <a:rPr lang="ru-RU" sz="2000" dirty="0" err="1">
                    <a:latin typeface="Georgia" panose="02040502050405020303" pitchFamily="18" charset="0"/>
                  </a:rPr>
                  <a:t>якості</a:t>
                </a:r>
                <a:r>
                  <a:rPr lang="ru-RU" sz="2000" dirty="0">
                    <a:latin typeface="Georgia" panose="02040502050405020303" pitchFamily="18" charset="0"/>
                  </a:rPr>
                  <a:t> в </a:t>
                </a:r>
                <a:r>
                  <a:rPr lang="ru-RU" sz="2000" dirty="0" err="1">
                    <a:latin typeface="Georgia" panose="02040502050405020303" pitchFamily="18" charset="0"/>
                  </a:rPr>
                  <a:t>загальному</a:t>
                </a:r>
                <a:r>
                  <a:rPr lang="ru-RU" sz="2000" dirty="0">
                    <a:latin typeface="Georgia" panose="02040502050405020303" pitchFamily="18" charset="0"/>
                  </a:rPr>
                  <a:t/>
                </a:r>
                <a:r>
                  <a:rPr lang="ru-RU" sz="2000" dirty="0" err="1">
                    <a:latin typeface="Georgia" panose="02040502050405020303" pitchFamily="18" charset="0"/>
                  </a:rPr>
                  <a:t>обсязі</a:t>
                </a:r>
                <a:r>
                  <a:rPr lang="ru-RU" sz="2000" dirty="0">
                    <a:latin typeface="Georgia" panose="02040502050405020303" pitchFamily="18" charset="0"/>
                  </a:rPr>
                  <a:t/>
                </a:r>
                <a:r>
                  <a:rPr lang="ru-RU" sz="2000" dirty="0" err="1">
                    <a:latin typeface="Georgia" panose="02040502050405020303" pitchFamily="18" charset="0"/>
                  </a:rPr>
                  <a:t>постачань</a:t>
                </a:r>
                <a:r>
                  <a:rPr lang="ru-RU" sz="2000" dirty="0">
                    <a:latin typeface="Georgia" panose="02040502050405020303" pitchFamily="18" charset="0"/>
                  </a:rPr>
                  <a:t/>
                </a:r>
                <a:r>
                  <a:rPr lang="ru-RU" sz="2000" dirty="0" err="1">
                    <a:latin typeface="Georgia" panose="02040502050405020303" pitchFamily="18" charset="0"/>
                  </a:rPr>
                  <a:t>визначаємо</a:t>
                </a:r>
                <a:r>
                  <a:rPr lang="ru-RU" sz="2000" dirty="0">
                    <a:latin typeface="Georgia" panose="02040502050405020303" pitchFamily="18" charset="0"/>
                  </a:rPr>
                  <a:t> на </a:t>
                </a:r>
                <a:r>
                  <a:rPr lang="ru-RU" sz="2000" dirty="0" err="1">
                    <a:latin typeface="Georgia" panose="02040502050405020303" pitchFamily="18" charset="0"/>
                  </a:rPr>
                  <a:t>підставі</a:t>
                </a:r>
                <a:r>
                  <a:rPr lang="ru-RU" sz="2000" dirty="0">
                    <a:latin typeface="Georgia" panose="02040502050405020303" pitchFamily="18" charset="0"/>
                  </a:rPr>
                  <a:t/>
                </a:r>
                <a:r>
                  <a:rPr lang="ru-RU" sz="2000" dirty="0" err="1">
                    <a:latin typeface="Georgia" panose="02040502050405020303" pitchFamily="18" charset="0"/>
                  </a:rPr>
                  <a:t>даних</a:t>
                </a:r>
                <a:r>
                  <a:rPr lang="ru-RU" sz="2000" dirty="0">
                    <a:latin typeface="Georgia" panose="02040502050405020303" pitchFamily="18" charset="0"/>
                  </a:rPr>
                  <a:t/>
                </a:r>
                <a:r>
                  <a:rPr lang="ru-RU" sz="2000" dirty="0" err="1">
                    <a:latin typeface="Georgia" panose="02040502050405020303" pitchFamily="18" charset="0"/>
                  </a:rPr>
                  <a:t>Таблиць</a:t>
                </a:r>
                <a:r>
                  <a:rPr lang="ru-RU" sz="2000" dirty="0">
                    <a:latin typeface="Georgia" panose="02040502050405020303" pitchFamily="18" charset="0"/>
                  </a:rPr>
                  <a:t> 1 - 2. </a:t>
                </a:r>
                <a:r>
                  <a:rPr lang="ru-RU" sz="2000" dirty="0" err="1">
                    <a:latin typeface="Georgia" panose="02040502050405020303" pitchFamily="18" charset="0"/>
                  </a:rPr>
                  <a:t>Результати</a:t>
                </a:r>
                <a:r>
                  <a:rPr lang="ru-RU" sz="2000" dirty="0">
                    <a:latin typeface="Georgia" panose="02040502050405020303" pitchFamily="18" charset="0"/>
                  </a:rPr>
                  <a:t/>
                </a:r>
                <a:r>
                  <a:rPr lang="ru-RU" sz="2000" dirty="0" err="1">
                    <a:latin typeface="Georgia" panose="02040502050405020303" pitchFamily="18" charset="0"/>
                  </a:rPr>
                  <a:t>розрахунків</a:t>
                </a:r>
                <a:r>
                  <a:rPr lang="ru-RU" sz="2000" dirty="0">
                    <a:latin typeface="Georgia" panose="02040502050405020303" pitchFamily="18" charset="0"/>
                  </a:rPr>
                  <a:t/>
                </a:r>
                <a:r>
                  <a:rPr lang="ru-RU" sz="2000" dirty="0" err="1">
                    <a:latin typeface="Georgia" panose="02040502050405020303" pitchFamily="18" charset="0"/>
                  </a:rPr>
                  <a:t>оформлюємо</a:t>
                </a:r>
                <a:r>
                  <a:rPr lang="ru-RU" sz="2000" dirty="0">
                    <a:latin typeface="Georgia" panose="02040502050405020303" pitchFamily="18" charset="0"/>
                  </a:rPr>
                  <a:t> у </a:t>
                </a:r>
                <a:r>
                  <a:rPr lang="ru-RU" sz="2000" dirty="0" err="1">
                    <a:latin typeface="Georgia" panose="02040502050405020303" pitchFamily="18" charset="0"/>
                  </a:rPr>
                  <a:t>вигляді</a:t>
                </a:r>
                <a:r>
                  <a:rPr lang="ru-RU" sz="2000" dirty="0">
                    <a:latin typeface="Georgia" panose="02040502050405020303" pitchFamily="18" charset="0"/>
                  </a:rPr>
                  <a:t/>
                </a:r>
                <a:r>
                  <a:rPr lang="ru-RU" sz="2000" dirty="0" err="1">
                    <a:latin typeface="Georgia" panose="02040502050405020303" pitchFamily="18" charset="0"/>
                  </a:rPr>
                  <a:t>Таблиці</a:t>
                </a:r>
                <a:r>
                  <a:rPr lang="ru-RU" sz="2000" dirty="0">
                    <a:latin typeface="Georgia" panose="02040502050405020303" pitchFamily="18" charset="0"/>
                  </a:rPr>
                  <a:t> 5.</a:t>
                </a:r>
                <a:endParaRPr lang="ru-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675856" y="1592931"/>
                <a:ext cx="9011483" cy="4291034"/>
              </a:xfrm>
              <a:blipFill>
                <a:blip r:embed="rId2"/>
                <a:stretch>
                  <a:fillRect l="-744" t="-852" r="-947"/>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095540" y="532757"/>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1962839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2049357" y="398583"/>
            <a:ext cx="6013088" cy="609600"/>
          </a:xfrm>
        </p:spPr>
        <p:txBody>
          <a:bodyPr>
            <a:normAutofit/>
          </a:body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550468" y="1037806"/>
            <a:ext cx="9305364" cy="5820194"/>
          </a:xfrm>
        </p:spPr>
        <p:txBody>
          <a:bodyPr>
            <a:noAutofit/>
          </a:bodyPr>
          <a:lstStyle/>
          <a:p>
            <a:pPr marL="0" indent="0" algn="r">
              <a:buNone/>
            </a:pPr>
            <a:r>
              <a:rPr lang="uk-UA" sz="2000" dirty="0">
                <a:latin typeface="Georgia" panose="02040502050405020303" pitchFamily="18" charset="0"/>
                <a:ea typeface="Cambria Math" panose="02040503050406030204" pitchFamily="18" charset="0"/>
              </a:rPr>
              <a:t>Таблиця 5</a:t>
            </a:r>
          </a:p>
          <a:p>
            <a:pPr marL="0" indent="0" algn="ctr">
              <a:buNone/>
            </a:pPr>
            <a:r>
              <a:rPr lang="uk-UA" sz="2000" dirty="0">
                <a:latin typeface="Georgia" panose="02040502050405020303" pitchFamily="18" charset="0"/>
                <a:ea typeface="Cambria Math" panose="02040503050406030204" pitchFamily="18" charset="0"/>
              </a:rPr>
              <a:t>Частка товарів неналежної якості в загальному обсязі постачань</a:t>
            </a: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4" name="Таблица 3">
            <a:extLst>
              <a:ext uri="{FF2B5EF4-FFF2-40B4-BE49-F238E27FC236}">
                <a16:creationId xmlns:a16="http://schemas.microsoft.com/office/drawing/2014/main" xmlns="" id="{F67C710E-F649-4053-A85E-6EC8BE8CDCF7}"/>
              </a:ext>
            </a:extLst>
          </p:cNvPr>
          <p:cNvGraphicFramePr>
            <a:graphicFrameLocks noGrp="1"/>
          </p:cNvGraphicFramePr>
          <p:nvPr>
            <p:extLst>
              <p:ext uri="{D42A27DB-BD31-4B8C-83A1-F6EECF244321}">
                <p14:modId xmlns:p14="http://schemas.microsoft.com/office/powerpoint/2010/main" xmlns="" val="2569974049"/>
              </p:ext>
            </p:extLst>
          </p:nvPr>
        </p:nvGraphicFramePr>
        <p:xfrm>
          <a:off x="710970" y="1959221"/>
          <a:ext cx="8984359" cy="3756427"/>
        </p:xfrm>
        <a:graphic>
          <a:graphicData uri="http://schemas.openxmlformats.org/drawingml/2006/table">
            <a:tbl>
              <a:tblPr firstRow="1" firstCol="1" bandRow="1">
                <a:tableStyleId>{69CF1AB2-1976-4502-BF36-3FF5EA218861}</a:tableStyleId>
              </a:tblPr>
              <a:tblGrid>
                <a:gridCol w="1144333">
                  <a:extLst>
                    <a:ext uri="{9D8B030D-6E8A-4147-A177-3AD203B41FA5}">
                      <a16:colId xmlns:a16="http://schemas.microsoft.com/office/drawing/2014/main" xmlns="" val="856994393"/>
                    </a:ext>
                  </a:extLst>
                </a:gridCol>
                <a:gridCol w="1815548">
                  <a:extLst>
                    <a:ext uri="{9D8B030D-6E8A-4147-A177-3AD203B41FA5}">
                      <a16:colId xmlns:a16="http://schemas.microsoft.com/office/drawing/2014/main" xmlns="" val="2545657831"/>
                    </a:ext>
                  </a:extLst>
                </a:gridCol>
                <a:gridCol w="1311965">
                  <a:extLst>
                    <a:ext uri="{9D8B030D-6E8A-4147-A177-3AD203B41FA5}">
                      <a16:colId xmlns:a16="http://schemas.microsoft.com/office/drawing/2014/main" xmlns="" val="1986884471"/>
                    </a:ext>
                  </a:extLst>
                </a:gridCol>
                <a:gridCol w="2451653">
                  <a:extLst>
                    <a:ext uri="{9D8B030D-6E8A-4147-A177-3AD203B41FA5}">
                      <a16:colId xmlns:a16="http://schemas.microsoft.com/office/drawing/2014/main" xmlns="" val="2979996152"/>
                    </a:ext>
                  </a:extLst>
                </a:gridCol>
                <a:gridCol w="2260860">
                  <a:extLst>
                    <a:ext uri="{9D8B030D-6E8A-4147-A177-3AD203B41FA5}">
                      <a16:colId xmlns:a16="http://schemas.microsoft.com/office/drawing/2014/main" xmlns="" val="2318458798"/>
                    </a:ext>
                  </a:extLst>
                </a:gridCol>
              </a:tblGrid>
              <a:tr h="1963423">
                <a:tc>
                  <a:txBody>
                    <a:bodyPr/>
                    <a:lstStyle/>
                    <a:p>
                      <a:pPr>
                        <a:lnSpc>
                          <a:spcPct val="115000"/>
                        </a:lnSpc>
                        <a:spcAft>
                          <a:spcPts val="0"/>
                        </a:spcAft>
                      </a:pPr>
                      <a:r>
                        <a:rPr lang="uk-UA" sz="1800" dirty="0">
                          <a:effectLst/>
                        </a:rPr>
                        <a:t>Місяць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800" dirty="0">
                          <a:effectLst/>
                        </a:rPr>
                        <a:t>Постачальник</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800" dirty="0">
                          <a:effectLst/>
                        </a:rPr>
                        <a:t>Загальна поставка од/міс</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800" dirty="0" smtClean="0">
                          <a:effectLst/>
                        </a:rPr>
                        <a:t>Кількість </a:t>
                      </a:r>
                      <a:r>
                        <a:rPr lang="uk-UA" sz="1800" dirty="0">
                          <a:effectLst/>
                        </a:rPr>
                        <a:t>товарів неналежної якості в загальному обсязі постачань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0"/>
                        </a:spcAft>
                      </a:pPr>
                      <a:r>
                        <a:rPr lang="uk-UA" sz="1800" dirty="0">
                          <a:effectLst/>
                        </a:rPr>
                        <a:t>Частка </a:t>
                      </a:r>
                      <a:r>
                        <a:rPr lang="uk-UA" sz="1800" dirty="0" smtClean="0">
                          <a:effectLst/>
                        </a:rPr>
                        <a:t>товарів неналежної </a:t>
                      </a:r>
                      <a:r>
                        <a:rPr lang="uk-UA" sz="1800" dirty="0">
                          <a:effectLst/>
                        </a:rPr>
                        <a:t>якості в загальному обсязі постачань, %</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5634596"/>
                  </a:ext>
                </a:extLst>
              </a:tr>
              <a:tr h="448251">
                <a:tc rowSpan="2">
                  <a:txBody>
                    <a:bodyPr/>
                    <a:lstStyle/>
                    <a:p>
                      <a:pPr algn="just">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3000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75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2,5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 val="3392416349"/>
                  </a:ext>
                </a:extLst>
              </a:tr>
              <a:tr h="448251">
                <a:tc vMerge="1">
                  <a:txBody>
                    <a:bodyPr/>
                    <a:lstStyle/>
                    <a:p>
                      <a:endParaRPr lang="ru-UA"/>
                    </a:p>
                  </a:txBody>
                  <a:tcPr/>
                </a:tc>
                <a:tc>
                  <a:txBody>
                    <a:bodyPr/>
                    <a:lstStyle/>
                    <a:p>
                      <a:pPr indent="450215" algn="ctr">
                        <a:lnSpc>
                          <a:spcPct val="115000"/>
                        </a:lnSpc>
                        <a:spcAft>
                          <a:spcPts val="0"/>
                        </a:spcAft>
                      </a:pPr>
                      <a:r>
                        <a:rPr lang="uk-UA"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15000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450215" algn="ctr">
                        <a:lnSpc>
                          <a:spcPct val="115000"/>
                        </a:lnSpc>
                        <a:spcAft>
                          <a:spcPts val="0"/>
                        </a:spcAft>
                      </a:pPr>
                      <a:r>
                        <a:rPr lang="uk-UA" sz="1800">
                          <a:effectLst/>
                        </a:rPr>
                        <a:t>290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450215" algn="ctr">
                        <a:lnSpc>
                          <a:spcPct val="115000"/>
                        </a:lnSpc>
                        <a:spcAft>
                          <a:spcPts val="0"/>
                        </a:spcAft>
                      </a:pPr>
                      <a:r>
                        <a:rPr lang="uk-UA" sz="1800">
                          <a:effectLst/>
                        </a:rPr>
                        <a:t>1,9</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43004036"/>
                  </a:ext>
                </a:extLst>
              </a:tr>
              <a:tr h="448251">
                <a:tc rowSpan="2">
                  <a:txBody>
                    <a:bodyPr/>
                    <a:lstStyle/>
                    <a:p>
                      <a:pPr>
                        <a:lnSpc>
                          <a:spcPct val="115000"/>
                        </a:lnSpc>
                        <a:spcAft>
                          <a:spcPts val="0"/>
                        </a:spcAft>
                      </a:pPr>
                      <a:r>
                        <a:rPr lang="uk-UA" sz="1800" dirty="0">
                          <a:effectLst/>
                        </a:rPr>
                        <a:t>Лютий</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2400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120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tc>
                  <a:txBody>
                    <a:bodyPr/>
                    <a:lstStyle/>
                    <a:p>
                      <a:pPr indent="450215" algn="ctr">
                        <a:lnSpc>
                          <a:spcPct val="115000"/>
                        </a:lnSpc>
                        <a:spcAft>
                          <a:spcPts val="0"/>
                        </a:spcAft>
                      </a:pPr>
                      <a:r>
                        <a:rPr lang="uk-UA" sz="1800" dirty="0">
                          <a:effectLst/>
                        </a:rPr>
                        <a:t>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2">
                        <a:lumMod val="20000"/>
                        <a:lumOff val="80000"/>
                      </a:schemeClr>
                    </a:solidFill>
                  </a:tcPr>
                </a:tc>
                <a:extLst>
                  <a:ext uri="{0D108BD9-81ED-4DB2-BD59-A6C34878D82A}">
                    <a16:rowId xmlns:a16="http://schemas.microsoft.com/office/drawing/2014/main" xmlns="" val="2111872463"/>
                  </a:ext>
                </a:extLst>
              </a:tr>
              <a:tr h="448251">
                <a:tc vMerge="1">
                  <a:txBody>
                    <a:bodyPr/>
                    <a:lstStyle/>
                    <a:p>
                      <a:endParaRPr lang="ru-UA"/>
                    </a:p>
                  </a:txBody>
                  <a:tcPr/>
                </a:tc>
                <a:tc>
                  <a:txBody>
                    <a:bodyPr/>
                    <a:lstStyle/>
                    <a:p>
                      <a:pPr indent="450215" algn="ctr">
                        <a:lnSpc>
                          <a:spcPct val="115000"/>
                        </a:lnSpc>
                        <a:spcAft>
                          <a:spcPts val="0"/>
                        </a:spcAft>
                      </a:pPr>
                      <a:r>
                        <a:rPr lang="uk-UA"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17100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450215" algn="ctr">
                        <a:lnSpc>
                          <a:spcPct val="115000"/>
                        </a:lnSpc>
                        <a:spcAft>
                          <a:spcPts val="0"/>
                        </a:spcAft>
                      </a:pPr>
                      <a:r>
                        <a:rPr lang="uk-UA" sz="1800" dirty="0">
                          <a:effectLst/>
                        </a:rPr>
                        <a:t>415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450215" algn="ctr">
                        <a:lnSpc>
                          <a:spcPct val="115000"/>
                        </a:lnSpc>
                        <a:spcAft>
                          <a:spcPts val="0"/>
                        </a:spcAft>
                      </a:pPr>
                      <a:r>
                        <a:rPr lang="uk-UA" sz="1800" dirty="0">
                          <a:effectLst/>
                        </a:rPr>
                        <a:t>2,4</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9980936"/>
                  </a:ext>
                </a:extLst>
              </a:tr>
            </a:tbl>
          </a:graphicData>
        </a:graphic>
      </p:graphicFrame>
    </p:spTree>
    <p:extLst>
      <p:ext uri="{BB962C8B-B14F-4D97-AF65-F5344CB8AC3E}">
        <p14:creationId xmlns:p14="http://schemas.microsoft.com/office/powerpoint/2010/main" xmlns="" val="2173123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675856" y="1592931"/>
                <a:ext cx="9011483" cy="4291034"/>
              </a:xfrm>
            </p:spPr>
            <p:txBody>
              <a:bodyPr>
                <a:noAutofit/>
              </a:bodyPr>
              <a:lstStyle/>
              <a:p>
                <a:pPr marL="0" indent="0">
                  <a:buNone/>
                </a:pPr>
                <a:r>
                  <a:rPr lang="uk-UA" sz="2000" dirty="0">
                    <a:latin typeface="Georgia" panose="02040502050405020303" pitchFamily="18" charset="0"/>
                  </a:rPr>
                  <a:t>Для першого постачальника темп росту постачань товарів неналежної якості буде зростати:</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нк</m:t>
                          </m:r>
                        </m:sub>
                      </m:sSub>
                      <m:r>
                        <a:rPr lang="uk-UA" sz="2000" b="1" i="1"/>
                        <m:t>=</m:t>
                      </m:r>
                      <m:f>
                        <m:fPr>
                          <m:ctrlPr>
                            <a:rPr lang="ru-UA" sz="2000" b="1" i="1"/>
                          </m:ctrlPr>
                        </m:fPr>
                        <m:num>
                          <m:r>
                            <a:rPr lang="uk-UA" sz="2000" b="1" i="1"/>
                            <m:t>𝟓</m:t>
                          </m:r>
                        </m:num>
                        <m:den>
                          <m:r>
                            <a:rPr lang="uk-UA" sz="2000" b="1" i="1"/>
                            <m:t>𝟐</m:t>
                          </m:r>
                          <m:r>
                            <a:rPr lang="uk-UA" sz="2000" b="1" i="1"/>
                            <m:t>,</m:t>
                          </m:r>
                          <m:r>
                            <a:rPr lang="uk-UA" sz="2000" b="1" i="1"/>
                            <m:t>𝟓</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𝟐𝟎𝟎</m:t>
                      </m:r>
                      <m:r>
                        <a:rPr lang="uk-UA" sz="2000" b="1" i="1"/>
                        <m:t>%</m:t>
                      </m:r>
                    </m:oMath>
                  </m:oMathPara>
                </a14:m>
                <a:endParaRPr lang="ru-UA" sz="2000" dirty="0">
                  <a:latin typeface="Georgia" panose="02040502050405020303" pitchFamily="18" charset="0"/>
                </a:endParaRPr>
              </a:p>
              <a:p>
                <a:pPr marL="0" indent="0">
                  <a:buNone/>
                </a:pPr>
                <a:r>
                  <a:rPr lang="uk-UA" sz="2000" dirty="0">
                    <a:latin typeface="Georgia" panose="02040502050405020303" pitchFamily="18" charset="0"/>
                  </a:rPr>
                  <a:t>Для другого постачальника темп росту постачань товарів неналежної якості буде зростати:</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нк</m:t>
                          </m:r>
                        </m:sub>
                      </m:sSub>
                      <m:r>
                        <a:rPr lang="uk-UA" sz="2000" b="1" i="1"/>
                        <m:t>=</m:t>
                      </m:r>
                      <m:f>
                        <m:fPr>
                          <m:ctrlPr>
                            <a:rPr lang="ru-UA" sz="2000" b="1" i="1"/>
                          </m:ctrlPr>
                        </m:fPr>
                        <m:num>
                          <m:r>
                            <a:rPr lang="uk-UA" sz="2000" b="1" i="1"/>
                            <m:t>𝟐</m:t>
                          </m:r>
                          <m:r>
                            <a:rPr lang="uk-UA" sz="2000" b="1" i="1"/>
                            <m:t>,</m:t>
                          </m:r>
                          <m:r>
                            <a:rPr lang="uk-UA" sz="2000" b="1" i="1"/>
                            <m:t>𝟒</m:t>
                          </m:r>
                        </m:num>
                        <m:den>
                          <m:r>
                            <a:rPr lang="uk-UA" sz="2000" b="1" i="1"/>
                            <m:t>𝟏</m:t>
                          </m:r>
                          <m:r>
                            <a:rPr lang="uk-UA" sz="2000" b="1" i="1"/>
                            <m:t>,</m:t>
                          </m:r>
                          <m:r>
                            <a:rPr lang="uk-UA" sz="2000" b="1" i="1"/>
                            <m:t>𝟗</m:t>
                          </m:r>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𝟏𝟐𝟔</m:t>
                      </m:r>
                      <m:r>
                        <a:rPr lang="uk-UA" sz="2000" b="1" i="1"/>
                        <m:t>%</m:t>
                      </m:r>
                    </m:oMath>
                  </m:oMathPara>
                </a14:m>
                <a:endParaRPr lang="ru-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675856" y="1592931"/>
                <a:ext cx="9011483" cy="4291034"/>
              </a:xfrm>
              <a:blipFill>
                <a:blip r:embed="rId2"/>
                <a:stretch>
                  <a:fillRect l="-744" t="-852"/>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095540" y="532757"/>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1376338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390932" y="1442829"/>
                <a:ext cx="9269902" cy="4184375"/>
              </a:xfrm>
            </p:spPr>
            <p:txBody>
              <a:bodyPr>
                <a:noAutofit/>
              </a:bodyPr>
              <a:lstStyle/>
              <a:p>
                <a:pPr marL="0" indent="0">
                  <a:buNone/>
                </a:pPr>
                <a:r>
                  <a:rPr lang="uk-UA" sz="2000" b="1" dirty="0">
                    <a:latin typeface="Georgia" panose="02040502050405020303" pitchFamily="18" charset="0"/>
                  </a:rPr>
                  <a:t>Пункт 3. </a:t>
                </a:r>
                <a:r>
                  <a:rPr lang="uk-UA" sz="2000" dirty="0">
                    <a:latin typeface="Georgia" panose="02040502050405020303" pitchFamily="18" charset="0"/>
                  </a:rPr>
                  <a:t>Кількісною оцінкою надійності постачання слугує середнє запізнення, тобто середнє число днів запізнень, що приходяться на одне постачання. Цю величину визначають як частку від розподілу загальної кількості днів запізнення за певний період на кількість постачань за той же період.</a:t>
                </a:r>
                <a:endParaRPr lang="ru-UA" sz="2000" dirty="0">
                  <a:latin typeface="Georgia" panose="02040502050405020303" pitchFamily="18" charset="0"/>
                </a:endParaRPr>
              </a:p>
              <a:p>
                <a:pPr marL="0" indent="0">
                  <a:buNone/>
                </a:pPr>
                <a:r>
                  <a:rPr lang="uk-UA" sz="2000" dirty="0">
                    <a:latin typeface="Georgia" panose="02040502050405020303" pitchFamily="18" charset="0"/>
                  </a:rPr>
                  <a:t>Таким чином темп росту середнього запізнення показник надійності постачання за кожним із постачальників визначається за формулою 5</a:t>
                </a:r>
                <a:endParaRPr lang="ru-UA" sz="2000" dirty="0">
                  <a:latin typeface="Georgia" panose="02040502050405020303" pitchFamily="18" charset="0"/>
                </a:endParaRPr>
              </a:p>
              <a:p>
                <a:pPr marL="0" indent="0" algn="ctr">
                  <a:buNone/>
                </a:pPr>
                <a14:m>
                  <m:oMath xmlns:m="http://schemas.openxmlformats.org/officeDocument/2006/math">
                    <m:sSub>
                      <m:sSubPr>
                        <m:ctrlPr>
                          <a:rPr lang="ru-UA" sz="2000" b="1" i="1"/>
                        </m:ctrlPr>
                      </m:sSubPr>
                      <m:e>
                        <m:r>
                          <a:rPr lang="uk-UA" sz="2000" b="1" i="1"/>
                          <m:t>𝑻</m:t>
                        </m:r>
                      </m:e>
                      <m:sub>
                        <m:r>
                          <a:rPr lang="uk-UA" sz="2000" b="1" i="1"/>
                          <m:t>нн</m:t>
                        </m:r>
                      </m:sub>
                    </m:sSub>
                    <m:r>
                      <a:rPr lang="uk-UA" sz="2000" b="1" i="1"/>
                      <m:t>=</m:t>
                    </m:r>
                    <m:f>
                      <m:fPr>
                        <m:ctrlPr>
                          <a:rPr lang="ru-UA" sz="2000" b="1" i="1"/>
                        </m:ctrlPr>
                      </m:fPr>
                      <m:num>
                        <m:sSub>
                          <m:sSubPr>
                            <m:ctrlPr>
                              <a:rPr lang="ru-UA" sz="2000" b="1" i="1"/>
                            </m:ctrlPr>
                          </m:sSubPr>
                          <m:e>
                            <m:r>
                              <a:rPr lang="uk-UA" sz="2000" b="1" i="1"/>
                              <m:t>𝑶</m:t>
                            </m:r>
                          </m:e>
                          <m:sub>
                            <m:r>
                              <a:rPr lang="uk-UA" sz="2000" b="1" i="1"/>
                              <m:t>ср</m:t>
                            </m:r>
                            <m:r>
                              <a:rPr lang="uk-UA" sz="2000" b="1" i="1"/>
                              <m:t>𝟏</m:t>
                            </m:r>
                          </m:sub>
                        </m:sSub>
                      </m:num>
                      <m:den>
                        <m:sSub>
                          <m:sSubPr>
                            <m:ctrlPr>
                              <a:rPr lang="ru-UA" sz="2000" b="1" i="1"/>
                            </m:ctrlPr>
                          </m:sSubPr>
                          <m:e>
                            <m:r>
                              <a:rPr lang="uk-UA" sz="2000" b="1" i="1"/>
                              <m:t>𝑶</m:t>
                            </m:r>
                          </m:e>
                          <m:sub>
                            <m:r>
                              <a:rPr lang="uk-UA" sz="2000" b="1" i="1"/>
                              <m:t>ср</m:t>
                            </m:r>
                            <m:r>
                              <a:rPr lang="uk-UA" sz="2000" b="1" i="1"/>
                              <m:t>𝟎</m:t>
                            </m:r>
                          </m:sub>
                        </m:sSub>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oMath>
                </a14:m>
                <a:r>
                  <a:rPr lang="uk-UA" sz="2000" b="1" dirty="0">
                    <a:latin typeface="Georgia" panose="02040502050405020303" pitchFamily="18" charset="0"/>
                  </a:rPr>
                  <a:t>  (5)</a:t>
                </a:r>
                <a:endParaRPr lang="ru-UA" sz="2000" dirty="0">
                  <a:latin typeface="Georgia" panose="02040502050405020303" pitchFamily="18" charset="0"/>
                </a:endParaRPr>
              </a:p>
              <a:p>
                <a:pPr marL="185738" indent="0">
                  <a:buNone/>
                </a:pPr>
                <a14:m>
                  <m:oMath xmlns:m="http://schemas.openxmlformats.org/officeDocument/2006/math">
                    <m:sSub>
                      <m:sSubPr>
                        <m:ctrlPr>
                          <a:rPr lang="ru-UA" sz="2000" b="1" i="1"/>
                        </m:ctrlPr>
                      </m:sSubPr>
                      <m:e>
                        <m:r>
                          <a:rPr lang="uk-UA" sz="2000" b="1" i="1"/>
                          <m:t>де </m:t>
                        </m:r>
                        <m:r>
                          <a:rPr lang="uk-UA" sz="2000" b="1" i="1"/>
                          <m:t>𝑶</m:t>
                        </m:r>
                      </m:e>
                      <m:sub>
                        <m:r>
                          <a:rPr lang="uk-UA" sz="2000" b="1" i="1"/>
                          <m:t>ср</m:t>
                        </m:r>
                        <m:r>
                          <a:rPr lang="uk-UA" sz="2000" b="1" i="1"/>
                          <m:t>𝟏</m:t>
                        </m:r>
                      </m:sub>
                    </m:sSub>
                  </m:oMath>
                </a14:m>
                <a:r>
                  <a:rPr lang="uk-UA" sz="2000" b="1" dirty="0">
                    <a:latin typeface="Georgia" panose="02040502050405020303" pitchFamily="18" charset="0"/>
                  </a:rPr>
                  <a:t/>
                </a:r>
                <a:r>
                  <a:rPr lang="uk-UA" sz="2000" dirty="0">
                    <a:latin typeface="Georgia" panose="02040502050405020303" pitchFamily="18" charset="0"/>
                  </a:rPr>
                  <a:t>– середнє запізнення на одне постачання в поточному періоді;</a:t>
                </a:r>
                <a:endParaRPr lang="ru-UA" sz="2000" dirty="0">
                  <a:latin typeface="Georgia" panose="02040502050405020303" pitchFamily="18" charset="0"/>
                </a:endParaRPr>
              </a:p>
              <a:p>
                <a:pPr marL="185738" indent="0">
                  <a:buNone/>
                </a:pPr>
                <a14:m>
                  <m:oMath xmlns:m="http://schemas.openxmlformats.org/officeDocument/2006/math">
                    <m:sSub>
                      <m:sSubPr>
                        <m:ctrlPr>
                          <a:rPr lang="ru-UA" sz="2000" b="1" i="1"/>
                        </m:ctrlPr>
                      </m:sSubPr>
                      <m:e>
                        <m:r>
                          <a:rPr lang="uk-UA" sz="2000" b="1" i="1"/>
                          <m:t>      </m:t>
                        </m:r>
                        <m:r>
                          <a:rPr lang="uk-UA" sz="2000" b="1" i="1"/>
                          <m:t>𝑶</m:t>
                        </m:r>
                      </m:e>
                      <m:sub>
                        <m:r>
                          <a:rPr lang="uk-UA" sz="2000" b="1" i="1"/>
                          <m:t>ср</m:t>
                        </m:r>
                        <m:r>
                          <a:rPr lang="uk-UA" sz="2000" b="1" i="1"/>
                          <m:t>𝟎</m:t>
                        </m:r>
                      </m:sub>
                    </m:sSub>
                  </m:oMath>
                </a14:m>
                <a:r>
                  <a:rPr lang="uk-UA" sz="2000" b="1" dirty="0">
                    <a:latin typeface="Georgia" panose="02040502050405020303" pitchFamily="18" charset="0"/>
                  </a:rPr>
                  <a:t> – </a:t>
                </a:r>
                <a:r>
                  <a:rPr lang="uk-UA" sz="2000" dirty="0">
                    <a:latin typeface="Georgia" panose="02040502050405020303" pitchFamily="18" charset="0"/>
                  </a:rPr>
                  <a:t>середнє запізнення на одне постачання в попередньому періоді.</a:t>
                </a:r>
                <a:endParaRPr lang="ru-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390932" y="1442829"/>
                <a:ext cx="9269902" cy="4184375"/>
              </a:xfrm>
              <a:blipFill>
                <a:blip r:embed="rId2"/>
                <a:stretch>
                  <a:fillRect l="-657" t="-1020" r="-592"/>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019339" y="609599"/>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2680125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3" name="Объект 2">
                <a:extLst>
                  <a:ext uri="{FF2B5EF4-FFF2-40B4-BE49-F238E27FC236}">
                    <a16:creationId xmlns:a16="http://schemas.microsoft.com/office/drawing/2014/main" id="{904E1F8E-9189-424A-9507-C139B679D4B5}"/>
                  </a:ext>
                </a:extLst>
              </p:cNvPr>
              <p:cNvSpPr>
                <a:spLocks noGrp="1"/>
              </p:cNvSpPr>
              <p:nvPr>
                <p:ph idx="1"/>
              </p:nvPr>
            </p:nvSpPr>
            <p:spPr>
              <a:xfrm>
                <a:off x="1404724" y="1524000"/>
                <a:ext cx="7692893" cy="4678018"/>
              </a:xfrm>
            </p:spPr>
            <p:txBody>
              <a:bodyPr>
                <a:noAutofit/>
              </a:bodyPr>
              <a:lstStyle/>
              <a:p>
                <a:pPr marL="0" indent="0">
                  <a:buNone/>
                </a:pPr>
                <a:r>
                  <a:rPr lang="uk-UA" sz="2000" dirty="0">
                    <a:latin typeface="Georgia" panose="02040502050405020303" pitchFamily="18" charset="0"/>
                  </a:rPr>
                  <a:t>Темп росту середнього запізнення для постачальника №1:</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нн</m:t>
                          </m:r>
                        </m:sub>
                      </m:sSub>
                      <m:r>
                        <a:rPr lang="uk-UA" sz="2000" b="1" i="1"/>
                        <m:t>=</m:t>
                      </m:r>
                      <m:f>
                        <m:fPr>
                          <m:ctrlPr>
                            <a:rPr lang="ru-UA" sz="2000" b="1" i="1"/>
                          </m:ctrlPr>
                        </m:fPr>
                        <m:num>
                          <m:f>
                            <m:fPr>
                              <m:ctrlPr>
                                <a:rPr lang="ru-UA" sz="2000" b="1" i="1"/>
                              </m:ctrlPr>
                            </m:fPr>
                            <m:num>
                              <m:r>
                                <a:rPr lang="uk-UA" sz="2000" b="1" i="1"/>
                                <m:t>𝟑𝟓</m:t>
                              </m:r>
                            </m:num>
                            <m:den>
                              <m:r>
                                <a:rPr lang="uk-UA" sz="2000" b="1" i="1"/>
                                <m:t>𝟏𝟐</m:t>
                              </m:r>
                            </m:den>
                          </m:f>
                        </m:num>
                        <m:den>
                          <m:f>
                            <m:fPr>
                              <m:ctrlPr>
                                <a:rPr lang="ru-UA" sz="2000" b="1" i="1"/>
                              </m:ctrlPr>
                            </m:fPr>
                            <m:num>
                              <m:r>
                                <a:rPr lang="uk-UA" sz="2000" b="1" i="1"/>
                                <m:t>𝟐𝟖</m:t>
                              </m:r>
                            </m:num>
                            <m:den>
                              <m:r>
                                <a:rPr lang="uk-UA" sz="2000" b="1" i="1"/>
                                <m:t>𝟖</m:t>
                              </m:r>
                            </m:den>
                          </m:f>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𝟏𝟒𝟑</m:t>
                      </m:r>
                      <m:r>
                        <a:rPr lang="uk-UA" sz="2000" b="1" i="1"/>
                        <m:t>%</m:t>
                      </m:r>
                    </m:oMath>
                  </m:oMathPara>
                </a14:m>
                <a:endParaRPr lang="uk-UA" sz="2000" dirty="0">
                  <a:latin typeface="Georgia" panose="02040502050405020303" pitchFamily="18" charset="0"/>
                </a:endParaRPr>
              </a:p>
              <a:p>
                <a:pPr marL="0" indent="0">
                  <a:buNone/>
                </a:pPr>
                <a:endParaRPr lang="ru-UA" sz="2000" dirty="0">
                  <a:latin typeface="Georgia" panose="02040502050405020303" pitchFamily="18" charset="0"/>
                </a:endParaRPr>
              </a:p>
              <a:p>
                <a:pPr marL="0" indent="0">
                  <a:buNone/>
                </a:pPr>
                <a:r>
                  <a:rPr lang="uk-UA" sz="2000" dirty="0">
                    <a:latin typeface="Georgia" panose="02040502050405020303" pitchFamily="18" charset="0"/>
                  </a:rPr>
                  <a:t>Темп росту середнього запізнення для постачальника №2:</a:t>
                </a:r>
                <a:endParaRPr lang="ru-UA" sz="2000" dirty="0">
                  <a:latin typeface="Georgia" panose="02040502050405020303"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ru-UA" sz="2000" b="1" i="1"/>
                          </m:ctrlPr>
                        </m:sSubPr>
                        <m:e>
                          <m:r>
                            <a:rPr lang="uk-UA" sz="2000" b="1" i="1"/>
                            <m:t>𝑻</m:t>
                          </m:r>
                        </m:e>
                        <m:sub>
                          <m:r>
                            <a:rPr lang="uk-UA" sz="2000" b="1" i="1"/>
                            <m:t>нн</m:t>
                          </m:r>
                        </m:sub>
                      </m:sSub>
                      <m:r>
                        <a:rPr lang="uk-UA" sz="2000" b="1" i="1"/>
                        <m:t>=</m:t>
                      </m:r>
                      <m:f>
                        <m:fPr>
                          <m:ctrlPr>
                            <a:rPr lang="ru-UA" sz="2000" b="1" i="1"/>
                          </m:ctrlPr>
                        </m:fPr>
                        <m:num>
                          <m:f>
                            <m:fPr>
                              <m:ctrlPr>
                                <a:rPr lang="ru-UA" sz="2000" b="1" i="1"/>
                              </m:ctrlPr>
                            </m:fPr>
                            <m:num>
                              <m:r>
                                <a:rPr lang="uk-UA" sz="2000" b="1" i="1"/>
                                <m:t>𝟑𝟓</m:t>
                              </m:r>
                            </m:num>
                            <m:den>
                              <m:r>
                                <a:rPr lang="uk-UA" sz="2000" b="1" i="1"/>
                                <m:t>𝟏𝟐</m:t>
                              </m:r>
                            </m:den>
                          </m:f>
                        </m:num>
                        <m:den>
                          <m:f>
                            <m:fPr>
                              <m:ctrlPr>
                                <a:rPr lang="ru-UA" sz="2000" b="1" i="1"/>
                              </m:ctrlPr>
                            </m:fPr>
                            <m:num>
                              <m:r>
                                <a:rPr lang="uk-UA" sz="2000" b="1" i="1"/>
                                <m:t>𝟒𝟓</m:t>
                              </m:r>
                            </m:num>
                            <m:den>
                              <m:r>
                                <a:rPr lang="uk-UA" sz="2000" b="1" i="1"/>
                                <m:t>𝟏𝟎</m:t>
                              </m:r>
                            </m:den>
                          </m:f>
                        </m:den>
                      </m:f>
                      <m:r>
                        <a:rPr lang="uk-UA" sz="2000" b="1" i="1" smtClean="0">
                          <a:latin typeface="Cambria Math" panose="02040503050406030204" pitchFamily="18" charset="0"/>
                          <a:ea typeface="Cambria Math" panose="02040503050406030204" pitchFamily="18" charset="0"/>
                        </a:rPr>
                        <m:t>∙</m:t>
                      </m:r>
                      <m:r>
                        <a:rPr lang="uk-UA" sz="2000" b="1" i="1"/>
                        <m:t>𝟏𝟎𝟎</m:t>
                      </m:r>
                      <m:r>
                        <a:rPr lang="uk-UA" sz="2000" b="1" i="1"/>
                        <m:t>=</m:t>
                      </m:r>
                      <m:r>
                        <a:rPr lang="uk-UA" sz="2000" b="1" i="1"/>
                        <m:t>𝟔𝟒</m:t>
                      </m:r>
                      <m:r>
                        <a:rPr lang="uk-UA" sz="2000" b="1" i="1"/>
                        <m:t>,</m:t>
                      </m:r>
                      <m:r>
                        <a:rPr lang="uk-UA" sz="2000" b="1" i="1"/>
                        <m:t>𝟖</m:t>
                      </m:r>
                      <m:r>
                        <a:rPr lang="uk-UA" sz="2000" b="1" i="1"/>
                        <m:t>%</m:t>
                      </m:r>
                    </m:oMath>
                  </m:oMathPara>
                </a14:m>
                <a:endParaRPr lang="ru-UA" sz="2000" dirty="0">
                  <a:latin typeface="Georgia" panose="02040502050405020303" pitchFamily="18" charset="0"/>
                </a:endParaRPr>
              </a:p>
            </p:txBody>
          </p:sp>
        </mc:Choice>
        <mc:Fallback>
          <p:sp>
            <p:nvSpPr>
              <p:cNvPr id="3" name="Объект 2">
                <a:extLst>
                  <a:ext uri="{FF2B5EF4-FFF2-40B4-BE49-F238E27FC236}">
                    <a16:creationId xmlns:a16="http://schemas.microsoft.com/office/drawing/2014/main" xmlns="" id="{904E1F8E-9189-424A-9507-C139B679D4B5}"/>
                  </a:ext>
                </a:extLst>
              </p:cNvPr>
              <p:cNvSpPr>
                <a:spLocks noGrp="1" noRot="1" noChangeAspect="1" noMove="1" noResize="1" noEditPoints="1" noAdjustHandles="1" noChangeArrowheads="1" noChangeShapeType="1" noTextEdit="1"/>
              </p:cNvSpPr>
              <p:nvPr>
                <p:ph idx="1"/>
              </p:nvPr>
            </p:nvSpPr>
            <p:spPr>
              <a:xfrm>
                <a:off x="1404724" y="1524000"/>
                <a:ext cx="7692893" cy="4678018"/>
              </a:xfrm>
              <a:blipFill>
                <a:blip r:embed="rId2"/>
                <a:stretch>
                  <a:fillRect l="-792" t="-782"/>
                </a:stretch>
              </a:blipFill>
            </p:spPr>
            <p:txBody>
              <a:bodyPr/>
              <a:lstStyle/>
              <a:p>
                <a:r>
                  <a:rPr lang="ru-UA">
                    <a:noFill/>
                  </a:rPr>
                  <a:t> </a:t>
                </a:r>
              </a:p>
            </p:txBody>
          </p:sp>
        </mc:Fallback>
      </mc:AlternateContent>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244627" y="516834"/>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3716339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941832" y="636105"/>
            <a:ext cx="9774936" cy="609600"/>
          </a:xfrm>
        </p:spPr>
        <p:txBody>
          <a:bodyPr>
            <a:normAutofit/>
          </a:bodyPr>
          <a:lstStyle/>
          <a:p>
            <a:r>
              <a:rPr lang="uk-UA" sz="3200" b="1" dirty="0" smtClean="0">
                <a:latin typeface="Georgia" panose="02040502050405020303" pitchFamily="18" charset="0"/>
              </a:rPr>
              <a:t>Базові терміни до практичного завдання</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756990" y="1234440"/>
            <a:ext cx="9347130" cy="4937760"/>
          </a:xfrm>
        </p:spPr>
        <p:txBody>
          <a:bodyPr>
            <a:noAutofit/>
          </a:bodyPr>
          <a:lstStyle/>
          <a:p>
            <a:pPr marL="0" indent="0" algn="just">
              <a:spcBef>
                <a:spcPts val="0"/>
              </a:spcBef>
              <a:buNone/>
            </a:pPr>
            <a:r>
              <a:rPr lang="ru-RU" sz="2000" b="1" dirty="0" err="1" smtClean="0">
                <a:latin typeface="Times New Roman" pitchFamily="18" charset="0"/>
                <a:cs typeface="Times New Roman" pitchFamily="18" charset="0"/>
              </a:rPr>
              <a:t>Постачальник</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будь-яка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організація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установа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фізична</a:t>
            </a:r>
            <a:r>
              <a:rPr lang="ru-RU" sz="2000" dirty="0" smtClean="0">
                <a:latin typeface="Times New Roman" pitchFamily="18" charset="0"/>
                <a:cs typeface="Times New Roman" pitchFamily="18" charset="0"/>
              </a:rPr>
              <a:t> особа </a:t>
            </a:r>
            <a:r>
              <a:rPr lang="ru-RU" sz="2000" dirty="0" err="1" smtClean="0">
                <a:latin typeface="Times New Roman" pitchFamily="18" charset="0"/>
                <a:cs typeface="Times New Roman" pitchFamily="18" charset="0"/>
              </a:rPr>
              <a:t>підприємець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що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поставляють</a:t>
            </a:r>
            <a:r>
              <a:rPr lang="ru-RU" sz="2000" dirty="0" smtClean="0">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товари</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або</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послуги</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замовникам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Постачальник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здійснює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підприємницьку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діяльність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відповідно</a:t>
            </a:r>
            <a:r>
              <a:rPr lang="ru-RU" sz="2000" dirty="0" smtClean="0">
                <a:latin typeface="Times New Roman" pitchFamily="18" charset="0"/>
                <a:cs typeface="Times New Roman" pitchFamily="18" charset="0"/>
              </a:rPr>
              <a:t> до умов </a:t>
            </a:r>
            <a:r>
              <a:rPr lang="ru-RU" sz="2000" dirty="0" err="1" smtClean="0">
                <a:latin typeface="Times New Roman" pitchFamily="18" charset="0"/>
                <a:cs typeface="Times New Roman" pitchFamily="18" charset="0"/>
              </a:rPr>
              <a:t>укладеного</a:t>
            </a:r>
            <a:r>
              <a:rPr lang="ru-RU" sz="2000" dirty="0" smtClean="0">
                <a:latin typeface="Times New Roman" pitchFamily="18" charset="0"/>
                <a:cs typeface="Times New Roman" pitchFamily="18" charset="0"/>
              </a:rPr>
              <a:t> договору поставки, </a:t>
            </a:r>
            <a:r>
              <a:rPr lang="ru-RU" sz="2000" dirty="0" err="1" smtClean="0">
                <a:latin typeface="Times New Roman" pitchFamily="18" charset="0"/>
                <a:cs typeface="Times New Roman" pitchFamily="18" charset="0"/>
              </a:rPr>
              <a:t>який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є</a:t>
            </a:r>
            <a:r>
              <a:rPr lang="ru-RU" sz="2000" dirty="0" smtClean="0">
                <a:latin typeface="Times New Roman" pitchFamily="18" charset="0"/>
                <a:cs typeface="Times New Roman" pitchFamily="18" charset="0"/>
              </a:rPr>
              <a:t> одним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видів</a:t>
            </a:r>
            <a:r>
              <a:rPr lang="ru-RU" sz="2000" dirty="0" smtClean="0">
                <a:latin typeface="Times New Roman" pitchFamily="18" charset="0"/>
                <a:cs typeface="Times New Roman" pitchFamily="18" charset="0"/>
              </a:rPr>
              <a:t> договору </a:t>
            </a:r>
            <a:r>
              <a:rPr lang="ru-RU" sz="2000" dirty="0" err="1" smtClean="0">
                <a:latin typeface="Times New Roman" pitchFamily="18" charset="0"/>
                <a:cs typeface="Times New Roman" pitchFamily="18" charset="0"/>
              </a:rPr>
              <a:t>купівлі-продажу</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відповідності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договором поставки </a:t>
            </a:r>
            <a:r>
              <a:rPr lang="ru-RU" sz="2000" dirty="0" err="1" smtClean="0">
                <a:latin typeface="Times New Roman" pitchFamily="18" charset="0"/>
                <a:cs typeface="Times New Roman" pitchFamily="18" charset="0"/>
              </a:rPr>
              <a:t>постачальник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зобов'язується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передати</a:t>
            </a:r>
            <a:r>
              <a:rPr lang="ru-RU" sz="2000" dirty="0" smtClean="0">
                <a:latin typeface="Times New Roman" pitchFamily="18" charset="0"/>
                <a:cs typeface="Times New Roman" pitchFamily="18" charset="0"/>
              </a:rPr>
              <a:t> в </a:t>
            </a:r>
            <a:r>
              <a:rPr lang="ru-RU" sz="2000" dirty="0" err="1" smtClean="0">
                <a:latin typeface="Times New Roman" pitchFamily="18" charset="0"/>
                <a:cs typeface="Times New Roman" pitchFamily="18" charset="0"/>
              </a:rPr>
              <a:t>обумовлений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термін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чи</a:t>
            </a:r>
            <a:r>
              <a:rPr lang="ru-RU" sz="2000" dirty="0" smtClean="0">
                <a:latin typeface="Times New Roman" pitchFamily="18" charset="0"/>
                <a:cs typeface="Times New Roman" pitchFamily="18" charset="0"/>
              </a:rPr>
              <a:t> строки </a:t>
            </a:r>
            <a:r>
              <a:rPr lang="ru-RU" sz="2000" dirty="0" err="1" smtClean="0">
                <a:latin typeface="Times New Roman" pitchFamily="18" charset="0"/>
                <a:cs typeface="Times New Roman" pitchFamily="18" charset="0"/>
              </a:rPr>
              <a:t>вироблені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чи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закуплені</a:t>
            </a:r>
            <a:r>
              <a:rPr lang="ru-RU" sz="2000" dirty="0" smtClean="0">
                <a:latin typeface="Times New Roman" pitchFamily="18" charset="0"/>
                <a:cs typeface="Times New Roman" pitchFamily="18" charset="0"/>
              </a:rPr>
              <a:t> ним </a:t>
            </a:r>
            <a:r>
              <a:rPr lang="ru-RU" sz="2000" dirty="0" err="1" smtClean="0">
                <a:latin typeface="Times New Roman" pitchFamily="18" charset="0"/>
                <a:cs typeface="Times New Roman" pitchFamily="18" charset="0"/>
              </a:rPr>
              <a:t>товари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обумовленої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покупцю</a:t>
            </a:r>
            <a:r>
              <a:rPr lang="ru-RU" sz="2000" dirty="0" smtClean="0">
                <a:latin typeface="Times New Roman" pitchFamily="18" charset="0"/>
                <a:cs typeface="Times New Roman" pitchFamily="18" charset="0"/>
              </a:rPr>
              <a:t> для </a:t>
            </a:r>
            <a:r>
              <a:rPr lang="ru-RU" sz="2000" dirty="0" err="1" smtClean="0">
                <a:latin typeface="Times New Roman" pitchFamily="18" charset="0"/>
                <a:cs typeface="Times New Roman" pitchFamily="18" charset="0"/>
              </a:rPr>
              <a:t>використання</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підприємницькій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діяльності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в </a:t>
            </a:r>
            <a:r>
              <a:rPr lang="ru-RU" sz="2000" dirty="0" err="1" smtClean="0">
                <a:latin typeface="Times New Roman" pitchFamily="18" charset="0"/>
                <a:cs typeface="Times New Roman" pitchFamily="18" charset="0"/>
              </a:rPr>
              <a:t>інших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цілях</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пов'язаних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особистим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сімейним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домашнім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іншим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подібним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використанням</a:t>
            </a:r>
            <a:r>
              <a:rPr lang="ru-RU" sz="2000" dirty="0" smtClean="0">
                <a:latin typeface="Times New Roman" pitchFamily="18" charset="0"/>
                <a:cs typeface="Times New Roman" pitchFamily="18" charset="0"/>
              </a:rPr>
              <a:t>.</a:t>
            </a:r>
          </a:p>
          <a:p>
            <a:pPr marL="0" indent="0" algn="just">
              <a:spcBef>
                <a:spcPts val="0"/>
              </a:spcBef>
              <a:buNone/>
            </a:pPr>
            <a:endParaRPr lang="ru-RU" sz="2000" dirty="0" smtClean="0">
              <a:latin typeface="Times New Roman" pitchFamily="18" charset="0"/>
              <a:cs typeface="Times New Roman" pitchFamily="18" charset="0"/>
            </a:endParaRPr>
          </a:p>
          <a:p>
            <a:pPr algn="just">
              <a:buNone/>
            </a:pPr>
            <a:r>
              <a:rPr lang="ru-RU" sz="2000" b="1" dirty="0" smtClean="0">
                <a:latin typeface="Times New Roman" pitchFamily="18" charset="0"/>
                <a:cs typeface="Times New Roman" pitchFamily="18" charset="0"/>
              </a:rPr>
              <a:t>Для </a:t>
            </a:r>
            <a:r>
              <a:rPr lang="ru-RU" sz="2000" b="1" dirty="0" err="1" smtClean="0">
                <a:latin typeface="Times New Roman" pitchFamily="18" charset="0"/>
                <a:cs typeface="Times New Roman" pitchFamily="18" charset="0"/>
              </a:rPr>
              <a:t>здійснення</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економічно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обґрунтованого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вибору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постачальника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найбільш</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доцільними</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є</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наступні</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критерії</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вибору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постачальників</a:t>
            </a:r>
            <a:r>
              <a:rPr lang="ru-RU" sz="2000" b="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ритмічність</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надійність</a:t>
            </a:r>
            <a:r>
              <a:rPr lang="ru-RU" sz="2000" dirty="0" smtClean="0">
                <a:latin typeface="Times New Roman" pitchFamily="18" charset="0"/>
                <a:cs typeface="Times New Roman" pitchFamily="18" charset="0"/>
              </a:rPr>
              <a:t> поставки; </a:t>
            </a:r>
            <a:r>
              <a:rPr lang="ru-RU" sz="2000" dirty="0" err="1" smtClean="0">
                <a:latin typeface="Times New Roman" pitchFamily="18" charset="0"/>
                <a:cs typeface="Times New Roman" pitchFamily="18" charset="0"/>
              </a:rPr>
              <a:t>якість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продукції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повнота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асортименту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ціна</a:t>
            </a:r>
            <a:r>
              <a:rPr lang="ru-RU" sz="2000" dirty="0" smtClean="0">
                <a:latin typeface="Times New Roman" pitchFamily="18" charset="0"/>
                <a:cs typeface="Times New Roman" pitchFamily="18" charset="0"/>
              </a:rPr>
              <a:t> поставки; </a:t>
            </a:r>
            <a:r>
              <a:rPr lang="ru-RU" sz="2000" dirty="0" err="1" smtClean="0">
                <a:latin typeface="Times New Roman" pitchFamily="18" charset="0"/>
                <a:cs typeface="Times New Roman" pitchFamily="18" charset="0"/>
              </a:rPr>
              <a:t>ціна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транспортних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послуг</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періодичність</a:t>
            </a:r>
            <a:r>
              <a:rPr lang="ru-RU" sz="2000" dirty="0" smtClean="0">
                <a:latin typeface="Times New Roman" pitchFamily="18" charset="0"/>
                <a:cs typeface="Times New Roman" pitchFamily="18" charset="0"/>
              </a:rPr>
              <a:t> поставки; </a:t>
            </a:r>
            <a:r>
              <a:rPr lang="ru-RU" sz="2000" dirty="0" err="1" smtClean="0">
                <a:latin typeface="Times New Roman" pitchFamily="18" charset="0"/>
                <a:cs typeface="Times New Roman" pitchFamily="18" charset="0"/>
              </a:rPr>
              <a:t>відстань</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постачальника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мінімальна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партія</a:t>
            </a:r>
            <a:r>
              <a:rPr lang="ru-RU" sz="2000" dirty="0" smtClean="0">
                <a:latin typeface="Times New Roman" pitchFamily="18" charset="0"/>
                <a:cs typeface="Times New Roman" pitchFamily="18" charset="0"/>
              </a:rPr>
              <a:t> поставки </a:t>
            </a:r>
            <a:r>
              <a:rPr lang="ru-RU" sz="2000" dirty="0" err="1" smtClean="0">
                <a:latin typeface="Times New Roman" pitchFamily="18" charset="0"/>
                <a:cs typeface="Times New Roman" pitchFamily="18" charset="0"/>
              </a:rPr>
              <a:t>тощо</a:t>
            </a:r>
            <a:endParaRPr lang="ru-RU" sz="2000" dirty="0" smtClean="0">
              <a:latin typeface="Times New Roman" pitchFamily="18" charset="0"/>
              <a:cs typeface="Times New Roman" pitchFamily="18" charset="0"/>
            </a:endParaRPr>
          </a:p>
          <a:p>
            <a:pPr marL="0" indent="0" algn="just">
              <a:spcBef>
                <a:spcPts val="0"/>
              </a:spcBef>
              <a:buNone/>
            </a:pPr>
            <a:endParaRPr lang="ru-RU" sz="2000" dirty="0">
              <a:latin typeface="Times New Roman" pitchFamily="18" charset="0"/>
              <a:ea typeface="Cambria Math" panose="02040503050406030204" pitchFamily="18" charset="0"/>
              <a:cs typeface="Times New Roman" pitchFamily="18" charset="0"/>
            </a:endParaRPr>
          </a:p>
        </p:txBody>
      </p:sp>
    </p:spTree>
    <p:extLst>
      <p:ext uri="{BB962C8B-B14F-4D97-AF65-F5344CB8AC3E}">
        <p14:creationId xmlns:p14="http://schemas.microsoft.com/office/powerpoint/2010/main" xmlns="" val="1149642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377680" y="1513232"/>
            <a:ext cx="9269902" cy="3831536"/>
          </a:xfrm>
        </p:spPr>
        <p:txBody>
          <a:bodyPr>
            <a:noAutofit/>
          </a:bodyPr>
          <a:lstStyle/>
          <a:p>
            <a:pPr marL="0" indent="0" algn="just">
              <a:buNone/>
            </a:pPr>
            <a:r>
              <a:rPr lang="uk-UA" sz="2000" dirty="0">
                <a:latin typeface="Georgia" panose="02040502050405020303" pitchFamily="18" charset="0"/>
              </a:rPr>
              <a:t>Для розрахунку рейтингу необхідно для кожного показника знайти добуток отриманого значення темпу росту на вагу.</a:t>
            </a:r>
            <a:endParaRPr lang="ru-UA" sz="2000" dirty="0">
              <a:latin typeface="Georgia" panose="02040502050405020303" pitchFamily="18" charset="0"/>
            </a:endParaRPr>
          </a:p>
          <a:p>
            <a:pPr marL="0" indent="0" algn="just">
              <a:buNone/>
            </a:pPr>
            <a:r>
              <a:rPr lang="uk-UA" sz="2000" dirty="0">
                <a:latin typeface="Georgia" panose="02040502050405020303" pitchFamily="18" charset="0"/>
              </a:rPr>
              <a:t>Розрахунок рейтингу постачальникам здійснимо використовуючи аналітичну Таблицю  6. Варто пам’ятати, що в нашому випадку темп росту відбиває зріст негативних характеристик постачальника. Перевагу при укладені договору варто віддавати постачальнику, значення  рейтингу якого розрахованого за даною методикою буде меншим (в сенсі менше частка негативних рис цього постачальника). У випадку якщо у якості характеристик постачальника будуть обрані такі властивості які характеризують його з позитивного боку (в сенсі більша частка позитивних рис) слід обирати постачальника з максимальним значенням рейтингу.</a:t>
            </a:r>
            <a:endParaRPr lang="ru-UA" sz="2000" dirty="0">
              <a:latin typeface="Georgia" panose="02040502050405020303" pitchFamily="18" charset="0"/>
            </a:endParaRPr>
          </a:p>
        </p:txBody>
      </p:sp>
      <p:sp>
        <p:nvSpPr>
          <p:cNvPr id="7" name="Заголовок 1">
            <a:extLst>
              <a:ext uri="{FF2B5EF4-FFF2-40B4-BE49-F238E27FC236}">
                <a16:creationId xmlns:a16="http://schemas.microsoft.com/office/drawing/2014/main" xmlns="" id="{B6D7E4AF-EEFA-4981-8A23-D9B2257FD664}"/>
              </a:ext>
            </a:extLst>
          </p:cNvPr>
          <p:cNvSpPr txBox="1">
            <a:spLocks/>
          </p:cNvSpPr>
          <p:nvPr/>
        </p:nvSpPr>
        <p:spPr>
          <a:xfrm>
            <a:off x="2006087" y="636104"/>
            <a:ext cx="6013088" cy="6096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Tree>
    <p:extLst>
      <p:ext uri="{BB962C8B-B14F-4D97-AF65-F5344CB8AC3E}">
        <p14:creationId xmlns:p14="http://schemas.microsoft.com/office/powerpoint/2010/main" xmlns="" val="481594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2036103" y="620412"/>
            <a:ext cx="6013088" cy="609600"/>
          </a:xfrm>
        </p:spPr>
        <p:txBody>
          <a:bodyPr>
            <a:normAutofit/>
          </a:bodyPr>
          <a:lstStyle/>
          <a:p>
            <a:r>
              <a:rPr lang="uk-UA" sz="3200" b="1" dirty="0">
                <a:latin typeface="Georgia" panose="02040502050405020303" pitchFamily="18" charset="0"/>
              </a:rPr>
              <a:t>Хід </a:t>
            </a:r>
            <a:r>
              <a:rPr lang="uk-UA" sz="3200" b="1" dirty="0" err="1">
                <a:latin typeface="Georgia" panose="02040502050405020303" pitchFamily="18" charset="0"/>
              </a:rPr>
              <a:t>розв</a:t>
            </a:r>
            <a:r>
              <a:rPr lang="en-US" sz="3200" b="1" dirty="0">
                <a:latin typeface="Georgia" panose="02040502050405020303" pitchFamily="18" charset="0"/>
              </a:rPr>
              <a:t>’</a:t>
            </a:r>
            <a:r>
              <a:rPr lang="uk-UA" sz="3200" b="1" dirty="0">
                <a:latin typeface="Georgia" panose="02040502050405020303" pitchFamily="18" charset="0"/>
              </a:rPr>
              <a:t>язання завдання</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389965" y="1249841"/>
            <a:ext cx="9305364" cy="5820194"/>
          </a:xfrm>
        </p:spPr>
        <p:txBody>
          <a:bodyPr>
            <a:noAutofit/>
          </a:bodyPr>
          <a:lstStyle/>
          <a:p>
            <a:pPr marL="0" indent="0" algn="r">
              <a:buNone/>
            </a:pPr>
            <a:r>
              <a:rPr lang="uk-UA" sz="2000" dirty="0">
                <a:latin typeface="Georgia" panose="02040502050405020303" pitchFamily="18" charset="0"/>
                <a:ea typeface="Cambria Math" panose="02040503050406030204" pitchFamily="18" charset="0"/>
              </a:rPr>
              <a:t>Таблиця 4</a:t>
            </a:r>
          </a:p>
          <a:p>
            <a:pPr marL="0" indent="0" algn="ctr">
              <a:buNone/>
            </a:pPr>
            <a:r>
              <a:rPr lang="uk-UA" sz="2000" dirty="0">
                <a:latin typeface="Georgia" panose="02040502050405020303" pitchFamily="18" charset="0"/>
                <a:ea typeface="Cambria Math" panose="02040503050406030204" pitchFamily="18" charset="0"/>
              </a:rPr>
              <a:t>Аналітична таблиця розрахунку рейтингу постачальників</a:t>
            </a: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4" name="Таблица 3">
            <a:extLst>
              <a:ext uri="{FF2B5EF4-FFF2-40B4-BE49-F238E27FC236}">
                <a16:creationId xmlns:a16="http://schemas.microsoft.com/office/drawing/2014/main" xmlns="" id="{AF4DE3E7-52F3-4D2F-A7AE-106FB82F382A}"/>
              </a:ext>
            </a:extLst>
          </p:cNvPr>
          <p:cNvGraphicFramePr>
            <a:graphicFrameLocks noGrp="1"/>
          </p:cNvGraphicFramePr>
          <p:nvPr>
            <p:extLst>
              <p:ext uri="{D42A27DB-BD31-4B8C-83A1-F6EECF244321}">
                <p14:modId xmlns:p14="http://schemas.microsoft.com/office/powerpoint/2010/main" xmlns="" val="950236179"/>
              </p:ext>
            </p:extLst>
          </p:nvPr>
        </p:nvGraphicFramePr>
        <p:xfrm>
          <a:off x="904169" y="2288464"/>
          <a:ext cx="8276957" cy="4098797"/>
        </p:xfrm>
        <a:graphic>
          <a:graphicData uri="http://schemas.openxmlformats.org/drawingml/2006/table">
            <a:tbl>
              <a:tblPr firstRow="1" firstCol="1" bandRow="1">
                <a:tableStyleId>{69CF1AB2-1976-4502-BF36-3FF5EA218861}</a:tableStyleId>
              </a:tblPr>
              <a:tblGrid>
                <a:gridCol w="1931796">
                  <a:extLst>
                    <a:ext uri="{9D8B030D-6E8A-4147-A177-3AD203B41FA5}">
                      <a16:colId xmlns:a16="http://schemas.microsoft.com/office/drawing/2014/main" xmlns="" val="618419252"/>
                    </a:ext>
                  </a:extLst>
                </a:gridCol>
                <a:gridCol w="1444487">
                  <a:extLst>
                    <a:ext uri="{9D8B030D-6E8A-4147-A177-3AD203B41FA5}">
                      <a16:colId xmlns:a16="http://schemas.microsoft.com/office/drawing/2014/main" xmlns="" val="1611678433"/>
                    </a:ext>
                  </a:extLst>
                </a:gridCol>
                <a:gridCol w="701292">
                  <a:extLst>
                    <a:ext uri="{9D8B030D-6E8A-4147-A177-3AD203B41FA5}">
                      <a16:colId xmlns:a16="http://schemas.microsoft.com/office/drawing/2014/main" xmlns="" val="2417904781"/>
                    </a:ext>
                  </a:extLst>
                </a:gridCol>
                <a:gridCol w="1398626">
                  <a:extLst>
                    <a:ext uri="{9D8B030D-6E8A-4147-A177-3AD203B41FA5}">
                      <a16:colId xmlns:a16="http://schemas.microsoft.com/office/drawing/2014/main" xmlns="" val="696225137"/>
                    </a:ext>
                  </a:extLst>
                </a:gridCol>
                <a:gridCol w="1400378">
                  <a:extLst>
                    <a:ext uri="{9D8B030D-6E8A-4147-A177-3AD203B41FA5}">
                      <a16:colId xmlns:a16="http://schemas.microsoft.com/office/drawing/2014/main" xmlns="" val="448552574"/>
                    </a:ext>
                  </a:extLst>
                </a:gridCol>
                <a:gridCol w="1400378">
                  <a:extLst>
                    <a:ext uri="{9D8B030D-6E8A-4147-A177-3AD203B41FA5}">
                      <a16:colId xmlns:a16="http://schemas.microsoft.com/office/drawing/2014/main" xmlns="" val="3184944774"/>
                    </a:ext>
                  </a:extLst>
                </a:gridCol>
              </a:tblGrid>
              <a:tr h="1509803">
                <a:tc rowSpan="2">
                  <a:txBody>
                    <a:bodyPr/>
                    <a:lstStyle/>
                    <a:p>
                      <a:pPr algn="ctr">
                        <a:lnSpc>
                          <a:spcPct val="115000"/>
                        </a:lnSpc>
                        <a:spcAft>
                          <a:spcPts val="0"/>
                        </a:spcAft>
                      </a:pPr>
                      <a:r>
                        <a:rPr lang="ru-RU" sz="1800">
                          <a:effectLst/>
                        </a:rPr>
                        <a:t>Показники</a:t>
                      </a:r>
                      <a:endParaRPr lang="ru-UA" sz="1800">
                        <a:effectLst/>
                      </a:endParaRPr>
                    </a:p>
                    <a:p>
                      <a:pPr algn="ctr">
                        <a:lnSpc>
                          <a:spcPct val="115000"/>
                        </a:lnSpc>
                        <a:spcAft>
                          <a:spcPts val="0"/>
                        </a:spcAft>
                      </a:pPr>
                      <a:r>
                        <a:rPr lang="uk-UA" sz="1800">
                          <a:effectLst/>
                        </a:rPr>
                        <a:t>оцінки постачальника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5000"/>
                        </a:lnSpc>
                        <a:spcAft>
                          <a:spcPts val="0"/>
                        </a:spcAft>
                      </a:pPr>
                      <a:r>
                        <a:rPr lang="ru-RU" sz="1800" dirty="0">
                          <a:effectLst/>
                        </a:rPr>
                        <a:t>Вага </a:t>
                      </a:r>
                      <a:r>
                        <a:rPr lang="ru-RU" sz="1800" dirty="0" err="1">
                          <a:effectLst/>
                        </a:rPr>
                        <a:t>показників</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ru-RU" sz="1800" dirty="0" err="1">
                          <a:effectLst/>
                        </a:rPr>
                        <a:t>Оцінка</a:t>
                      </a:r>
                      <a:r>
                        <a:rPr lang="ru-RU" sz="1800" dirty="0">
                          <a:effectLst/>
                        </a:rPr>
                        <a:t> </a:t>
                      </a:r>
                      <a:r>
                        <a:rPr lang="ru-RU" sz="1800" dirty="0" err="1">
                          <a:effectLst/>
                        </a:rPr>
                        <a:t>постачальників</a:t>
                      </a:r>
                      <a:r>
                        <a:rPr lang="ru-RU" sz="1800" dirty="0">
                          <a:effectLst/>
                        </a:rPr>
                        <a:t> за </a:t>
                      </a:r>
                      <a:r>
                        <a:rPr lang="ru-RU" sz="1800" dirty="0" err="1">
                          <a:effectLst/>
                        </a:rPr>
                        <a:t>показниками</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tc gridSpan="2">
                  <a:txBody>
                    <a:bodyPr/>
                    <a:lstStyle/>
                    <a:p>
                      <a:pPr>
                        <a:lnSpc>
                          <a:spcPct val="115000"/>
                        </a:lnSpc>
                        <a:spcAft>
                          <a:spcPts val="0"/>
                        </a:spcAft>
                      </a:pPr>
                      <a:r>
                        <a:rPr lang="ru-RU" sz="1800" dirty="0">
                          <a:effectLst/>
                        </a:rPr>
                        <a:t>Добуток </a:t>
                      </a:r>
                      <a:r>
                        <a:rPr lang="ru-RU" sz="1800" dirty="0" err="1">
                          <a:effectLst/>
                        </a:rPr>
                        <a:t>оцінок</a:t>
                      </a:r>
                      <a:r>
                        <a:rPr lang="ru-RU" sz="1800" dirty="0">
                          <a:effectLst/>
                        </a:rPr>
                        <a:t> на вагу</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extLst>
                  <a:ext uri="{0D108BD9-81ED-4DB2-BD59-A6C34878D82A}">
                    <a16:rowId xmlns:a16="http://schemas.microsoft.com/office/drawing/2014/main" xmlns="" val="3660351827"/>
                  </a:ext>
                </a:extLst>
              </a:tr>
              <a:tr h="514269">
                <a:tc vMerge="1">
                  <a:txBody>
                    <a:bodyPr/>
                    <a:lstStyle/>
                    <a:p>
                      <a:endParaRPr lang="ru-UA"/>
                    </a:p>
                  </a:txBody>
                  <a:tcPr/>
                </a:tc>
                <a:tc vMerge="1">
                  <a:txBody>
                    <a:bodyPr/>
                    <a:lstStyle/>
                    <a:p>
                      <a:endParaRPr lang="ru-UA"/>
                    </a:p>
                  </a:txBody>
                  <a:tcPr/>
                </a:tc>
                <a:tc>
                  <a:txBody>
                    <a:bodyPr/>
                    <a:lstStyle/>
                    <a:p>
                      <a:pPr algn="ctr">
                        <a:lnSpc>
                          <a:spcPct val="115000"/>
                        </a:lnSpc>
                        <a:spcAft>
                          <a:spcPts val="0"/>
                        </a:spcAft>
                      </a:pPr>
                      <a:r>
                        <a:rPr lang="ru-RU" sz="1800">
                          <a:effectLst/>
                        </a:rPr>
                        <a:t>№1</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№1</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28083562"/>
                  </a:ext>
                </a:extLst>
              </a:tr>
              <a:tr h="481263">
                <a:tc>
                  <a:txBody>
                    <a:bodyPr/>
                    <a:lstStyle/>
                    <a:p>
                      <a:pPr>
                        <a:lnSpc>
                          <a:spcPct val="115000"/>
                        </a:lnSpc>
                        <a:spcAft>
                          <a:spcPts val="0"/>
                        </a:spcAft>
                      </a:pPr>
                      <a:r>
                        <a:rPr lang="ru-RU" sz="1800">
                          <a:effectLst/>
                        </a:rPr>
                        <a:t>Ціна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113,5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131,366</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56,75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65,683</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09922012"/>
                  </a:ext>
                </a:extLst>
              </a:tr>
              <a:tr h="481263">
                <a:tc>
                  <a:txBody>
                    <a:bodyPr/>
                    <a:lstStyle/>
                    <a:p>
                      <a:pPr>
                        <a:lnSpc>
                          <a:spcPct val="115000"/>
                        </a:lnSpc>
                        <a:spcAft>
                          <a:spcPts val="0"/>
                        </a:spcAft>
                      </a:pPr>
                      <a:r>
                        <a:rPr lang="ru-RU" sz="1800">
                          <a:effectLst/>
                        </a:rPr>
                        <a:t>Якість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0,3</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200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126</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60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a:effectLst/>
                        </a:rPr>
                        <a:t>37,8</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26999588"/>
                  </a:ext>
                </a:extLst>
              </a:tr>
              <a:tr h="481263">
                <a:tc>
                  <a:txBody>
                    <a:bodyPr/>
                    <a:lstStyle/>
                    <a:p>
                      <a:pPr>
                        <a:lnSpc>
                          <a:spcPct val="115000"/>
                        </a:lnSpc>
                        <a:spcAft>
                          <a:spcPts val="0"/>
                        </a:spcAft>
                      </a:pPr>
                      <a:r>
                        <a:rPr lang="ru-RU" sz="1800">
                          <a:effectLst/>
                        </a:rPr>
                        <a:t>Надійність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143</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64,8</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28,6</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12,96</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79444050"/>
                  </a:ext>
                </a:extLst>
              </a:tr>
              <a:tr h="481263">
                <a:tc gridSpan="4">
                  <a:txBody>
                    <a:bodyPr/>
                    <a:lstStyle/>
                    <a:p>
                      <a:pPr>
                        <a:lnSpc>
                          <a:spcPct val="115000"/>
                        </a:lnSpc>
                        <a:spcAft>
                          <a:spcPts val="0"/>
                        </a:spcAft>
                      </a:pPr>
                      <a:r>
                        <a:rPr lang="uk-UA" sz="1800">
                          <a:effectLst/>
                        </a:rPr>
                        <a:t>Р</a:t>
                      </a:r>
                      <a:r>
                        <a:rPr lang="ru-RU" sz="1800">
                          <a:effectLst/>
                        </a:rPr>
                        <a:t>ейтинг постачальника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tc hMerge="1">
                  <a:txBody>
                    <a:bodyPr/>
                    <a:lstStyle/>
                    <a:p>
                      <a:endParaRPr lang="ru-UA"/>
                    </a:p>
                  </a:txBody>
                  <a:tcPr/>
                </a:tc>
                <a:tc hMerge="1">
                  <a:txBody>
                    <a:bodyPr/>
                    <a:lstStyle/>
                    <a:p>
                      <a:endParaRPr lang="ru-UA"/>
                    </a:p>
                  </a:txBody>
                  <a:tcPr/>
                </a:tc>
                <a:tc>
                  <a:txBody>
                    <a:bodyPr/>
                    <a:lstStyle/>
                    <a:p>
                      <a:pPr algn="ctr">
                        <a:lnSpc>
                          <a:spcPct val="115000"/>
                        </a:lnSpc>
                        <a:spcAft>
                          <a:spcPts val="0"/>
                        </a:spcAft>
                      </a:pPr>
                      <a:r>
                        <a:rPr lang="uk-UA" sz="1800">
                          <a:effectLst/>
                        </a:rPr>
                        <a:t>145,35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a:effectLst/>
                        </a:rPr>
                        <a:t>116,443</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79164140"/>
                  </a:ext>
                </a:extLst>
              </a:tr>
            </a:tbl>
          </a:graphicData>
        </a:graphic>
      </p:graphicFrame>
    </p:spTree>
    <p:extLst>
      <p:ext uri="{BB962C8B-B14F-4D97-AF65-F5344CB8AC3E}">
        <p14:creationId xmlns:p14="http://schemas.microsoft.com/office/powerpoint/2010/main" xmlns="" val="3868880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506369" y="773808"/>
            <a:ext cx="8862917" cy="644174"/>
          </a:xfrm>
        </p:spPr>
        <p:txBody>
          <a:bodyPr>
            <a:normAutofit/>
          </a:bodyPr>
          <a:lstStyle/>
          <a:p>
            <a:pPr algn="ctr"/>
            <a:r>
              <a:rPr lang="uk-UA" sz="3100" b="1" dirty="0" smtClean="0">
                <a:latin typeface="Georgia" panose="02040502050405020303" pitchFamily="18" charset="0"/>
              </a:rPr>
              <a:t>Висновок (</a:t>
            </a:r>
            <a:r>
              <a:rPr lang="uk-UA" sz="3100" b="1" smtClean="0">
                <a:latin typeface="Georgia" panose="02040502050405020303" pitchFamily="18" charset="0"/>
              </a:rPr>
              <a:t>як приклад)</a:t>
            </a:r>
            <a:endParaRPr lang="ru-UA" sz="31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412211" y="1661174"/>
            <a:ext cx="9051234" cy="3906712"/>
          </a:xfrm>
        </p:spPr>
        <p:txBody>
          <a:bodyPr>
            <a:noAutofit/>
          </a:bodyPr>
          <a:lstStyle/>
          <a:p>
            <a:pPr marL="0" indent="0" algn="just">
              <a:buNone/>
            </a:pPr>
            <a:r>
              <a:rPr lang="uk-UA" sz="2000" dirty="0">
                <a:latin typeface="Georgia" panose="02040502050405020303" pitchFamily="18" charset="0"/>
                <a:ea typeface="Cambria Math" panose="02040503050406030204" pitchFamily="18" charset="0"/>
              </a:rPr>
              <a:t>Аналіз значень показників рейтингу свідчить, що для нашого випадку доцільно обрати постачальника № </a:t>
            </a:r>
            <a:r>
              <a:rPr lang="uk-UA" sz="2000" dirty="0" smtClean="0">
                <a:latin typeface="Georgia" panose="02040502050405020303" pitchFamily="18" charset="0"/>
                <a:ea typeface="Cambria Math" panose="02040503050406030204" pitchFamily="18" charset="0"/>
              </a:rPr>
              <a:t>?, </a:t>
            </a:r>
            <a:r>
              <a:rPr lang="uk-UA" sz="2000" dirty="0">
                <a:latin typeface="Georgia" panose="02040502050405020303" pitchFamily="18" charset="0"/>
                <a:ea typeface="Cambria Math" panose="02040503050406030204" pitchFamily="18" charset="0"/>
              </a:rPr>
              <a:t>незважаючи на те, що показник середньозваженого росту цін в нього є вищим у порівнянні з постачальником </a:t>
            </a:r>
            <a:r>
              <a:rPr lang="uk-UA" sz="2000" dirty="0" smtClean="0">
                <a:latin typeface="Georgia" panose="02040502050405020303" pitchFamily="18" charset="0"/>
                <a:ea typeface="Cambria Math" panose="02040503050406030204" pitchFamily="18" charset="0"/>
              </a:rPr>
              <a:t>№?, </a:t>
            </a:r>
            <a:r>
              <a:rPr lang="uk-UA" sz="2000" dirty="0">
                <a:latin typeface="Georgia" panose="02040502050405020303" pitchFamily="18" charset="0"/>
                <a:ea typeface="Cambria Math" panose="02040503050406030204" pitchFamily="18" charset="0"/>
              </a:rPr>
              <a:t>адже відсоткова динаміка кількості неякісного товару в постачальника </a:t>
            </a:r>
            <a:r>
              <a:rPr lang="uk-UA" sz="2000" dirty="0" smtClean="0">
                <a:latin typeface="Georgia" panose="02040502050405020303" pitchFamily="18" charset="0"/>
                <a:ea typeface="Cambria Math" panose="02040503050406030204" pitchFamily="18" charset="0"/>
              </a:rPr>
              <a:t>№? </a:t>
            </a:r>
            <a:r>
              <a:rPr lang="uk-UA" sz="2000" dirty="0">
                <a:latin typeface="Georgia" panose="02040502050405020303" pitchFamily="18" charset="0"/>
                <a:ea typeface="Cambria Math" panose="02040503050406030204" pitchFamily="18" charset="0"/>
              </a:rPr>
              <a:t>менша, а кількість поставленої продукції </a:t>
            </a:r>
            <a:r>
              <a:rPr lang="uk-UA" sz="2000" dirty="0" smtClean="0">
                <a:latin typeface="Georgia" panose="02040502050405020303" pitchFamily="18" charset="0"/>
                <a:ea typeface="Cambria Math" panose="02040503050406030204" pitchFamily="18" charset="0"/>
              </a:rPr>
              <a:t>на _%  </a:t>
            </a:r>
            <a:r>
              <a:rPr lang="uk-UA" sz="2000" dirty="0">
                <a:latin typeface="Georgia" panose="02040502050405020303" pitchFamily="18" charset="0"/>
                <a:ea typeface="Cambria Math" panose="02040503050406030204" pitchFamily="18" charset="0"/>
              </a:rPr>
              <a:t>перевищує постачальника </a:t>
            </a:r>
            <a:r>
              <a:rPr lang="uk-UA" sz="2000" dirty="0" smtClean="0">
                <a:latin typeface="Georgia" panose="02040502050405020303" pitchFamily="18" charset="0"/>
                <a:ea typeface="Cambria Math" panose="02040503050406030204" pitchFamily="18" charset="0"/>
              </a:rPr>
              <a:t>№?, </a:t>
            </a:r>
            <a:r>
              <a:rPr lang="uk-UA" sz="2000" dirty="0">
                <a:latin typeface="Georgia" panose="02040502050405020303" pitchFamily="18" charset="0"/>
                <a:ea typeface="Cambria Math" panose="02040503050406030204" pitchFamily="18" charset="0"/>
              </a:rPr>
              <a:t>при цьому постачальник № </a:t>
            </a:r>
            <a:r>
              <a:rPr lang="uk-UA" sz="2000" dirty="0" smtClean="0">
                <a:latin typeface="Georgia" panose="02040502050405020303" pitchFamily="18" charset="0"/>
                <a:ea typeface="Cambria Math" panose="02040503050406030204" pitchFamily="18" charset="0"/>
              </a:rPr>
              <a:t>? </a:t>
            </a:r>
            <a:r>
              <a:rPr lang="uk-UA" sz="2000" dirty="0">
                <a:latin typeface="Georgia" panose="02040502050405020303" pitchFamily="18" charset="0"/>
                <a:ea typeface="Cambria Math" panose="02040503050406030204" pitchFamily="18" charset="0"/>
              </a:rPr>
              <a:t>є більш надійним в плані вчасного постачання товару. Відповідно постачальник надає продукцію кращої якості і є надійним в постачанні. Це безпосередньо впливає на репутацію нашої компанії на ринку. Отже, приймаємо остаточне управлінське рішення: на підставі результатів моніторингу роботи з постачальниками  обираємо для співпраці у наступному періоді  постачальника </a:t>
            </a:r>
            <a:r>
              <a:rPr lang="uk-UA" sz="2000" dirty="0" smtClean="0">
                <a:latin typeface="Georgia" panose="02040502050405020303" pitchFamily="18" charset="0"/>
                <a:ea typeface="Cambria Math" panose="02040503050406030204" pitchFamily="18" charset="0"/>
              </a:rPr>
              <a:t>№?.</a:t>
            </a:r>
            <a:endParaRPr lang="uk-UA" sz="2000" dirty="0">
              <a:latin typeface="Georgia" panose="02040502050405020303" pitchFamily="18" charset="0"/>
              <a:ea typeface="Cambria Math" panose="02040503050406030204" pitchFamily="18" charset="0"/>
            </a:endParaRPr>
          </a:p>
        </p:txBody>
      </p:sp>
    </p:spTree>
    <p:extLst>
      <p:ext uri="{BB962C8B-B14F-4D97-AF65-F5344CB8AC3E}">
        <p14:creationId xmlns:p14="http://schemas.microsoft.com/office/powerpoint/2010/main" xmlns="" val="114976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758952" y="636105"/>
            <a:ext cx="8814816" cy="609600"/>
          </a:xfrm>
        </p:spPr>
        <p:txBody>
          <a:bodyPr>
            <a:normAutofit fontScale="90000"/>
          </a:bodyPr>
          <a:lstStyle/>
          <a:p>
            <a:r>
              <a:rPr lang="uk-UA" sz="3200" b="1" dirty="0" smtClean="0">
                <a:latin typeface="Georgia" panose="02040502050405020303" pitchFamily="18" charset="0"/>
              </a:rPr>
              <a:t>Базові терміни до практичного завдання</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756990" y="1234440"/>
            <a:ext cx="8953938" cy="4855464"/>
          </a:xfrm>
        </p:spPr>
        <p:txBody>
          <a:bodyPr>
            <a:noAutofit/>
          </a:bodyPr>
          <a:lstStyle/>
          <a:p>
            <a:pPr>
              <a:buNone/>
            </a:pPr>
            <a:r>
              <a:rPr lang="ru-RU" sz="2000" dirty="0" err="1" smtClean="0">
                <a:latin typeface="Times New Roman" pitchFamily="18" charset="0"/>
                <a:cs typeface="Times New Roman" pitchFamily="18" charset="0"/>
              </a:rPr>
              <a:t>Найбільшого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поширення</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практичній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діяльності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отримало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застосування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рейтингової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оцінки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можливих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постачальників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точки </a:t>
            </a:r>
            <a:r>
              <a:rPr lang="ru-RU" sz="2000" dirty="0" err="1" smtClean="0">
                <a:latin typeface="Times New Roman" pitchFamily="18" charset="0"/>
                <a:cs typeface="Times New Roman" pitchFamily="18" charset="0"/>
              </a:rPr>
              <a:t>зору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організацій-покупців</a:t>
            </a:r>
            <a:r>
              <a:rPr lang="ru-RU" sz="2000" dirty="0" smtClean="0">
                <a:latin typeface="Times New Roman" pitchFamily="18" charset="0"/>
                <a:cs typeface="Times New Roman" pitchFamily="18" charset="0"/>
              </a:rPr>
              <a:t>.</a:t>
            </a:r>
          </a:p>
          <a:p>
            <a:pPr algn="just"/>
            <a:r>
              <a:rPr lang="ru-RU" b="1" dirty="0" smtClean="0">
                <a:latin typeface="Times New Roman" pitchFamily="18" charset="0"/>
                <a:cs typeface="Times New Roman" pitchFamily="18" charset="0"/>
              </a:rPr>
              <a:t>Перший метод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передбачає</a:t>
            </a:r>
            <a:r>
              <a:rPr lang="ru-RU"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спрощений</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підхід</a:t>
            </a:r>
            <a:r>
              <a:rPr lang="ru-RU" b="1" i="1" dirty="0" smtClean="0">
                <a:latin typeface="Times New Roman" pitchFamily="18" charset="0"/>
                <a:cs typeface="Times New Roman" pitchFamily="18" charset="0"/>
              </a:rPr>
              <a:t> до </a:t>
            </a:r>
            <a:r>
              <a:rPr lang="ru-RU" b="1" i="1" dirty="0" err="1" smtClean="0">
                <a:latin typeface="Times New Roman" pitchFamily="18" charset="0"/>
                <a:cs typeface="Times New Roman" pitchFamily="18" charset="0"/>
              </a:rPr>
              <a:t>оцінки</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потенційних</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постачальників</a:t>
            </a:r>
            <a:r>
              <a:rPr lang="ru-RU" b="1"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за рейтинговою шкалою </a:t>
            </a:r>
            <a:r>
              <a:rPr lang="ru-RU" dirty="0" err="1" smtClean="0">
                <a:latin typeface="Times New Roman" pitchFamily="18" charset="0"/>
                <a:cs typeface="Times New Roman" pitchFamily="18" charset="0"/>
              </a:rPr>
              <a:t>згідно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розроблених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критеріїв</a:t>
            </a:r>
            <a:r>
              <a:rPr lang="ru-RU" dirty="0" smtClean="0">
                <a:latin typeface="Times New Roman" pitchFamily="18" charset="0"/>
                <a:cs typeface="Times New Roman" pitchFamily="18" charset="0"/>
              </a:rPr>
              <a:t>. При </a:t>
            </a:r>
            <a:r>
              <a:rPr lang="ru-RU" dirty="0" err="1" smtClean="0">
                <a:latin typeface="Times New Roman" pitchFamily="18" charset="0"/>
                <a:cs typeface="Times New Roman" pitchFamily="18" charset="0"/>
              </a:rPr>
              <a:t>цьому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попередньо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визначаються</a:t>
            </a:r>
            <a:r>
              <a:rPr lang="ru-RU" dirty="0" smtClean="0">
                <a:latin typeface="Times New Roman" pitchFamily="18" charset="0"/>
                <a:cs typeface="Times New Roman" pitchFamily="18" charset="0"/>
              </a:rPr>
              <a:t>: 1) </a:t>
            </a:r>
            <a:r>
              <a:rPr lang="ru-RU" dirty="0" err="1" smtClean="0">
                <a:latin typeface="Times New Roman" pitchFamily="18" charset="0"/>
                <a:cs typeface="Times New Roman" pitchFamily="18" charset="0"/>
              </a:rPr>
              <a:t>критерії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постачальника</a:t>
            </a:r>
            <a:r>
              <a:rPr lang="ru-RU" dirty="0" smtClean="0">
                <a:latin typeface="Times New Roman" pitchFamily="18" charset="0"/>
                <a:cs typeface="Times New Roman" pitchFamily="18" charset="0"/>
              </a:rPr>
              <a:t>; 2) </a:t>
            </a:r>
            <a:r>
              <a:rPr lang="ru-RU" dirty="0" err="1" smtClean="0">
                <a:latin typeface="Times New Roman" pitchFamily="18" charset="0"/>
                <a:cs typeface="Times New Roman" pitchFamily="18" charset="0"/>
              </a:rPr>
              <a:t>рейтингова</a:t>
            </a:r>
            <a:r>
              <a:rPr lang="ru-RU" dirty="0" smtClean="0">
                <a:latin typeface="Times New Roman" pitchFamily="18" charset="0"/>
                <a:cs typeface="Times New Roman" pitchFamily="18" charset="0"/>
              </a:rPr>
              <a:t> шкала (</a:t>
            </a:r>
            <a:r>
              <a:rPr lang="ru-RU" dirty="0" err="1" smtClean="0">
                <a:latin typeface="Times New Roman" pitchFamily="18" charset="0"/>
                <a:cs typeface="Times New Roman" pitchFamily="18" charset="0"/>
              </a:rPr>
              <a:t>бальні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зміст</a:t>
            </a:r>
            <a:r>
              <a:rPr lang="ru-RU" dirty="0" smtClean="0">
                <a:latin typeface="Times New Roman" pitchFamily="18" charset="0"/>
                <a:cs typeface="Times New Roman" pitchFamily="18" charset="0"/>
              </a:rPr>
              <a:t>); 3) </a:t>
            </a:r>
            <a:r>
              <a:rPr lang="ru-RU" dirty="0" err="1" smtClean="0">
                <a:latin typeface="Times New Roman" pitchFamily="18" charset="0"/>
                <a:cs typeface="Times New Roman" pitchFamily="18" charset="0"/>
              </a:rPr>
              <a:t>вагомість</a:t>
            </a:r>
            <a:r>
              <a:rPr lang="ru-RU" dirty="0" smtClean="0">
                <a:latin typeface="Times New Roman" pitchFamily="18" charset="0"/>
                <a:cs typeface="Times New Roman" pitchFamily="18" charset="0"/>
              </a:rPr>
              <a:t> кожного </a:t>
            </a:r>
            <a:r>
              <a:rPr lang="ru-RU" dirty="0" err="1" smtClean="0">
                <a:latin typeface="Times New Roman" pitchFamily="18" charset="0"/>
                <a:cs typeface="Times New Roman" pitchFamily="18" charset="0"/>
              </a:rPr>
              <a:t>критерію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оцінки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постачальника</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покупця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вагові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коефіцієнти</a:t>
            </a:r>
            <a:r>
              <a:rPr lang="ru-RU" dirty="0" smtClean="0">
                <a:latin typeface="Times New Roman" pitchFamily="18" charset="0"/>
                <a:cs typeface="Times New Roman" pitchFamily="18" charset="0"/>
              </a:rPr>
              <a:t>, сума </a:t>
            </a:r>
            <a:r>
              <a:rPr lang="ru-RU" dirty="0" err="1" smtClean="0">
                <a:latin typeface="Times New Roman" pitchFamily="18" charset="0"/>
                <a:cs typeface="Times New Roman" pitchFamily="18" charset="0"/>
              </a:rPr>
              <a:t>яких</a:t>
            </a:r>
            <a:r>
              <a:rPr lang="ru-RU" dirty="0" smtClean="0">
                <a:latin typeface="Times New Roman" pitchFamily="18" charset="0"/>
                <a:cs typeface="Times New Roman" pitchFamily="18" charset="0"/>
              </a:rPr>
              <a:t> = 1). </a:t>
            </a:r>
            <a:r>
              <a:rPr lang="ru-RU" dirty="0" err="1" smtClean="0">
                <a:latin typeface="Times New Roman" pitchFamily="18" charset="0"/>
                <a:cs typeface="Times New Roman" pitchFamily="18" charset="0"/>
              </a:rPr>
              <a:t>Перевага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організаціям-постачальникам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за рейтинговою </a:t>
            </a:r>
            <a:r>
              <a:rPr lang="ru-RU" dirty="0" err="1" smtClean="0">
                <a:latin typeface="Times New Roman" pitchFamily="18" charset="0"/>
                <a:cs typeface="Times New Roman" pitchFamily="18" charset="0"/>
              </a:rPr>
              <a:t>оцінкою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отримають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найвищий</a:t>
            </a:r>
            <a:r>
              <a:rPr lang="ru-RU" dirty="0" smtClean="0">
                <a:latin typeface="Times New Roman" pitchFamily="18" charset="0"/>
                <a:cs typeface="Times New Roman" pitchFamily="18" charset="0"/>
              </a:rPr>
              <a:t> бал.</a:t>
            </a:r>
          </a:p>
          <a:p>
            <a:pPr algn="just"/>
            <a:r>
              <a:rPr lang="ru-RU" b="1" dirty="0" err="1" smtClean="0">
                <a:latin typeface="Times New Roman" pitchFamily="18" charset="0"/>
                <a:cs typeface="Times New Roman" pitchFamily="18" charset="0"/>
              </a:rPr>
              <a:t>Другий</a:t>
            </a:r>
            <a:r>
              <a:rPr lang="ru-RU" b="1" dirty="0" smtClean="0">
                <a:latin typeface="Times New Roman" pitchFamily="18" charset="0"/>
                <a:cs typeface="Times New Roman" pitchFamily="18" charset="0"/>
              </a:rPr>
              <a:t> метод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передбачає</a:t>
            </a:r>
            <a:r>
              <a:rPr lang="ru-RU"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складнішу</a:t>
            </a:r>
            <a:r>
              <a:rPr lang="ru-RU" b="1" i="1" dirty="0" smtClean="0">
                <a:latin typeface="Times New Roman" pitchFamily="18" charset="0"/>
                <a:cs typeface="Times New Roman" pitchFamily="18" charset="0"/>
              </a:rPr>
              <a:t> схему </a:t>
            </a:r>
            <a:r>
              <a:rPr lang="ru-RU" b="1" i="1" dirty="0" err="1" smtClean="0">
                <a:latin typeface="Times New Roman" pitchFamily="18" charset="0"/>
                <a:cs typeface="Times New Roman" pitchFamily="18" charset="0"/>
              </a:rPr>
              <a:t>проведення</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поетапної</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рейтингової</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оцінки</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постачальників</a:t>
            </a:r>
            <a:r>
              <a:rPr lang="ru-RU" b="1" i="1" dirty="0" smtClean="0">
                <a:latin typeface="Times New Roman" pitchFamily="18" charset="0"/>
                <a:cs typeface="Times New Roman" pitchFamily="18" charset="0"/>
              </a:rPr>
              <a:t> </a:t>
            </a:r>
            <a:r>
              <a:rPr lang="ru-RU" b="1" i="1" dirty="0" err="1" smtClean="0">
                <a:latin typeface="Times New Roman" pitchFamily="18" charset="0"/>
                <a:cs typeface="Times New Roman" pitchFamily="18" charset="0"/>
              </a:rPr>
              <a:t>товарів</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за </a:t>
            </a:r>
            <a:r>
              <a:rPr lang="ru-RU" dirty="0" err="1" smtClean="0">
                <a:latin typeface="Times New Roman" pitchFamily="18" charset="0"/>
                <a:cs typeface="Times New Roman" pitchFamily="18" charset="0"/>
              </a:rPr>
              <a:t>довільно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обраними</a:t>
            </a:r>
            <a:r>
              <a:rPr lang="ru-RU" dirty="0" smtClean="0">
                <a:latin typeface="Times New Roman" pitchFamily="18" charset="0"/>
                <a:cs typeface="Times New Roman" pitchFamily="18" charset="0"/>
              </a:rPr>
              <a:t> мотивами, </a:t>
            </a:r>
            <a:r>
              <a:rPr lang="ru-RU" b="1" i="1" dirty="0" err="1" smtClean="0">
                <a:latin typeface="Times New Roman" pitchFamily="18" charset="0"/>
                <a:cs typeface="Times New Roman" pitchFamily="18" charset="0"/>
              </a:rPr>
              <a:t>наприклад</a:t>
            </a:r>
            <a:r>
              <a:rPr lang="ru-RU" b="1" i="1" dirty="0" smtClean="0">
                <a:latin typeface="Times New Roman" pitchFamily="18" charset="0"/>
                <a:cs typeface="Times New Roman" pitchFamily="18" charset="0"/>
              </a:rPr>
              <a:t>,</a:t>
            </a:r>
            <a:r>
              <a:rPr lang="ru-RU" b="1"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ціни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якості</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послуг</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надаються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Сутність</a:t>
            </a:r>
            <a:r>
              <a:rPr lang="ru-RU" dirty="0" smtClean="0">
                <a:latin typeface="Times New Roman" pitchFamily="18" charset="0"/>
                <a:cs typeface="Times New Roman" pitchFamily="18" charset="0"/>
              </a:rPr>
              <a:t> методу </a:t>
            </a:r>
            <a:r>
              <a:rPr lang="ru-RU" dirty="0" err="1" smtClean="0">
                <a:latin typeface="Times New Roman" pitchFamily="18" charset="0"/>
                <a:cs typeface="Times New Roman" pitchFamily="18" charset="0"/>
              </a:rPr>
              <a:t>полягає</a:t>
            </a:r>
            <a:r>
              <a:rPr lang="ru-RU" dirty="0" smtClean="0">
                <a:latin typeface="Times New Roman" pitchFamily="18" charset="0"/>
                <a:cs typeface="Times New Roman" pitchFamily="18" charset="0"/>
              </a:rPr>
              <a:t> у тому,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спочатку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експертним</a:t>
            </a:r>
            <a:r>
              <a:rPr lang="ru-RU" dirty="0" smtClean="0">
                <a:latin typeface="Times New Roman" pitchFamily="18" charset="0"/>
                <a:cs typeface="Times New Roman" pitchFamily="18" charset="0"/>
              </a:rPr>
              <a:t> методом </a:t>
            </a:r>
            <a:r>
              <a:rPr lang="ru-RU" dirty="0" err="1" smtClean="0">
                <a:latin typeface="Times New Roman" pitchFamily="18" charset="0"/>
                <a:cs typeface="Times New Roman" pitchFamily="18" charset="0"/>
              </a:rPr>
              <a:t>оцінюється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вагомість</a:t>
            </a:r>
            <a:r>
              <a:rPr lang="ru-RU" dirty="0" smtClean="0">
                <a:latin typeface="Times New Roman" pitchFamily="18" charset="0"/>
                <a:cs typeface="Times New Roman" pitchFamily="18" charset="0"/>
              </a:rPr>
              <a:t> кожного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факторів</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покупця</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допомогою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шкали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постійною</a:t>
            </a:r>
            <a:r>
              <a:rPr lang="ru-RU" dirty="0" smtClean="0">
                <a:latin typeface="Times New Roman" pitchFamily="18" charset="0"/>
                <a:cs typeface="Times New Roman" pitchFamily="18" charset="0"/>
              </a:rPr>
              <a:t> сумою (сума </a:t>
            </a:r>
            <a:r>
              <a:rPr lang="ru-RU" dirty="0" err="1" smtClean="0">
                <a:latin typeface="Times New Roman" pitchFamily="18" charset="0"/>
                <a:cs typeface="Times New Roman" pitchFamily="18" charset="0"/>
              </a:rPr>
              <a:t>вагових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значень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всіх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факторів</a:t>
            </a:r>
            <a:r>
              <a:rPr lang="ru-RU" dirty="0" smtClean="0">
                <a:latin typeface="Times New Roman" pitchFamily="18" charset="0"/>
                <a:cs typeface="Times New Roman" pitchFamily="18" charset="0"/>
              </a:rPr>
              <a:t> = 100%). При </a:t>
            </a:r>
            <a:r>
              <a:rPr lang="ru-RU" dirty="0" err="1" smtClean="0">
                <a:latin typeface="Times New Roman" pitchFamily="18" charset="0"/>
                <a:cs typeface="Times New Roman" pitchFamily="18" charset="0"/>
              </a:rPr>
              <a:t>цьому</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якості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експертів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можуть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залучатися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експерти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організації-покупця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різних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підрозділів</a:t>
            </a:r>
            <a:r>
              <a:rPr lang="ru-RU" dirty="0" smtClean="0">
                <a:latin typeface="Times New Roman" pitchFamily="18" charset="0"/>
                <a:cs typeface="Times New Roman" pitchFamily="18" charset="0"/>
              </a:rPr>
              <a:t>. </a:t>
            </a:r>
          </a:p>
          <a:p>
            <a:pPr algn="just">
              <a:buNone/>
            </a:pPr>
            <a:endParaRPr lang="ru-RU"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14964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603504" y="620412"/>
            <a:ext cx="9116568" cy="609600"/>
          </a:xfrm>
        </p:spPr>
        <p:txBody>
          <a:bodyPr>
            <a:normAutofit fontScale="90000"/>
          </a:bodyPr>
          <a:lstStyle/>
          <a:p>
            <a:r>
              <a:rPr lang="uk-UA" sz="3200" b="1" dirty="0" smtClean="0">
                <a:latin typeface="Georgia" panose="02040502050405020303" pitchFamily="18" charset="0"/>
              </a:rPr>
              <a:t>Рейтингова таблиця оцінки постачальників</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389965" y="1249841"/>
            <a:ext cx="9305364" cy="5820194"/>
          </a:xfrm>
        </p:spPr>
        <p:txBody>
          <a:bodyPr>
            <a:noAutofit/>
          </a:bodyPr>
          <a:lstStyle/>
          <a:p>
            <a:pPr marL="0" indent="0" algn="r">
              <a:buNone/>
            </a:pPr>
            <a:r>
              <a:rPr lang="uk-UA" sz="2000" dirty="0">
                <a:latin typeface="Georgia" panose="02040502050405020303" pitchFamily="18" charset="0"/>
                <a:ea typeface="Cambria Math" panose="02040503050406030204" pitchFamily="18" charset="0"/>
              </a:rPr>
              <a:t>Таблиця </a:t>
            </a:r>
          </a:p>
          <a:p>
            <a:pPr marL="0" indent="0" algn="ctr">
              <a:buNone/>
            </a:pPr>
            <a:r>
              <a:rPr lang="uk-UA" sz="2000" dirty="0">
                <a:latin typeface="Georgia" panose="02040502050405020303" pitchFamily="18" charset="0"/>
                <a:ea typeface="Cambria Math" panose="02040503050406030204" pitchFamily="18" charset="0"/>
              </a:rPr>
              <a:t>Аналітична таблиця розрахунку рейтингу </a:t>
            </a:r>
            <a:r>
              <a:rPr lang="uk-UA" sz="2000" dirty="0" smtClean="0">
                <a:latin typeface="Georgia" panose="02040502050405020303" pitchFamily="18" charset="0"/>
                <a:ea typeface="Cambria Math" panose="02040503050406030204" pitchFamily="18" charset="0"/>
              </a:rPr>
              <a:t>постачальників (приклад)</a:t>
            </a: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4" name="Таблица 3">
            <a:extLst>
              <a:ext uri="{FF2B5EF4-FFF2-40B4-BE49-F238E27FC236}">
                <a16:creationId xmlns:a16="http://schemas.microsoft.com/office/drawing/2014/main" xmlns="" id="{AF4DE3E7-52F3-4D2F-A7AE-106FB82F382A}"/>
              </a:ext>
            </a:extLst>
          </p:cNvPr>
          <p:cNvGraphicFramePr>
            <a:graphicFrameLocks noGrp="1"/>
          </p:cNvGraphicFramePr>
          <p:nvPr>
            <p:extLst>
              <p:ext uri="{D42A27DB-BD31-4B8C-83A1-F6EECF244321}">
                <p14:modId xmlns:p14="http://schemas.microsoft.com/office/powerpoint/2010/main" xmlns="" val="950236179"/>
              </p:ext>
            </p:extLst>
          </p:nvPr>
        </p:nvGraphicFramePr>
        <p:xfrm>
          <a:off x="904169" y="2288464"/>
          <a:ext cx="8276957" cy="3949124"/>
        </p:xfrm>
        <a:graphic>
          <a:graphicData uri="http://schemas.openxmlformats.org/drawingml/2006/table">
            <a:tbl>
              <a:tblPr firstRow="1" firstCol="1" bandRow="1">
                <a:tableStyleId>{69CF1AB2-1976-4502-BF36-3FF5EA218861}</a:tableStyleId>
              </a:tblPr>
              <a:tblGrid>
                <a:gridCol w="1931796">
                  <a:extLst>
                    <a:ext uri="{9D8B030D-6E8A-4147-A177-3AD203B41FA5}">
                      <a16:colId xmlns:a16="http://schemas.microsoft.com/office/drawing/2014/main" xmlns="" val="618419252"/>
                    </a:ext>
                  </a:extLst>
                </a:gridCol>
                <a:gridCol w="1444487">
                  <a:extLst>
                    <a:ext uri="{9D8B030D-6E8A-4147-A177-3AD203B41FA5}">
                      <a16:colId xmlns:a16="http://schemas.microsoft.com/office/drawing/2014/main" xmlns="" val="1611678433"/>
                    </a:ext>
                  </a:extLst>
                </a:gridCol>
                <a:gridCol w="913340">
                  <a:extLst>
                    <a:ext uri="{9D8B030D-6E8A-4147-A177-3AD203B41FA5}">
                      <a16:colId xmlns:a16="http://schemas.microsoft.com/office/drawing/2014/main" xmlns="" val="2417904781"/>
                    </a:ext>
                  </a:extLst>
                </a:gridCol>
                <a:gridCol w="1186578">
                  <a:extLst>
                    <a:ext uri="{9D8B030D-6E8A-4147-A177-3AD203B41FA5}">
                      <a16:colId xmlns:a16="http://schemas.microsoft.com/office/drawing/2014/main" xmlns="" val="696225137"/>
                    </a:ext>
                  </a:extLst>
                </a:gridCol>
                <a:gridCol w="1400378">
                  <a:extLst>
                    <a:ext uri="{9D8B030D-6E8A-4147-A177-3AD203B41FA5}">
                      <a16:colId xmlns:a16="http://schemas.microsoft.com/office/drawing/2014/main" xmlns="" val="448552574"/>
                    </a:ext>
                  </a:extLst>
                </a:gridCol>
                <a:gridCol w="1400378">
                  <a:extLst>
                    <a:ext uri="{9D8B030D-6E8A-4147-A177-3AD203B41FA5}">
                      <a16:colId xmlns:a16="http://schemas.microsoft.com/office/drawing/2014/main" xmlns="" val="3184944774"/>
                    </a:ext>
                  </a:extLst>
                </a:gridCol>
              </a:tblGrid>
              <a:tr h="1509803">
                <a:tc rowSpan="2">
                  <a:txBody>
                    <a:bodyPr/>
                    <a:lstStyle/>
                    <a:p>
                      <a:pPr algn="ctr">
                        <a:lnSpc>
                          <a:spcPct val="115000"/>
                        </a:lnSpc>
                        <a:spcAft>
                          <a:spcPts val="0"/>
                        </a:spcAft>
                      </a:pPr>
                      <a:r>
                        <a:rPr lang="ru-RU" sz="1800">
                          <a:effectLst/>
                        </a:rPr>
                        <a:t>Показники</a:t>
                      </a:r>
                      <a:endParaRPr lang="ru-UA" sz="1800">
                        <a:effectLst/>
                      </a:endParaRPr>
                    </a:p>
                    <a:p>
                      <a:pPr algn="ctr">
                        <a:lnSpc>
                          <a:spcPct val="115000"/>
                        </a:lnSpc>
                        <a:spcAft>
                          <a:spcPts val="0"/>
                        </a:spcAft>
                      </a:pPr>
                      <a:r>
                        <a:rPr lang="uk-UA" sz="1800">
                          <a:effectLst/>
                        </a:rPr>
                        <a:t>оцінки постачальника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5000"/>
                        </a:lnSpc>
                        <a:spcAft>
                          <a:spcPts val="0"/>
                        </a:spcAft>
                      </a:pPr>
                      <a:r>
                        <a:rPr lang="ru-RU" sz="1800" dirty="0">
                          <a:effectLst/>
                        </a:rPr>
                        <a:t>Вага </a:t>
                      </a:r>
                      <a:r>
                        <a:rPr lang="ru-RU" sz="1800" dirty="0" err="1">
                          <a:effectLst/>
                        </a:rPr>
                        <a:t>показників</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ru-RU" sz="1800" dirty="0" err="1">
                          <a:effectLst/>
                        </a:rPr>
                        <a:t>Оцінка</a:t>
                      </a:r>
                      <a:r>
                        <a:rPr lang="ru-RU" sz="1800" dirty="0">
                          <a:effectLst/>
                        </a:rPr>
                        <a:t> </a:t>
                      </a:r>
                      <a:r>
                        <a:rPr lang="ru-RU" sz="1800" dirty="0" err="1">
                          <a:effectLst/>
                        </a:rPr>
                        <a:t>постачальників</a:t>
                      </a:r>
                      <a:r>
                        <a:rPr lang="ru-RU" sz="1800" dirty="0">
                          <a:effectLst/>
                        </a:rPr>
                        <a:t> за </a:t>
                      </a:r>
                      <a:r>
                        <a:rPr lang="ru-RU" sz="1800" dirty="0" err="1" smtClean="0">
                          <a:effectLst/>
                        </a:rPr>
                        <a:t>показниками</a:t>
                      </a:r>
                      <a:r>
                        <a:rPr lang="ru-RU" sz="1800" dirty="0" smtClean="0">
                          <a:effectLst/>
                        </a:rPr>
                        <a:t> </a:t>
                      </a:r>
                      <a:r>
                        <a:rPr lang="ru-RU" sz="1800" dirty="0" err="1" smtClean="0">
                          <a:effectLst/>
                        </a:rPr>
                        <a:t>динаміки</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tc gridSpan="2">
                  <a:txBody>
                    <a:bodyPr/>
                    <a:lstStyle/>
                    <a:p>
                      <a:pPr>
                        <a:lnSpc>
                          <a:spcPct val="115000"/>
                        </a:lnSpc>
                        <a:spcAft>
                          <a:spcPts val="0"/>
                        </a:spcAft>
                      </a:pPr>
                      <a:r>
                        <a:rPr lang="ru-RU" sz="1800" dirty="0">
                          <a:effectLst/>
                        </a:rPr>
                        <a:t>Добуток </a:t>
                      </a:r>
                      <a:r>
                        <a:rPr lang="ru-RU" sz="1800" dirty="0" err="1">
                          <a:effectLst/>
                        </a:rPr>
                        <a:t>оцінок</a:t>
                      </a:r>
                      <a:r>
                        <a:rPr lang="ru-RU" sz="1800" dirty="0">
                          <a:effectLst/>
                        </a:rPr>
                        <a:t> </a:t>
                      </a:r>
                      <a:r>
                        <a:rPr lang="ru-RU" sz="1800" dirty="0" err="1" smtClean="0">
                          <a:effectLst/>
                        </a:rPr>
                        <a:t>роботи</a:t>
                      </a:r>
                      <a:r>
                        <a:rPr lang="ru-RU" sz="1800" dirty="0" smtClean="0">
                          <a:effectLst/>
                        </a:rPr>
                        <a:t> </a:t>
                      </a:r>
                      <a:r>
                        <a:rPr lang="ru-RU" sz="1800" dirty="0" err="1" smtClean="0">
                          <a:effectLst/>
                        </a:rPr>
                        <a:t>постачальників</a:t>
                      </a:r>
                      <a:r>
                        <a:rPr lang="ru-RU" sz="1800" baseline="0" dirty="0" smtClean="0">
                          <a:effectLst/>
                        </a:rPr>
                        <a:t> </a:t>
                      </a:r>
                      <a:r>
                        <a:rPr lang="ru-RU" sz="1800" dirty="0" smtClean="0">
                          <a:effectLst/>
                        </a:rPr>
                        <a:t>на </a:t>
                      </a:r>
                      <a:r>
                        <a:rPr lang="ru-RU" sz="1800" dirty="0">
                          <a:effectLst/>
                        </a:rPr>
                        <a:t>вагу</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extLst>
                  <a:ext uri="{0D108BD9-81ED-4DB2-BD59-A6C34878D82A}">
                    <a16:rowId xmlns:a16="http://schemas.microsoft.com/office/drawing/2014/main" xmlns="" val="3660351827"/>
                  </a:ext>
                </a:extLst>
              </a:tr>
              <a:tr h="514269">
                <a:tc vMerge="1">
                  <a:txBody>
                    <a:bodyPr/>
                    <a:lstStyle/>
                    <a:p>
                      <a:endParaRPr lang="ru-UA"/>
                    </a:p>
                  </a:txBody>
                  <a:tcPr/>
                </a:tc>
                <a:tc vMerge="1">
                  <a:txBody>
                    <a:bodyPr/>
                    <a:lstStyle/>
                    <a:p>
                      <a:endParaRPr lang="ru-UA"/>
                    </a:p>
                  </a:txBody>
                  <a:tcPr/>
                </a:tc>
                <a:tc>
                  <a:txBody>
                    <a:bodyPr/>
                    <a:lstStyle/>
                    <a:p>
                      <a:pPr algn="ctr">
                        <a:lnSpc>
                          <a:spcPct val="115000"/>
                        </a:lnSpc>
                        <a:spcAft>
                          <a:spcPts val="0"/>
                        </a:spcAft>
                      </a:pPr>
                      <a:r>
                        <a:rPr lang="ru-RU" sz="1800">
                          <a:effectLst/>
                        </a:rPr>
                        <a:t>№1</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№1</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28083562"/>
                  </a:ext>
                </a:extLst>
              </a:tr>
              <a:tr h="481263">
                <a:tc>
                  <a:txBody>
                    <a:bodyPr/>
                    <a:lstStyle/>
                    <a:p>
                      <a:pPr>
                        <a:lnSpc>
                          <a:spcPct val="115000"/>
                        </a:lnSpc>
                        <a:spcAft>
                          <a:spcPts val="0"/>
                        </a:spcAft>
                      </a:pPr>
                      <a:r>
                        <a:rPr lang="ru-RU" sz="1800">
                          <a:effectLst/>
                        </a:rPr>
                        <a:t>Ціна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rPr>
                        <a:t>110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rPr>
                        <a:t>130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55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65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09922012"/>
                  </a:ext>
                </a:extLst>
              </a:tr>
              <a:tr h="481263">
                <a:tc>
                  <a:txBody>
                    <a:bodyPr/>
                    <a:lstStyle/>
                    <a:p>
                      <a:pPr>
                        <a:lnSpc>
                          <a:spcPct val="115000"/>
                        </a:lnSpc>
                        <a:spcAft>
                          <a:spcPts val="0"/>
                        </a:spcAft>
                      </a:pPr>
                      <a:r>
                        <a:rPr lang="ru-RU" sz="1800">
                          <a:effectLst/>
                        </a:rPr>
                        <a:t>Якість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0,3</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smtClean="0">
                          <a:effectLst/>
                        </a:rPr>
                        <a:t>200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rPr>
                        <a:t>120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60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36</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26999588"/>
                  </a:ext>
                </a:extLst>
              </a:tr>
              <a:tr h="481263">
                <a:tc>
                  <a:txBody>
                    <a:bodyPr/>
                    <a:lstStyle/>
                    <a:p>
                      <a:pPr>
                        <a:lnSpc>
                          <a:spcPct val="115000"/>
                        </a:lnSpc>
                        <a:spcAft>
                          <a:spcPts val="0"/>
                        </a:spcAft>
                      </a:pPr>
                      <a:r>
                        <a:rPr lang="ru-RU" sz="1800">
                          <a:effectLst/>
                        </a:rPr>
                        <a:t>Надійність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1800">
                          <a:effectLst/>
                        </a:rPr>
                        <a:t>0,2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rPr>
                        <a:t>140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rPr>
                        <a:t>60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28</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12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79444050"/>
                  </a:ext>
                </a:extLst>
              </a:tr>
              <a:tr h="481263">
                <a:tc gridSpan="4">
                  <a:txBody>
                    <a:bodyPr/>
                    <a:lstStyle/>
                    <a:p>
                      <a:pPr>
                        <a:lnSpc>
                          <a:spcPct val="115000"/>
                        </a:lnSpc>
                        <a:spcAft>
                          <a:spcPts val="0"/>
                        </a:spcAft>
                      </a:pPr>
                      <a:r>
                        <a:rPr lang="uk-UA" sz="1800">
                          <a:effectLst/>
                        </a:rPr>
                        <a:t>Р</a:t>
                      </a:r>
                      <a:r>
                        <a:rPr lang="ru-RU" sz="1800">
                          <a:effectLst/>
                        </a:rPr>
                        <a:t>ейтинг постачальника</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UA"/>
                    </a:p>
                  </a:txBody>
                  <a:tcPr/>
                </a:tc>
                <a:tc hMerge="1">
                  <a:txBody>
                    <a:bodyPr/>
                    <a:lstStyle/>
                    <a:p>
                      <a:endParaRPr lang="ru-UA"/>
                    </a:p>
                  </a:txBody>
                  <a:tcPr/>
                </a:tc>
                <a:tc hMerge="1">
                  <a:txBody>
                    <a:bodyPr/>
                    <a:lstStyle/>
                    <a:p>
                      <a:endParaRPr lang="ru-UA"/>
                    </a:p>
                  </a:txBody>
                  <a:tcP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143</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uk-UA" sz="1800" dirty="0" smtClean="0">
                          <a:effectLst/>
                          <a:latin typeface="Calibri" panose="020F0502020204030204" pitchFamily="34" charset="0"/>
                          <a:ea typeface="Times New Roman" panose="02020603050405020304" pitchFamily="18" charset="0"/>
                          <a:cs typeface="Times New Roman" panose="02020603050405020304" pitchFamily="18" charset="0"/>
                        </a:rPr>
                        <a:t>113</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79164140"/>
                  </a:ext>
                </a:extLst>
              </a:tr>
            </a:tbl>
          </a:graphicData>
        </a:graphic>
      </p:graphicFrame>
    </p:spTree>
    <p:extLst>
      <p:ext uri="{BB962C8B-B14F-4D97-AF65-F5344CB8AC3E}">
        <p14:creationId xmlns:p14="http://schemas.microsoft.com/office/powerpoint/2010/main" xmlns="" val="386888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1603151" y="636105"/>
            <a:ext cx="6968432" cy="609600"/>
          </a:xfrm>
        </p:spPr>
        <p:txBody>
          <a:bodyPr>
            <a:normAutofit fontScale="90000"/>
          </a:bodyPr>
          <a:lstStyle/>
          <a:p>
            <a:r>
              <a:rPr lang="uk-UA" sz="3200" b="1" dirty="0">
                <a:latin typeface="Georgia" panose="02040502050405020303" pitchFamily="18" charset="0"/>
              </a:rPr>
              <a:t>Умова практичного завдання №3.</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756990" y="1234440"/>
            <a:ext cx="8953938" cy="4590288"/>
          </a:xfrm>
        </p:spPr>
        <p:txBody>
          <a:bodyPr>
            <a:noAutofit/>
          </a:bodyPr>
          <a:lstStyle/>
          <a:p>
            <a:pPr marL="0" indent="0" algn="just">
              <a:spcBef>
                <a:spcPts val="0"/>
              </a:spcBef>
              <a:buNone/>
            </a:pPr>
            <a:r>
              <a:rPr lang="ru-RU" sz="2000" dirty="0" err="1" smtClean="0">
                <a:latin typeface="Georgia" panose="02040502050405020303" pitchFamily="18" charset="0"/>
                <a:ea typeface="Cambria Math" panose="02040503050406030204" pitchFamily="18" charset="0"/>
              </a:rPr>
              <a:t>Компанія</a:t>
            </a:r>
            <a:r>
              <a:rPr lang="ru-RU" sz="2000" dirty="0" smtClean="0">
                <a:latin typeface="Georgia" panose="02040502050405020303" pitchFamily="18" charset="0"/>
                <a:ea typeface="Cambria Math" panose="02040503050406030204" pitchFamily="18" charset="0"/>
              </a:rPr>
              <a:t> ТОВ «</a:t>
            </a:r>
            <a:r>
              <a:rPr lang="ru-RU" sz="2000" dirty="0" err="1" smtClean="0">
                <a:latin typeface="Georgia" panose="02040502050405020303" pitchFamily="18" charset="0"/>
                <a:ea typeface="Cambria Math" panose="02040503050406030204" pitchFamily="18" charset="0"/>
              </a:rPr>
              <a:t>Бірченко</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протягом</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двох</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місяців</a:t>
            </a:r>
            <a:r>
              <a:rPr lang="ru-RU" sz="2000" dirty="0" smtClean="0">
                <a:latin typeface="Georgia" panose="02040502050405020303" pitchFamily="18" charset="0"/>
                <a:ea typeface="Cambria Math" panose="02040503050406030204" pitchFamily="18" charset="0"/>
              </a:rPr>
              <a:t> поточного року </a:t>
            </a:r>
            <a:r>
              <a:rPr lang="ru-RU" sz="2000" dirty="0" err="1" smtClean="0">
                <a:latin typeface="Georgia" panose="02040502050405020303" pitchFamily="18" charset="0"/>
                <a:ea typeface="Cambria Math" panose="02040503050406030204" pitchFamily="18" charset="0"/>
              </a:rPr>
              <a:t>співпрацює</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з</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постачальниками</a:t>
            </a:r>
            <a:r>
              <a:rPr lang="ru-RU" sz="2000" dirty="0" smtClean="0">
                <a:latin typeface="Georgia" panose="02040502050405020303" pitchFamily="18" charset="0"/>
                <a:ea typeface="Cambria Math" panose="02040503050406030204" pitchFamily="18" charset="0"/>
              </a:rPr>
              <a:t> на </a:t>
            </a:r>
            <a:r>
              <a:rPr lang="ru-RU" sz="2000" dirty="0" err="1" smtClean="0">
                <a:latin typeface="Georgia" panose="02040502050405020303" pitchFamily="18" charset="0"/>
                <a:ea typeface="Cambria Math" panose="02040503050406030204" pitchFamily="18" charset="0"/>
              </a:rPr>
              <a:t>підставі</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договорів</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на</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постачання</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комплектуючих</a:t>
            </a:r>
            <a:r>
              <a:rPr lang="ru-RU" sz="2000" dirty="0" smtClean="0">
                <a:latin typeface="Georgia" panose="02040502050405020303" pitchFamily="18" charset="0"/>
                <a:ea typeface="Cambria Math" panose="02040503050406030204" pitchFamily="18" charset="0"/>
              </a:rPr>
              <a:t> до </a:t>
            </a:r>
            <a:r>
              <a:rPr lang="ru-RU" sz="2000" dirty="0" err="1" smtClean="0">
                <a:latin typeface="Georgia" panose="02040502050405020303" pitchFamily="18" charset="0"/>
                <a:ea typeface="Cambria Math" panose="02040503050406030204" pitchFamily="18" charset="0"/>
              </a:rPr>
              <a:t>компютерної</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техніки</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Керівники</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компанії</a:t>
            </a:r>
            <a:r>
              <a:rPr lang="ru-RU" sz="2000" dirty="0" smtClean="0">
                <a:latin typeface="Georgia" panose="02040502050405020303" pitchFamily="18" charset="0"/>
                <a:ea typeface="Cambria Math" panose="02040503050406030204" pitchFamily="18" charset="0"/>
              </a:rPr>
              <a:t> у </a:t>
            </a:r>
            <a:r>
              <a:rPr lang="ru-RU" sz="2000" dirty="0" err="1" smtClean="0">
                <a:latin typeface="Georgia" panose="02040502050405020303" pitchFamily="18" charset="0"/>
                <a:ea typeface="Cambria Math" panose="02040503050406030204" pitchFamily="18" charset="0"/>
              </a:rPr>
              <a:t>звязку</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із</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зменшенням</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обсягів</a:t>
            </a:r>
            <a:r>
              <a:rPr lang="ru-RU" sz="2000" dirty="0" smtClean="0">
                <a:latin typeface="Georgia" panose="02040502050405020303" pitchFamily="18" charset="0"/>
                <a:ea typeface="Cambria Math" panose="02040503050406030204" pitchFamily="18" charset="0"/>
              </a:rPr>
              <a:t> поставок </a:t>
            </a:r>
            <a:r>
              <a:rPr lang="ru-RU" sz="2000" dirty="0" err="1" smtClean="0">
                <a:latin typeface="Georgia" panose="02040502050405020303" pitchFamily="18" charset="0"/>
                <a:ea typeface="Cambria Math" panose="02040503050406030204" pitchFamily="18" charset="0"/>
              </a:rPr>
              <a:t>прийняли</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рішення</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продовжити</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співпрацю</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лише</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з</a:t>
            </a:r>
            <a:r>
              <a:rPr lang="ru-RU" sz="2000" dirty="0" smtClean="0">
                <a:latin typeface="Georgia" panose="02040502050405020303" pitchFamily="18" charset="0"/>
                <a:ea typeface="Cambria Math" panose="02040503050406030204" pitchFamily="18" charset="0"/>
              </a:rPr>
              <a:t> одним </a:t>
            </a:r>
            <a:r>
              <a:rPr lang="ru-RU" sz="2000" dirty="0" err="1" smtClean="0">
                <a:latin typeface="Georgia" panose="02040502050405020303" pitchFamily="18" charset="0"/>
                <a:ea typeface="Cambria Math" panose="02040503050406030204" pitchFamily="18" charset="0"/>
              </a:rPr>
              <a:t>із</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постачальників</a:t>
            </a:r>
            <a:r>
              <a:rPr lang="ru-RU" sz="2000" dirty="0" smtClean="0">
                <a:latin typeface="Georgia" panose="02040502050405020303" pitchFamily="18" charset="0"/>
                <a:ea typeface="Cambria Math" panose="02040503050406030204" pitchFamily="18" charset="0"/>
              </a:rPr>
              <a:t>. Для </a:t>
            </a:r>
            <a:r>
              <a:rPr lang="ru-RU" sz="2000" dirty="0" err="1" smtClean="0">
                <a:latin typeface="Georgia" panose="02040502050405020303" pitchFamily="18" charset="0"/>
                <a:ea typeface="Cambria Math" panose="02040503050406030204" pitchFamily="18" charset="0"/>
              </a:rPr>
              <a:t>цього</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необхідно</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здійсніть</a:t>
            </a:r>
            <a:r>
              <a:rPr lang="ru-RU" sz="2000" dirty="0" smtClean="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оцінку</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постачальників</a:t>
            </a:r>
            <a:r>
              <a:rPr lang="ru-RU" sz="2000" dirty="0">
                <a:latin typeface="Georgia" panose="02040502050405020303" pitchFamily="18" charset="0"/>
                <a:ea typeface="Cambria Math" panose="02040503050406030204" pitchFamily="18" charset="0"/>
              </a:rPr>
              <a:t> </a:t>
            </a:r>
            <a:r>
              <a:rPr lang="ru-RU" sz="2000" dirty="0" smtClean="0">
                <a:latin typeface="Georgia" panose="02040502050405020303" pitchFamily="18" charset="0"/>
                <a:ea typeface="Cambria Math" panose="02040503050406030204" pitchFamily="18" charset="0"/>
              </a:rPr>
              <a:t>№1 </a:t>
            </a:r>
            <a:r>
              <a:rPr lang="ru-RU" sz="2000" dirty="0" err="1">
                <a:latin typeface="Georgia" panose="02040502050405020303" pitchFamily="18" charset="0"/>
                <a:ea typeface="Cambria Math" panose="02040503050406030204" pitchFamily="18" charset="0"/>
              </a:rPr>
              <a:t>і</a:t>
            </a:r>
            <a:r>
              <a:rPr lang="ru-RU" sz="2000" dirty="0">
                <a:latin typeface="Georgia" panose="02040502050405020303" pitchFamily="18" charset="0"/>
                <a:ea typeface="Cambria Math" panose="02040503050406030204" pitchFamily="18" charset="0"/>
              </a:rPr>
              <a:t> </a:t>
            </a:r>
            <a:r>
              <a:rPr lang="ru-RU" sz="2000" dirty="0" smtClean="0">
                <a:latin typeface="Georgia" panose="02040502050405020303" pitchFamily="18" charset="0"/>
                <a:ea typeface="Cambria Math" panose="02040503050406030204" pitchFamily="18" charset="0"/>
              </a:rPr>
              <a:t>№2 </a:t>
            </a:r>
            <a:r>
              <a:rPr lang="ru-RU" sz="2000" dirty="0">
                <a:latin typeface="Georgia" panose="02040502050405020303" pitchFamily="18" charset="0"/>
                <a:ea typeface="Cambria Math" panose="02040503050406030204" pitchFamily="18" charset="0"/>
              </a:rPr>
              <a:t>за результатами </a:t>
            </a:r>
            <a:r>
              <a:rPr lang="ru-RU" sz="2000" dirty="0" err="1" smtClean="0">
                <a:latin typeface="Georgia" panose="02040502050405020303" pitchFamily="18" charset="0"/>
                <a:ea typeface="Cambria Math" panose="02040503050406030204" pitchFamily="18" charset="0"/>
              </a:rPr>
              <a:t>їх</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роботи</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з</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компанією</a:t>
            </a:r>
            <a:r>
              <a:rPr lang="ru-RU" sz="2000" dirty="0" smtClean="0">
                <a:latin typeface="Georgia" panose="02040502050405020303" pitchFamily="18" charset="0"/>
                <a:ea typeface="Cambria Math" panose="02040503050406030204" pitchFamily="18" charset="0"/>
              </a:rPr>
              <a:t> ТОВ «</a:t>
            </a:r>
            <a:r>
              <a:rPr lang="ru-RU" sz="2000" dirty="0" err="1" smtClean="0">
                <a:latin typeface="Georgia" panose="02040502050405020303" pitchFamily="18" charset="0"/>
                <a:ea typeface="Cambria Math" panose="02040503050406030204" pitchFamily="18" charset="0"/>
              </a:rPr>
              <a:t>Бірченко</a:t>
            </a:r>
            <a:r>
              <a:rPr lang="ru-RU" sz="2000" dirty="0" smtClean="0">
                <a:latin typeface="Georgia" panose="02040502050405020303" pitchFamily="18" charset="0"/>
                <a:ea typeface="Cambria Math" panose="02040503050406030204" pitchFamily="18" charset="0"/>
              </a:rPr>
              <a:t>» для </a:t>
            </a:r>
            <a:r>
              <a:rPr lang="ru-RU" sz="2000" dirty="0" err="1">
                <a:latin typeface="Georgia" panose="02040502050405020303" pitchFamily="18" charset="0"/>
                <a:ea typeface="Cambria Math" panose="02040503050406030204" pitchFamily="18" charset="0"/>
              </a:rPr>
              <a:t>ухвалення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рішення</a:t>
            </a:r>
            <a:r>
              <a:rPr lang="ru-RU" sz="2000" dirty="0">
                <a:latin typeface="Georgia" panose="02040502050405020303" pitchFamily="18" charset="0"/>
                <a:ea typeface="Cambria Math" panose="02040503050406030204" pitchFamily="18" charset="0"/>
              </a:rPr>
              <a:t> про </a:t>
            </a:r>
            <a:r>
              <a:rPr lang="ru-RU" sz="2000" dirty="0" err="1">
                <a:latin typeface="Georgia" panose="02040502050405020303" pitchFamily="18" charset="0"/>
                <a:ea typeface="Cambria Math" panose="02040503050406030204" pitchFamily="18" charset="0"/>
              </a:rPr>
              <a:t>необхідність</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продовження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договірних</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відносин</a:t>
            </a:r>
            <a:r>
              <a:rPr lang="ru-RU" sz="2000" dirty="0">
                <a:latin typeface="Georgia" panose="02040502050405020303" pitchFamily="18" charset="0"/>
                <a:ea typeface="Cambria Math" panose="02040503050406030204" pitchFamily="18" charset="0"/>
              </a:rPr>
              <a:t> з одним з них на </a:t>
            </a:r>
            <a:r>
              <a:rPr lang="ru-RU" sz="2000" dirty="0" err="1">
                <a:latin typeface="Georgia" panose="02040502050405020303" pitchFamily="18" charset="0"/>
                <a:ea typeface="Cambria Math" panose="02040503050406030204" pitchFamily="18" charset="0"/>
              </a:rPr>
              <a:t>підставі</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комплексної</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оцінки</a:t>
            </a:r>
            <a:r>
              <a:rPr lang="ru-RU" sz="2000" dirty="0">
                <a:latin typeface="Georgia" panose="02040502050405020303" pitchFamily="18" charset="0"/>
                <a:ea typeface="Cambria Math" panose="02040503050406030204" pitchFamily="18" charset="0"/>
              </a:rPr>
              <a:t>.</a:t>
            </a:r>
          </a:p>
          <a:p>
            <a:pPr marL="0" indent="0" algn="just">
              <a:spcBef>
                <a:spcPts val="0"/>
              </a:spcBef>
              <a:buNone/>
            </a:pPr>
            <a:r>
              <a:rPr lang="uk-UA" sz="2000" b="1" dirty="0">
                <a:latin typeface="Georgia" panose="02040502050405020303" pitchFamily="18" charset="0"/>
                <a:ea typeface="Cambria Math" panose="02040503050406030204" pitchFamily="18" charset="0"/>
              </a:rPr>
              <a:t>Вихідні дані: </a:t>
            </a:r>
          </a:p>
          <a:p>
            <a:pPr marL="0" indent="0" algn="just">
              <a:spcBef>
                <a:spcPts val="0"/>
              </a:spcBef>
              <a:buNone/>
            </a:pPr>
            <a:r>
              <a:rPr lang="ru-RU" sz="2000" dirty="0" err="1">
                <a:latin typeface="Georgia" panose="02040502050405020303" pitchFamily="18" charset="0"/>
                <a:ea typeface="Cambria Math" panose="02040503050406030204" pitchFamily="18" charset="0"/>
              </a:rPr>
              <a:t>Протягом</a:t>
            </a:r>
            <a:r>
              <a:rPr lang="ru-RU" sz="2000" dirty="0">
                <a:latin typeface="Georgia" panose="02040502050405020303" pitchFamily="18" charset="0"/>
                <a:ea typeface="Cambria Math" panose="02040503050406030204" pitchFamily="18" charset="0"/>
              </a:rPr>
              <a:t> перших </a:t>
            </a:r>
            <a:r>
              <a:rPr lang="ru-RU" sz="2000" dirty="0" err="1">
                <a:latin typeface="Georgia" panose="02040502050405020303" pitchFamily="18" charset="0"/>
                <a:ea typeface="Cambria Math" panose="02040503050406030204" pitchFamily="18" charset="0"/>
              </a:rPr>
              <a:t>двох</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місяців</a:t>
            </a:r>
            <a:r>
              <a:rPr lang="ru-RU" sz="2000" dirty="0">
                <a:latin typeface="Georgia" panose="02040502050405020303" pitchFamily="18" charset="0"/>
                <a:ea typeface="Cambria Math" panose="02040503050406030204" pitchFamily="18" charset="0"/>
              </a:rPr>
              <a:t> поточного року </a:t>
            </a:r>
            <a:r>
              <a:rPr lang="ru-RU" sz="2000" dirty="0" err="1">
                <a:latin typeface="Georgia" panose="02040502050405020303" pitchFamily="18" charset="0"/>
                <a:ea typeface="Cambria Math" panose="02040503050406030204" pitchFamily="18" charset="0"/>
              </a:rPr>
              <a:t>фірма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одержувала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від</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постачальників</a:t>
            </a:r>
            <a:r>
              <a:rPr lang="ru-RU" sz="2000" dirty="0">
                <a:latin typeface="Georgia" panose="02040502050405020303" pitchFamily="18" charset="0"/>
                <a:ea typeface="Cambria Math" panose="02040503050406030204" pitchFamily="18" charset="0"/>
              </a:rPr>
              <a:t> № 1 і 2 </a:t>
            </a:r>
            <a:r>
              <a:rPr lang="ru-RU" sz="2000" dirty="0" err="1">
                <a:latin typeface="Georgia" panose="02040502050405020303" pitchFamily="18" charset="0"/>
                <a:ea typeface="Cambria Math" panose="02040503050406030204" pitchFamily="18" charset="0"/>
              </a:rPr>
              <a:t>товари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двох</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асортиментів</a:t>
            </a:r>
            <a:r>
              <a:rPr lang="ru-RU" sz="2000" dirty="0">
                <a:latin typeface="Georgia" panose="02040502050405020303" pitchFamily="18" charset="0"/>
                <a:ea typeface="Cambria Math" panose="02040503050406030204" pitchFamily="18" charset="0"/>
              </a:rPr>
              <a:t> А </a:t>
            </a:r>
            <a:r>
              <a:rPr lang="ru-RU" sz="2000" dirty="0" err="1">
                <a:latin typeface="Georgia" panose="02040502050405020303" pitchFamily="18" charset="0"/>
                <a:ea typeface="Cambria Math" panose="02040503050406030204" pitchFamily="18" charset="0"/>
              </a:rPr>
              <a:t>і</a:t>
            </a:r>
            <a:r>
              <a:rPr lang="ru-RU" sz="2000" dirty="0">
                <a:latin typeface="Georgia" panose="02040502050405020303" pitchFamily="18" charset="0"/>
                <a:ea typeface="Cambria Math" panose="02040503050406030204" pitchFamily="18" charset="0"/>
              </a:rPr>
              <a:t> </a:t>
            </a:r>
            <a:r>
              <a:rPr lang="ru-RU" sz="2000" dirty="0" smtClean="0">
                <a:latin typeface="Georgia" panose="02040502050405020303" pitchFamily="18" charset="0"/>
                <a:ea typeface="Cambria Math" panose="02040503050406030204" pitchFamily="18" charset="0"/>
              </a:rPr>
              <a:t>В. </a:t>
            </a:r>
            <a:r>
              <a:rPr lang="ru-RU" sz="2000" dirty="0" err="1" smtClean="0">
                <a:latin typeface="Georgia" panose="02040502050405020303" pitchFamily="18" charset="0"/>
                <a:ea typeface="Cambria Math" panose="02040503050406030204" pitchFamily="18" charset="0"/>
              </a:rPr>
              <a:t>Динаміка</a:t>
            </a:r>
            <a:r>
              <a:rPr lang="ru-RU" sz="2000" dirty="0" smtClean="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цін</a:t>
            </a:r>
            <a:r>
              <a:rPr lang="ru-RU" sz="2000" dirty="0">
                <a:latin typeface="Georgia" panose="02040502050405020303" pitchFamily="18" charset="0"/>
                <a:ea typeface="Cambria Math" panose="02040503050406030204" pitchFamily="18" charset="0"/>
              </a:rPr>
              <a:t> на </a:t>
            </a:r>
            <a:r>
              <a:rPr lang="ru-RU" sz="2000" dirty="0" err="1">
                <a:latin typeface="Georgia" panose="02040502050405020303" pitchFamily="18" charset="0"/>
                <a:ea typeface="Cambria Math" panose="02040503050406030204" pitchFamily="18" charset="0"/>
              </a:rPr>
              <a:t>аналогічну</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продукцію</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що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поставляється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динаміка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товарів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неналежної</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якості</a:t>
            </a:r>
            <a:r>
              <a:rPr lang="ru-RU" sz="2000" dirty="0">
                <a:latin typeface="Georgia" panose="02040502050405020303" pitchFamily="18" charset="0"/>
                <a:ea typeface="Cambria Math" panose="02040503050406030204" pitchFamily="18" charset="0"/>
              </a:rPr>
              <a:t>, а </a:t>
            </a:r>
            <a:r>
              <a:rPr lang="ru-RU" sz="2000" dirty="0" err="1">
                <a:latin typeface="Georgia" panose="02040502050405020303" pitchFamily="18" charset="0"/>
                <a:ea typeface="Cambria Math" panose="02040503050406030204" pitchFamily="18" charset="0"/>
              </a:rPr>
              <a:t>також</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динаміка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порушень</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постачальниками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встановлених</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термінів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постачань</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наведені</a:t>
            </a:r>
            <a:r>
              <a:rPr lang="ru-RU" sz="2000" dirty="0">
                <a:latin typeface="Georgia" panose="02040502050405020303" pitchFamily="18" charset="0"/>
                <a:ea typeface="Cambria Math" panose="02040503050406030204" pitchFamily="18" charset="0"/>
              </a:rPr>
              <a:t> в </a:t>
            </a:r>
            <a:r>
              <a:rPr lang="ru-RU" sz="2000" dirty="0" err="1">
                <a:latin typeface="Georgia" panose="02040502050405020303" pitchFamily="18" charset="0"/>
                <a:ea typeface="Cambria Math" panose="02040503050406030204" pitchFamily="18" charset="0"/>
              </a:rPr>
              <a:t>Таблицях</a:t>
            </a:r>
            <a:r>
              <a:rPr lang="ru-RU" sz="2000" dirty="0">
                <a:latin typeface="Georgia" panose="02040502050405020303" pitchFamily="18" charset="0"/>
                <a:ea typeface="Cambria Math" panose="02040503050406030204" pitchFamily="18" charset="0"/>
              </a:rPr>
              <a:t> 1 - 3.</a:t>
            </a:r>
          </a:p>
        </p:txBody>
      </p:sp>
    </p:spTree>
    <p:extLst>
      <p:ext uri="{BB962C8B-B14F-4D97-AF65-F5344CB8AC3E}">
        <p14:creationId xmlns:p14="http://schemas.microsoft.com/office/powerpoint/2010/main" xmlns="" val="114964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1422622" y="378801"/>
            <a:ext cx="6968432" cy="609600"/>
          </a:xfrm>
        </p:spPr>
        <p:txBody>
          <a:bodyPr>
            <a:normAutofit fontScale="90000"/>
          </a:bodyPr>
          <a:lstStyle/>
          <a:p>
            <a:r>
              <a:rPr lang="uk-UA" sz="3200" b="1" dirty="0">
                <a:latin typeface="Georgia" panose="02040502050405020303" pitchFamily="18" charset="0"/>
              </a:rPr>
              <a:t>Умова практичного завдання №3.</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177522" y="943325"/>
            <a:ext cx="9458632" cy="5306190"/>
          </a:xfrm>
        </p:spPr>
        <p:txBody>
          <a:bodyPr>
            <a:noAutofit/>
          </a:bodyPr>
          <a:lstStyle/>
          <a:p>
            <a:pPr marL="0" indent="0" algn="r">
              <a:buNone/>
            </a:pPr>
            <a:r>
              <a:rPr lang="uk-UA" sz="2000" dirty="0">
                <a:latin typeface="Georgia" panose="02040502050405020303" pitchFamily="18" charset="0"/>
                <a:ea typeface="Cambria Math" panose="02040503050406030204" pitchFamily="18" charset="0"/>
              </a:rPr>
              <a:t>Таблиця 1</a:t>
            </a:r>
          </a:p>
          <a:p>
            <a:pPr marL="0" indent="0" algn="ctr">
              <a:buNone/>
            </a:pPr>
            <a:r>
              <a:rPr lang="uk-UA" sz="2000" dirty="0">
                <a:latin typeface="Georgia" panose="02040502050405020303" pitchFamily="18" charset="0"/>
                <a:ea typeface="Cambria Math" panose="02040503050406030204" pitchFamily="18" charset="0"/>
              </a:rPr>
              <a:t>Динаміка цін на товари, що поставляються</a:t>
            </a: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6" name="Таблица 5">
            <a:extLst>
              <a:ext uri="{FF2B5EF4-FFF2-40B4-BE49-F238E27FC236}">
                <a16:creationId xmlns:a16="http://schemas.microsoft.com/office/drawing/2014/main" xmlns="" id="{B6AF8917-4EB5-4D2D-A26F-78AA372A3E80}"/>
              </a:ext>
            </a:extLst>
          </p:cNvPr>
          <p:cNvGraphicFramePr>
            <a:graphicFrameLocks noGrp="1"/>
          </p:cNvGraphicFramePr>
          <p:nvPr>
            <p:extLst>
              <p:ext uri="{D42A27DB-BD31-4B8C-83A1-F6EECF244321}">
                <p14:modId xmlns:p14="http://schemas.microsoft.com/office/powerpoint/2010/main" xmlns="" val="426756679"/>
              </p:ext>
            </p:extLst>
          </p:nvPr>
        </p:nvGraphicFramePr>
        <p:xfrm>
          <a:off x="596476" y="1804243"/>
          <a:ext cx="8620725" cy="4674956"/>
        </p:xfrm>
        <a:graphic>
          <a:graphicData uri="http://schemas.openxmlformats.org/drawingml/2006/table">
            <a:tbl>
              <a:tblPr>
                <a:tableStyleId>{69CF1AB2-1976-4502-BF36-3FF5EA218861}</a:tableStyleId>
              </a:tblPr>
              <a:tblGrid>
                <a:gridCol w="1563628">
                  <a:extLst>
                    <a:ext uri="{9D8B030D-6E8A-4147-A177-3AD203B41FA5}">
                      <a16:colId xmlns:a16="http://schemas.microsoft.com/office/drawing/2014/main" xmlns="" val="2183105874"/>
                    </a:ext>
                  </a:extLst>
                </a:gridCol>
                <a:gridCol w="1091010">
                  <a:extLst>
                    <a:ext uri="{9D8B030D-6E8A-4147-A177-3AD203B41FA5}">
                      <a16:colId xmlns:a16="http://schemas.microsoft.com/office/drawing/2014/main" xmlns="" val="1545191880"/>
                    </a:ext>
                  </a:extLst>
                </a:gridCol>
                <a:gridCol w="1804019">
                  <a:extLst>
                    <a:ext uri="{9D8B030D-6E8A-4147-A177-3AD203B41FA5}">
                      <a16:colId xmlns:a16="http://schemas.microsoft.com/office/drawing/2014/main" xmlns="" val="3908289856"/>
                    </a:ext>
                  </a:extLst>
                </a:gridCol>
                <a:gridCol w="2081034">
                  <a:extLst>
                    <a:ext uri="{9D8B030D-6E8A-4147-A177-3AD203B41FA5}">
                      <a16:colId xmlns:a16="http://schemas.microsoft.com/office/drawing/2014/main" xmlns="" val="2462421869"/>
                    </a:ext>
                  </a:extLst>
                </a:gridCol>
                <a:gridCol w="2081034">
                  <a:extLst>
                    <a:ext uri="{9D8B030D-6E8A-4147-A177-3AD203B41FA5}">
                      <a16:colId xmlns:a16="http://schemas.microsoft.com/office/drawing/2014/main" xmlns="" val="3100560482"/>
                    </a:ext>
                  </a:extLst>
                </a:gridCol>
              </a:tblGrid>
              <a:tr h="832940">
                <a:tc>
                  <a:txBody>
                    <a:bodyPr/>
                    <a:lstStyle/>
                    <a:p>
                      <a:pPr algn="ctr">
                        <a:lnSpc>
                          <a:spcPct val="115000"/>
                        </a:lnSpc>
                        <a:spcAft>
                          <a:spcPts val="0"/>
                        </a:spcAft>
                      </a:pPr>
                      <a:r>
                        <a:rPr lang="uk-UA" sz="1800" dirty="0">
                          <a:effectLst/>
                        </a:rPr>
                        <a:t>Постачальник</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Місяць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Товар</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Об'єм постачання,</a:t>
                      </a:r>
                      <a:endParaRPr lang="ru-UA" sz="1800">
                        <a:effectLst/>
                      </a:endParaRPr>
                    </a:p>
                    <a:p>
                      <a:pPr algn="ctr">
                        <a:lnSpc>
                          <a:spcPct val="115000"/>
                        </a:lnSpc>
                        <a:spcAft>
                          <a:spcPts val="0"/>
                        </a:spcAft>
                      </a:pPr>
                      <a:r>
                        <a:rPr lang="uk-UA" sz="1800">
                          <a:effectLst/>
                        </a:rPr>
                        <a:t>од./міс.</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Ціна за одиницю, грн.</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3494019095"/>
                  </a:ext>
                </a:extLst>
              </a:tr>
              <a:tr h="480252">
                <a:tc rowSpan="2">
                  <a:txBody>
                    <a:bodyPr/>
                    <a:lstStyle/>
                    <a:p>
                      <a:pPr algn="ctr">
                        <a:lnSpc>
                          <a:spcPct val="115000"/>
                        </a:lnSpc>
                        <a:spcAft>
                          <a:spcPts val="0"/>
                        </a:spcAft>
                      </a:pP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А</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2000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2274132010"/>
                  </a:ext>
                </a:extLst>
              </a:tr>
              <a:tr h="480252">
                <a:tc vMerge="1">
                  <a:txBody>
                    <a:bodyPr/>
                    <a:lstStyle/>
                    <a:p>
                      <a:endParaRPr lang="ru-UA"/>
                    </a:p>
                  </a:txBody>
                  <a:tcPr/>
                </a:tc>
                <a:tc>
                  <a:txBody>
                    <a:bodyPr/>
                    <a:lstStyle/>
                    <a:p>
                      <a:pPr algn="ctr">
                        <a:lnSpc>
                          <a:spcPct val="115000"/>
                        </a:lnSpc>
                        <a:spcAft>
                          <a:spcPts val="0"/>
                        </a:spcAft>
                      </a:pPr>
                      <a:r>
                        <a:rPr lang="uk-UA" sz="1800">
                          <a:effectLst/>
                        </a:rPr>
                        <a:t>Січень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В</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1000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531629119"/>
                  </a:ext>
                </a:extLst>
              </a:tr>
              <a:tr h="480252">
                <a:tc rowSpan="2">
                  <a:txBody>
                    <a:bodyPr/>
                    <a:lstStyle/>
                    <a:p>
                      <a:pPr algn="ctr">
                        <a:lnSpc>
                          <a:spcPct val="115000"/>
                        </a:lnSpc>
                        <a:spcAft>
                          <a:spcPts val="0"/>
                        </a:spcAft>
                      </a:pPr>
                      <a:r>
                        <a:rPr lang="uk-UA" sz="1800" dirty="0">
                          <a:effectLst/>
                        </a:rPr>
                        <a:t>№ 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А</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9000 +100*і</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9 + 0</a:t>
                      </a:r>
                      <a:r>
                        <a:rPr lang="en-US" sz="1800" dirty="0">
                          <a:effectLst/>
                        </a:rPr>
                        <a:t>.1</a:t>
                      </a:r>
                      <a:r>
                        <a:rPr lang="uk-UA" sz="1800" dirty="0">
                          <a:effectLst/>
                        </a:rPr>
                        <a:t>*(і+</a:t>
                      </a:r>
                      <a:r>
                        <a:rPr lang="en-US" sz="1800" dirty="0">
                          <a:effectLst/>
                        </a:rPr>
                        <a:t>j</a:t>
                      </a:r>
                      <a:r>
                        <a:rPr lang="uk-UA" sz="1800" dirty="0">
                          <a:effectLst/>
                        </a:rPr>
                        <a:t>)</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617674647"/>
                  </a:ext>
                </a:extLst>
              </a:tr>
              <a:tr h="480252">
                <a:tc vMerge="1">
                  <a:txBody>
                    <a:bodyPr/>
                    <a:lstStyle/>
                    <a:p>
                      <a:endParaRPr lang="ru-UA"/>
                    </a:p>
                  </a:txBody>
                  <a:tcPr/>
                </a:tc>
                <a:tc>
                  <a:txBody>
                    <a:bodyPr/>
                    <a:lstStyle/>
                    <a:p>
                      <a:pPr algn="ctr">
                        <a:lnSpc>
                          <a:spcPct val="115000"/>
                        </a:lnSpc>
                        <a:spcAft>
                          <a:spcPts val="0"/>
                        </a:spcAft>
                      </a:pPr>
                      <a:r>
                        <a:rPr lang="uk-UA" sz="1800">
                          <a:effectLst/>
                        </a:rPr>
                        <a:t>Січень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В</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6000 + І00*і</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4</a:t>
                      </a:r>
                      <a:r>
                        <a:rPr lang="en-US" sz="1800">
                          <a:effectLst/>
                        </a:rPr>
                        <a:t> + </a:t>
                      </a:r>
                      <a:r>
                        <a:rPr lang="uk-UA" sz="1800">
                          <a:effectLst/>
                        </a:rPr>
                        <a:t>0,1*(і+</a:t>
                      </a:r>
                      <a:r>
                        <a:rPr lang="en-US" sz="1800">
                          <a:effectLst/>
                        </a:rPr>
                        <a:t>j</a:t>
                      </a:r>
                      <a:r>
                        <a:rPr lang="uk-UA" sz="1800">
                          <a:effectLst/>
                        </a:rPr>
                        <a:t>)</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57548950"/>
                  </a:ext>
                </a:extLst>
              </a:tr>
              <a:tr h="480252">
                <a:tc rowSpan="2">
                  <a:txBody>
                    <a:bodyPr/>
                    <a:lstStyle/>
                    <a:p>
                      <a:pPr algn="ctr">
                        <a:lnSpc>
                          <a:spcPct val="115000"/>
                        </a:lnSpc>
                        <a:spcAft>
                          <a:spcPts val="0"/>
                        </a:spcAft>
                      </a:pP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Лютий</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А</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1200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1717477467"/>
                  </a:ext>
                </a:extLst>
              </a:tr>
              <a:tr h="480252">
                <a:tc vMerge="1">
                  <a:txBody>
                    <a:bodyPr/>
                    <a:lstStyle/>
                    <a:p>
                      <a:endParaRPr lang="ru-UA"/>
                    </a:p>
                  </a:txBody>
                  <a:tcPr/>
                </a:tc>
                <a:tc>
                  <a:txBody>
                    <a:bodyPr/>
                    <a:lstStyle/>
                    <a:p>
                      <a:pPr algn="ctr">
                        <a:lnSpc>
                          <a:spcPct val="115000"/>
                        </a:lnSpc>
                        <a:spcAft>
                          <a:spcPts val="0"/>
                        </a:spcAft>
                      </a:pPr>
                      <a:r>
                        <a:rPr lang="uk-UA" sz="1800">
                          <a:effectLst/>
                        </a:rPr>
                        <a:t>Лютий</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В</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1200</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6</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3490994812"/>
                  </a:ext>
                </a:extLst>
              </a:tr>
              <a:tr h="480252">
                <a:tc rowSpan="2">
                  <a:txBody>
                    <a:bodyPr/>
                    <a:lstStyle/>
                    <a:p>
                      <a:pPr algn="ctr">
                        <a:lnSpc>
                          <a:spcPct val="115000"/>
                        </a:lnSpc>
                        <a:spcAft>
                          <a:spcPts val="0"/>
                        </a:spcAft>
                      </a:pPr>
                      <a:r>
                        <a:rPr lang="uk-UA" sz="1800" dirty="0">
                          <a:effectLst/>
                        </a:rPr>
                        <a:t>№2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Лютий</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А</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7000 + 100*і</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10 + 0,1*(</a:t>
                      </a:r>
                      <a:r>
                        <a:rPr lang="en-US" sz="1800" dirty="0">
                          <a:effectLst/>
                        </a:rPr>
                        <a:t>i</a:t>
                      </a:r>
                      <a:r>
                        <a:rPr lang="uk-UA" sz="1800" dirty="0">
                          <a:effectLst/>
                        </a:rPr>
                        <a:t>+</a:t>
                      </a:r>
                      <a:r>
                        <a:rPr lang="en-US" sz="1800" dirty="0">
                          <a:effectLst/>
                        </a:rPr>
                        <a:t>j</a:t>
                      </a:r>
                      <a:r>
                        <a:rPr lang="uk-UA" sz="1800" dirty="0">
                          <a:effectLst/>
                        </a:rPr>
                        <a:t>)</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1821135258"/>
                  </a:ext>
                </a:extLst>
              </a:tr>
              <a:tr h="480252">
                <a:tc vMerge="1">
                  <a:txBody>
                    <a:bodyPr/>
                    <a:lstStyle/>
                    <a:p>
                      <a:endParaRPr lang="ru-UA"/>
                    </a:p>
                  </a:txBody>
                  <a:tcPr/>
                </a:tc>
                <a:tc>
                  <a:txBody>
                    <a:bodyPr/>
                    <a:lstStyle/>
                    <a:p>
                      <a:pPr algn="ctr">
                        <a:lnSpc>
                          <a:spcPct val="115000"/>
                        </a:lnSpc>
                        <a:spcAft>
                          <a:spcPts val="0"/>
                        </a:spcAft>
                      </a:pPr>
                      <a:r>
                        <a:rPr lang="uk-UA" sz="1800" dirty="0">
                          <a:effectLst/>
                        </a:rPr>
                        <a:t>Лютий</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В</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10000 +100*</a:t>
                      </a:r>
                      <a:r>
                        <a:rPr lang="en-US" sz="1800" dirty="0">
                          <a:effectLst/>
                        </a:rPr>
                        <a:t>j</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6 + 0</a:t>
                      </a:r>
                      <a:r>
                        <a:rPr lang="en-US" sz="1800" dirty="0">
                          <a:effectLst/>
                        </a:rPr>
                        <a:t>.1</a:t>
                      </a:r>
                      <a:r>
                        <a:rPr lang="uk-UA" sz="1800" dirty="0">
                          <a:effectLst/>
                        </a:rPr>
                        <a:t>*(і+</a:t>
                      </a:r>
                      <a:r>
                        <a:rPr lang="en-US" sz="1800" dirty="0">
                          <a:effectLst/>
                        </a:rPr>
                        <a:t>j</a:t>
                      </a:r>
                      <a:r>
                        <a:rPr lang="uk-UA" sz="1800" dirty="0">
                          <a:effectLst/>
                        </a:rPr>
                        <a:t>)</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67413873"/>
                  </a:ext>
                </a:extLst>
              </a:tr>
            </a:tbl>
          </a:graphicData>
        </a:graphic>
      </p:graphicFrame>
    </p:spTree>
    <p:extLst>
      <p:ext uri="{BB962C8B-B14F-4D97-AF65-F5344CB8AC3E}">
        <p14:creationId xmlns:p14="http://schemas.microsoft.com/office/powerpoint/2010/main" xmlns="" val="485151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1603151" y="463826"/>
            <a:ext cx="6968432" cy="609600"/>
          </a:xfrm>
        </p:spPr>
        <p:txBody>
          <a:bodyPr>
            <a:normAutofit fontScale="90000"/>
          </a:bodyPr>
          <a:lstStyle/>
          <a:p>
            <a:r>
              <a:rPr lang="uk-UA" sz="3200" b="1" dirty="0">
                <a:latin typeface="Georgia" panose="02040502050405020303" pitchFamily="18" charset="0"/>
              </a:rPr>
              <a:t>Умова практичного завдання №3.</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627679" y="1073426"/>
            <a:ext cx="8919373" cy="3733455"/>
          </a:xfrm>
        </p:spPr>
        <p:txBody>
          <a:bodyPr>
            <a:noAutofit/>
          </a:bodyPr>
          <a:lstStyle/>
          <a:p>
            <a:pPr marL="0" indent="0" algn="just">
              <a:buNone/>
            </a:pPr>
            <a:r>
              <a:rPr lang="ru-RU" sz="2000" dirty="0">
                <a:latin typeface="Georgia" panose="02040502050405020303" pitchFamily="18" charset="0"/>
                <a:ea typeface="Cambria Math" panose="02040503050406030204" pitchFamily="18" charset="0"/>
              </a:rPr>
              <a:t>Для </a:t>
            </a:r>
            <a:r>
              <a:rPr lang="ru-RU" sz="2000" dirty="0" err="1">
                <a:latin typeface="Georgia" panose="02040502050405020303" pitchFamily="18" charset="0"/>
                <a:ea typeface="Cambria Math" panose="02040503050406030204" pitchFamily="18" charset="0"/>
              </a:rPr>
              <a:t>ухвалення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рішення</a:t>
            </a:r>
            <a:r>
              <a:rPr lang="ru-RU" sz="2000" dirty="0">
                <a:latin typeface="Georgia" panose="02040502050405020303" pitchFamily="18" charset="0"/>
                <a:ea typeface="Cambria Math" panose="02040503050406030204" pitchFamily="18" charset="0"/>
              </a:rPr>
              <a:t> про </a:t>
            </a:r>
            <a:r>
              <a:rPr lang="ru-RU" sz="2000" dirty="0" err="1">
                <a:latin typeface="Georgia" panose="02040502050405020303" pitchFamily="18" charset="0"/>
                <a:ea typeface="Cambria Math" panose="02040503050406030204" pitchFamily="18" charset="0"/>
              </a:rPr>
              <a:t>продовження</a:t>
            </a:r>
            <a:r>
              <a:rPr lang="ru-RU" sz="2000" dirty="0">
                <a:latin typeface="Georgia" panose="02040502050405020303" pitchFamily="18" charset="0"/>
                <a:ea typeface="Cambria Math" panose="02040503050406030204" pitchFamily="18" charset="0"/>
              </a:rPr>
              <a:t> договору з одним з </a:t>
            </a:r>
            <a:r>
              <a:rPr lang="ru-RU" sz="2000" dirty="0" err="1">
                <a:latin typeface="Georgia" panose="02040502050405020303" pitchFamily="18" charset="0"/>
                <a:ea typeface="Cambria Math" panose="02040503050406030204" pitchFamily="18" charset="0"/>
              </a:rPr>
              <a:t>постачальників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необхідно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розрахувати</a:t>
            </a:r>
            <a:r>
              <a:rPr lang="ru-RU" sz="2000" dirty="0">
                <a:latin typeface="Georgia" panose="02040502050405020303" pitchFamily="18" charset="0"/>
                <a:ea typeface="Cambria Math" panose="02040503050406030204" pitchFamily="18" charset="0"/>
              </a:rPr>
              <a:t> рейтинг кожного </a:t>
            </a:r>
            <a:r>
              <a:rPr lang="ru-RU" sz="2000" dirty="0" err="1">
                <a:latin typeface="Georgia" panose="02040502050405020303" pitchFamily="18" charset="0"/>
                <a:ea typeface="Cambria Math" panose="02040503050406030204" pitchFamily="18" charset="0"/>
              </a:rPr>
              <a:t>постачальника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Оцінку</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постачальників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виконати</a:t>
            </a:r>
            <a:r>
              <a:rPr lang="ru-RU" sz="2000" dirty="0">
                <a:latin typeface="Georgia" panose="02040502050405020303" pitchFamily="18" charset="0"/>
                <a:ea typeface="Cambria Math" panose="02040503050406030204" pitchFamily="18" charset="0"/>
              </a:rPr>
              <a:t> за </a:t>
            </a:r>
            <a:r>
              <a:rPr lang="ru-RU" sz="2000" dirty="0" err="1">
                <a:latin typeface="Georgia" panose="02040502050405020303" pitchFamily="18" charset="0"/>
                <a:ea typeface="Cambria Math" panose="02040503050406030204" pitchFamily="18" charset="0"/>
              </a:rPr>
              <a:t>показниками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ціна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надійність</a:t>
            </a:r>
            <a:r>
              <a:rPr lang="ru-RU" sz="2000" dirty="0">
                <a:latin typeface="Georgia" panose="02040502050405020303" pitchFamily="18" charset="0"/>
                <a:ea typeface="Cambria Math" panose="02040503050406030204" pitchFamily="18" charset="0"/>
              </a:rPr>
              <a:t> і </a:t>
            </a:r>
            <a:r>
              <a:rPr lang="ru-RU" sz="2000" dirty="0" err="1">
                <a:latin typeface="Georgia" panose="02040502050405020303" pitchFamily="18" charset="0"/>
                <a:ea typeface="Cambria Math" panose="02040503050406030204" pitchFamily="18" charset="0"/>
              </a:rPr>
              <a:t>якість</a:t>
            </a:r>
            <a:r>
              <a:rPr lang="ru-RU" sz="2000" dirty="0">
                <a:latin typeface="Georgia" panose="02040502050405020303" pitchFamily="18" charset="0"/>
                <a:ea typeface="Cambria Math" panose="02040503050406030204" pitchFamily="18" charset="0"/>
              </a:rPr>
              <a:t> товару, </a:t>
            </a:r>
            <a:r>
              <a:rPr lang="ru-RU" sz="2000" dirty="0" err="1">
                <a:latin typeface="Georgia" panose="02040502050405020303" pitchFamily="18" charset="0"/>
                <a:ea typeface="Cambria Math" panose="02040503050406030204" pitchFamily="18" charset="0"/>
              </a:rPr>
              <a:t>що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поставляється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Взяти</a:t>
            </a:r>
            <a:r>
              <a:rPr lang="ru-RU" sz="2000" dirty="0">
                <a:latin typeface="Georgia" panose="02040502050405020303" pitchFamily="18" charset="0"/>
                <a:ea typeface="Cambria Math" panose="02040503050406030204" pitchFamily="18" charset="0"/>
              </a:rPr>
              <a:t> до </a:t>
            </a:r>
            <a:r>
              <a:rPr lang="ru-RU" sz="2000" dirty="0" err="1">
                <a:latin typeface="Georgia" panose="02040502050405020303" pitchFamily="18" charset="0"/>
                <a:ea typeface="Cambria Math" panose="02040503050406030204" pitchFamily="18" charset="0"/>
              </a:rPr>
              <a:t>уваги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що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товари</a:t>
            </a:r>
            <a:r>
              <a:rPr lang="ru-RU" sz="2000" dirty="0">
                <a:latin typeface="Georgia" panose="02040502050405020303" pitchFamily="18" charset="0"/>
                <a:ea typeface="Cambria Math" panose="02040503050406030204" pitchFamily="18" charset="0"/>
              </a:rPr>
              <a:t> А і В не </a:t>
            </a:r>
            <a:r>
              <a:rPr lang="ru-RU" sz="2000" dirty="0" err="1">
                <a:latin typeface="Georgia" panose="02040502050405020303" pitchFamily="18" charset="0"/>
                <a:ea typeface="Cambria Math" panose="02040503050406030204" pitchFamily="18" charset="0"/>
              </a:rPr>
              <a:t>вимагають</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безперебійного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поповнення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Відповідно</a:t>
            </a:r>
            <a:r>
              <a:rPr lang="ru-RU" sz="2000" dirty="0">
                <a:latin typeface="Georgia" panose="02040502050405020303" pitchFamily="18" charset="0"/>
                <a:ea typeface="Cambria Math" panose="02040503050406030204" pitchFamily="18" charset="0"/>
              </a:rPr>
              <a:t>, при </a:t>
            </a:r>
            <a:r>
              <a:rPr lang="ru-RU" sz="2000" dirty="0" err="1">
                <a:latin typeface="Georgia" panose="02040502050405020303" pitchFamily="18" charset="0"/>
                <a:ea typeface="Cambria Math" panose="02040503050406030204" pitchFamily="18" charset="0"/>
              </a:rPr>
              <a:t>розрахунку</a:t>
            </a:r>
            <a:r>
              <a:rPr lang="ru-RU" sz="2000" dirty="0">
                <a:latin typeface="Georgia" panose="02040502050405020303" pitchFamily="18" charset="0"/>
                <a:ea typeface="Cambria Math" panose="02040503050406030204" pitchFamily="18" charset="0"/>
              </a:rPr>
              <a:t> рейтингу </a:t>
            </a:r>
            <a:r>
              <a:rPr lang="ru-RU" sz="2000" dirty="0" err="1">
                <a:latin typeface="Georgia" panose="02040502050405020303" pitchFamily="18" charset="0"/>
                <a:ea typeface="Cambria Math" panose="02040503050406030204" pitchFamily="18" charset="0"/>
              </a:rPr>
              <a:t>постачальника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прийняти</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наступну</a:t>
            </a:r>
            <a:r>
              <a:rPr lang="ru-RU" sz="2000" dirty="0">
                <a:latin typeface="Georgia" panose="02040502050405020303" pitchFamily="18" charset="0"/>
                <a:ea typeface="Cambria Math" panose="02040503050406030204" pitchFamily="18" charset="0"/>
              </a:rPr>
              <a:t> вагу </a:t>
            </a:r>
            <a:r>
              <a:rPr lang="ru-RU" sz="2000" dirty="0" err="1">
                <a:latin typeface="Georgia" panose="02040502050405020303" pitchFamily="18" charset="0"/>
                <a:ea typeface="Cambria Math" panose="02040503050406030204" pitchFamily="18" charset="0"/>
              </a:rPr>
              <a:t>показників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ціна</a:t>
            </a:r>
            <a:r>
              <a:rPr lang="ru-RU" sz="2000" dirty="0">
                <a:latin typeface="Georgia" panose="02040502050405020303" pitchFamily="18" charset="0"/>
                <a:ea typeface="Cambria Math" panose="02040503050406030204" pitchFamily="18" charset="0"/>
              </a:rPr>
              <a:t> 0,5; </a:t>
            </a:r>
            <a:r>
              <a:rPr lang="ru-RU" sz="2000" dirty="0" err="1">
                <a:latin typeface="Georgia" panose="02040502050405020303" pitchFamily="18" charset="0"/>
                <a:ea typeface="Cambria Math" panose="02040503050406030204" pitchFamily="18" charset="0"/>
              </a:rPr>
              <a:t>якість</a:t>
            </a:r>
            <a:r>
              <a:rPr lang="ru-RU" sz="2000" dirty="0">
                <a:latin typeface="Georgia" panose="02040502050405020303" pitchFamily="18" charset="0"/>
                <a:ea typeface="Cambria Math" panose="02040503050406030204" pitchFamily="18" charset="0"/>
              </a:rPr>
              <a:t> товару, </a:t>
            </a:r>
            <a:r>
              <a:rPr lang="ru-RU" sz="2000" dirty="0" err="1">
                <a:latin typeface="Georgia" panose="02040502050405020303" pitchFamily="18" charset="0"/>
                <a:ea typeface="Cambria Math" panose="02040503050406030204" pitchFamily="18" charset="0"/>
              </a:rPr>
              <a:t>що</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поставляється</a:t>
            </a:r>
            <a:r>
              <a:rPr lang="ru-RU" sz="2000" dirty="0">
                <a:latin typeface="Georgia" panose="02040502050405020303" pitchFamily="18" charset="0"/>
                <a:ea typeface="Cambria Math" panose="02040503050406030204" pitchFamily="18" charset="0"/>
              </a:rPr>
              <a:t> 0,3; </a:t>
            </a:r>
            <a:r>
              <a:rPr lang="ru-RU" sz="2000" dirty="0" err="1">
                <a:latin typeface="Georgia" panose="02040502050405020303" pitchFamily="18" charset="0"/>
                <a:ea typeface="Cambria Math" panose="02040503050406030204" pitchFamily="18" charset="0"/>
              </a:rPr>
              <a:t>надійність</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постачання</a:t>
            </a:r>
            <a:r>
              <a:rPr lang="ru-RU" sz="2000" dirty="0">
                <a:latin typeface="Georgia" panose="02040502050405020303" pitchFamily="18" charset="0"/>
                <a:ea typeface="Cambria Math" panose="02040503050406030204" pitchFamily="18" charset="0"/>
              </a:rPr>
              <a:t> 0,2.</a:t>
            </a:r>
          </a:p>
          <a:p>
            <a:pPr marL="0" indent="0" algn="r">
              <a:buNone/>
            </a:pPr>
            <a:r>
              <a:rPr lang="ru-RU" sz="2000" dirty="0" err="1">
                <a:latin typeface="Georgia" panose="02040502050405020303" pitchFamily="18" charset="0"/>
                <a:ea typeface="Cambria Math" panose="02040503050406030204" pitchFamily="18" charset="0"/>
              </a:rPr>
              <a:t>Таблиця</a:t>
            </a:r>
            <a:r>
              <a:rPr lang="ru-RU" sz="2000" dirty="0">
                <a:latin typeface="Georgia" panose="02040502050405020303" pitchFamily="18" charset="0"/>
                <a:ea typeface="Cambria Math" panose="02040503050406030204" pitchFamily="18" charset="0"/>
              </a:rPr>
              <a:t> 2</a:t>
            </a:r>
          </a:p>
          <a:p>
            <a:pPr marL="0" indent="0" algn="ctr">
              <a:buNone/>
            </a:pPr>
            <a:r>
              <a:rPr lang="ru-RU" sz="2000" dirty="0" err="1">
                <a:latin typeface="Georgia" panose="02040502050405020303" pitchFamily="18" charset="0"/>
                <a:ea typeface="Cambria Math" panose="02040503050406030204" pitchFamily="18" charset="0"/>
              </a:rPr>
              <a:t>Динаміка</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постачання</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товарів</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неналежної</a:t>
            </a:r>
            <a:r>
              <a:rPr lang="ru-RU" sz="2000" dirty="0">
                <a:latin typeface="Georgia" panose="02040502050405020303" pitchFamily="18" charset="0"/>
                <a:ea typeface="Cambria Math" panose="02040503050406030204" pitchFamily="18" charset="0"/>
              </a:rPr>
              <a:t> </a:t>
            </a:r>
            <a:r>
              <a:rPr lang="ru-RU" sz="2000" dirty="0" err="1">
                <a:latin typeface="Georgia" panose="02040502050405020303" pitchFamily="18" charset="0"/>
                <a:ea typeface="Cambria Math" panose="02040503050406030204" pitchFamily="18" charset="0"/>
              </a:rPr>
              <a:t>якості</a:t>
            </a:r>
            <a:endParaRPr lang="ru-RU" sz="2000" dirty="0">
              <a:latin typeface="Georgia" panose="02040502050405020303" pitchFamily="18" charset="0"/>
              <a:ea typeface="Cambria Math" panose="02040503050406030204" pitchFamily="18" charset="0"/>
            </a:endParaRPr>
          </a:p>
        </p:txBody>
      </p:sp>
      <p:graphicFrame>
        <p:nvGraphicFramePr>
          <p:cNvPr id="4" name="Таблица 3">
            <a:extLst>
              <a:ext uri="{FF2B5EF4-FFF2-40B4-BE49-F238E27FC236}">
                <a16:creationId xmlns:a16="http://schemas.microsoft.com/office/drawing/2014/main" xmlns="" id="{FB98991D-C7E6-4036-8E22-FB9F1EDDED9B}"/>
              </a:ext>
            </a:extLst>
          </p:cNvPr>
          <p:cNvGraphicFramePr>
            <a:graphicFrameLocks noGrp="1"/>
          </p:cNvGraphicFramePr>
          <p:nvPr>
            <p:extLst>
              <p:ext uri="{D42A27DB-BD31-4B8C-83A1-F6EECF244321}">
                <p14:modId xmlns:p14="http://schemas.microsoft.com/office/powerpoint/2010/main" xmlns="" val="2953313328"/>
              </p:ext>
            </p:extLst>
          </p:nvPr>
        </p:nvGraphicFramePr>
        <p:xfrm>
          <a:off x="1205869" y="4312613"/>
          <a:ext cx="7762991" cy="1908127"/>
        </p:xfrm>
        <a:graphic>
          <a:graphicData uri="http://schemas.openxmlformats.org/drawingml/2006/table">
            <a:tbl>
              <a:tblPr>
                <a:tableStyleId>{69CF1AB2-1976-4502-BF36-3FF5EA218861}</a:tableStyleId>
              </a:tblPr>
              <a:tblGrid>
                <a:gridCol w="1255335">
                  <a:extLst>
                    <a:ext uri="{9D8B030D-6E8A-4147-A177-3AD203B41FA5}">
                      <a16:colId xmlns:a16="http://schemas.microsoft.com/office/drawing/2014/main" xmlns="" val="3686601263"/>
                    </a:ext>
                  </a:extLst>
                </a:gridCol>
                <a:gridCol w="2213952">
                  <a:extLst>
                    <a:ext uri="{9D8B030D-6E8A-4147-A177-3AD203B41FA5}">
                      <a16:colId xmlns:a16="http://schemas.microsoft.com/office/drawing/2014/main" xmlns="" val="1373454146"/>
                    </a:ext>
                  </a:extLst>
                </a:gridCol>
                <a:gridCol w="4293704">
                  <a:extLst>
                    <a:ext uri="{9D8B030D-6E8A-4147-A177-3AD203B41FA5}">
                      <a16:colId xmlns:a16="http://schemas.microsoft.com/office/drawing/2014/main" xmlns="" val="1085795414"/>
                    </a:ext>
                  </a:extLst>
                </a:gridCol>
              </a:tblGrid>
              <a:tr h="646255">
                <a:tc>
                  <a:txBody>
                    <a:bodyPr/>
                    <a:lstStyle/>
                    <a:p>
                      <a:pPr algn="ctr">
                        <a:lnSpc>
                          <a:spcPct val="115000"/>
                        </a:lnSpc>
                        <a:spcAft>
                          <a:spcPts val="0"/>
                        </a:spcAft>
                      </a:pPr>
                      <a:r>
                        <a:rPr lang="uk-UA" sz="1800" dirty="0">
                          <a:effectLst/>
                        </a:rPr>
                        <a:t>Місяць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Постачальник</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Кількість товару неналежної якості, поставленого протягом місяця, од.</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55214304"/>
                  </a:ext>
                </a:extLst>
              </a:tr>
              <a:tr h="312444">
                <a:tc rowSpan="2">
                  <a:txBody>
                    <a:bodyPr/>
                    <a:lstStyle/>
                    <a:p>
                      <a:pPr algn="ctr">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75</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3939560468"/>
                  </a:ext>
                </a:extLst>
              </a:tr>
              <a:tr h="312444">
                <a:tc vMerge="1">
                  <a:txBody>
                    <a:bodyPr/>
                    <a:lstStyle/>
                    <a:p>
                      <a:endParaRPr lang="ru-UA"/>
                    </a:p>
                  </a:txBody>
                  <a:tcPr/>
                </a:tc>
                <a:tc>
                  <a:txBody>
                    <a:bodyPr/>
                    <a:lstStyle/>
                    <a:p>
                      <a:pPr algn="ctr">
                        <a:lnSpc>
                          <a:spcPct val="115000"/>
                        </a:lnSpc>
                        <a:spcAft>
                          <a:spcPts val="0"/>
                        </a:spcAft>
                      </a:pPr>
                      <a:r>
                        <a:rPr lang="uk-UA" sz="1800">
                          <a:effectLst/>
                        </a:rPr>
                        <a:t>№2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300-10*і</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1032885106"/>
                  </a:ext>
                </a:extLst>
              </a:tr>
              <a:tr h="312444">
                <a:tc rowSpan="2">
                  <a:txBody>
                    <a:bodyPr/>
                    <a:lstStyle/>
                    <a:p>
                      <a:pPr algn="ctr">
                        <a:lnSpc>
                          <a:spcPct val="115000"/>
                        </a:lnSpc>
                        <a:spcAft>
                          <a:spcPts val="0"/>
                        </a:spcAft>
                      </a:pPr>
                      <a:r>
                        <a:rPr lang="uk-UA" sz="1800" dirty="0">
                          <a:effectLst/>
                        </a:rPr>
                        <a:t>Лютий</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№3</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tc>
                  <a:txBody>
                    <a:bodyPr/>
                    <a:lstStyle/>
                    <a:p>
                      <a:pPr algn="ctr">
                        <a:lnSpc>
                          <a:spcPct val="115000"/>
                        </a:lnSpc>
                        <a:spcAft>
                          <a:spcPts val="0"/>
                        </a:spcAft>
                      </a:pPr>
                      <a:r>
                        <a:rPr lang="uk-UA" sz="1800" dirty="0">
                          <a:effectLst/>
                        </a:rPr>
                        <a:t>120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solidFill>
                      <a:schemeClr val="tx2">
                        <a:lumMod val="20000"/>
                        <a:lumOff val="80000"/>
                      </a:schemeClr>
                    </a:solidFill>
                  </a:tcPr>
                </a:tc>
                <a:extLst>
                  <a:ext uri="{0D108BD9-81ED-4DB2-BD59-A6C34878D82A}">
                    <a16:rowId xmlns:a16="http://schemas.microsoft.com/office/drawing/2014/main" xmlns="" val="143551173"/>
                  </a:ext>
                </a:extLst>
              </a:tr>
              <a:tr h="312444">
                <a:tc vMerge="1">
                  <a:txBody>
                    <a:bodyPr/>
                    <a:lstStyle/>
                    <a:p>
                      <a:endParaRPr lang="ru-UA"/>
                    </a:p>
                  </a:txBody>
                  <a:tcPr/>
                </a:tc>
                <a:tc>
                  <a:txBody>
                    <a:bodyPr/>
                    <a:lstStyle/>
                    <a:p>
                      <a:pPr algn="ctr">
                        <a:lnSpc>
                          <a:spcPct val="115000"/>
                        </a:lnSpc>
                        <a:spcAft>
                          <a:spcPts val="0"/>
                        </a:spcAft>
                      </a:pPr>
                      <a:r>
                        <a:rPr lang="uk-UA" sz="1800" dirty="0">
                          <a:effectLst/>
                        </a:rPr>
                        <a:t>№2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425-10*</a:t>
                      </a:r>
                      <a:r>
                        <a:rPr lang="en-US" sz="1800" dirty="0">
                          <a:effectLst/>
                        </a:rPr>
                        <a:t>j</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760144782"/>
                  </a:ext>
                </a:extLst>
              </a:tr>
            </a:tbl>
          </a:graphicData>
        </a:graphic>
      </p:graphicFrame>
    </p:spTree>
    <p:extLst>
      <p:ext uri="{BB962C8B-B14F-4D97-AF65-F5344CB8AC3E}">
        <p14:creationId xmlns:p14="http://schemas.microsoft.com/office/powerpoint/2010/main" xmlns="" val="191704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1381953" y="397256"/>
            <a:ext cx="6968432" cy="609600"/>
          </a:xfrm>
        </p:spPr>
        <p:txBody>
          <a:bodyPr>
            <a:normAutofit fontScale="90000"/>
          </a:bodyPr>
          <a:lstStyle/>
          <a:p>
            <a:r>
              <a:rPr lang="uk-UA" sz="3200" b="1" dirty="0">
                <a:latin typeface="Georgia" panose="02040502050405020303" pitchFamily="18" charset="0"/>
              </a:rPr>
              <a:t>Умова практичного завдання №3.</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387834" y="1207008"/>
            <a:ext cx="9377294" cy="4842256"/>
          </a:xfrm>
        </p:spPr>
        <p:txBody>
          <a:bodyPr>
            <a:noAutofit/>
          </a:bodyPr>
          <a:lstStyle/>
          <a:p>
            <a:pPr marL="0" indent="0" algn="r">
              <a:buNone/>
            </a:pPr>
            <a:r>
              <a:rPr lang="uk-UA" sz="2000" dirty="0">
                <a:latin typeface="Georgia" panose="02040502050405020303" pitchFamily="18" charset="0"/>
                <a:ea typeface="Cambria Math" panose="02040503050406030204" pitchFamily="18" charset="0"/>
              </a:rPr>
              <a:t>Таблиця 3</a:t>
            </a:r>
          </a:p>
          <a:p>
            <a:pPr marL="0" indent="0" algn="ctr">
              <a:buNone/>
            </a:pPr>
            <a:r>
              <a:rPr lang="uk-UA" sz="2000" dirty="0">
                <a:latin typeface="Georgia" panose="02040502050405020303" pitchFamily="18" charset="0"/>
                <a:ea typeface="Cambria Math" panose="02040503050406030204" pitchFamily="18" charset="0"/>
              </a:rPr>
              <a:t>Динаміка порушень встановлених термінів постачання</a:t>
            </a: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buNone/>
            </a:pPr>
            <a:r>
              <a:rPr lang="ru-RU" sz="2000" dirty="0">
                <a:latin typeface="Georgia" panose="02040502050405020303" pitchFamily="18" charset="0"/>
                <a:ea typeface="Cambria Math" panose="02040503050406030204" pitchFamily="18" charset="0"/>
              </a:rPr>
              <a:t>і - </a:t>
            </a:r>
            <a:r>
              <a:rPr lang="ru-RU" sz="2000" dirty="0" err="1">
                <a:latin typeface="Georgia" panose="02040502050405020303" pitchFamily="18" charset="0"/>
                <a:ea typeface="Cambria Math" panose="02040503050406030204" pitchFamily="18" charset="0"/>
              </a:rPr>
              <a:t>остання</a:t>
            </a:r>
            <a:r>
              <a:rPr lang="ru-RU" sz="2000" dirty="0">
                <a:latin typeface="Georgia" panose="02040502050405020303" pitchFamily="18" charset="0"/>
                <a:ea typeface="Cambria Math" panose="02040503050406030204" pitchFamily="18" charset="0"/>
              </a:rPr>
              <a:t> цифра </a:t>
            </a:r>
            <a:r>
              <a:rPr lang="ru-RU" sz="2000" dirty="0" err="1">
                <a:latin typeface="Georgia" panose="02040502050405020303" pitchFamily="18" charset="0"/>
                <a:ea typeface="Cambria Math" panose="02040503050406030204" pitchFamily="18" charset="0"/>
              </a:rPr>
              <a:t>студентського</a:t>
            </a:r>
            <a:r>
              <a:rPr lang="ru-RU" sz="2000" dirty="0">
                <a:latin typeface="Georgia" panose="02040502050405020303" pitchFamily="18" charset="0"/>
                <a:ea typeface="Cambria Math" panose="02040503050406030204" pitchFamily="18" charset="0"/>
              </a:rPr>
              <a:t> квитка; </a:t>
            </a:r>
            <a:r>
              <a:rPr lang="ru-RU" sz="2000" dirty="0" smtClean="0">
                <a:latin typeface="Georgia" panose="02040502050405020303" pitchFamily="18" charset="0"/>
                <a:ea typeface="Cambria Math" panose="02040503050406030204" pitchFamily="18" charset="0"/>
              </a:rPr>
              <a:t>в </a:t>
            </a:r>
            <a:r>
              <a:rPr lang="ru-RU" sz="2000" dirty="0" err="1" smtClean="0">
                <a:latin typeface="Georgia" panose="02040502050405020303" pitchFamily="18" charset="0"/>
                <a:ea typeface="Cambria Math" panose="02040503050406030204" pitchFamily="18" charset="0"/>
              </a:rPr>
              <a:t>нашому</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випадку</a:t>
            </a:r>
            <a:r>
              <a:rPr lang="ru-RU" sz="2000" smtClean="0">
                <a:latin typeface="Georgia" panose="02040502050405020303" pitchFamily="18" charset="0"/>
                <a:ea typeface="Cambria Math" panose="02040503050406030204" pitchFamily="18" charset="0"/>
              </a:rPr>
              <a:t> –нуль.</a:t>
            </a:r>
            <a:endParaRPr lang="ru-RU" sz="2000" dirty="0">
              <a:latin typeface="Georgia" panose="02040502050405020303" pitchFamily="18" charset="0"/>
              <a:ea typeface="Cambria Math" panose="02040503050406030204" pitchFamily="18" charset="0"/>
            </a:endParaRPr>
          </a:p>
          <a:p>
            <a:pPr marL="0" indent="0">
              <a:buNone/>
            </a:pPr>
            <a:r>
              <a:rPr lang="ru-RU" sz="2000" dirty="0">
                <a:latin typeface="Georgia" panose="02040502050405020303" pitchFamily="18" charset="0"/>
                <a:ea typeface="Cambria Math" panose="02040503050406030204" pitchFamily="18" charset="0"/>
              </a:rPr>
              <a:t>j - </a:t>
            </a:r>
            <a:r>
              <a:rPr lang="ru-RU" sz="2000" dirty="0" err="1">
                <a:latin typeface="Georgia" panose="02040502050405020303" pitchFamily="18" charset="0"/>
                <a:ea typeface="Cambria Math" panose="02040503050406030204" pitchFamily="18" charset="0"/>
              </a:rPr>
              <a:t>передостання</a:t>
            </a:r>
            <a:r>
              <a:rPr lang="ru-RU" sz="2000" dirty="0">
                <a:latin typeface="Georgia" panose="02040502050405020303" pitchFamily="18" charset="0"/>
                <a:ea typeface="Cambria Math" panose="02040503050406030204" pitchFamily="18" charset="0"/>
              </a:rPr>
              <a:t> цифра </a:t>
            </a:r>
            <a:r>
              <a:rPr lang="ru-RU" sz="2000" dirty="0" err="1">
                <a:latin typeface="Georgia" panose="02040502050405020303" pitchFamily="18" charset="0"/>
                <a:ea typeface="Cambria Math" panose="02040503050406030204" pitchFamily="18" charset="0"/>
              </a:rPr>
              <a:t>студентського</a:t>
            </a:r>
            <a:r>
              <a:rPr lang="ru-RU" sz="2000" dirty="0">
                <a:latin typeface="Georgia" panose="02040502050405020303" pitchFamily="18" charset="0"/>
                <a:ea typeface="Cambria Math" panose="02040503050406030204" pitchFamily="18" charset="0"/>
              </a:rPr>
              <a:t> квитка</a:t>
            </a:r>
            <a:r>
              <a:rPr lang="ru-RU" sz="2000" dirty="0" smtClean="0">
                <a:latin typeface="Georgia" panose="02040502050405020303" pitchFamily="18" charset="0"/>
                <a:ea typeface="Cambria Math" panose="02040503050406030204" pitchFamily="18" charset="0"/>
              </a:rPr>
              <a:t>. В </a:t>
            </a:r>
            <a:r>
              <a:rPr lang="ru-RU" sz="2000" dirty="0" err="1" smtClean="0">
                <a:latin typeface="Georgia" panose="02040502050405020303" pitchFamily="18" charset="0"/>
                <a:ea typeface="Cambria Math" panose="02040503050406030204" pitchFamily="18" charset="0"/>
              </a:rPr>
              <a:t>нашому</a:t>
            </a:r>
            <a:r>
              <a:rPr lang="ru-RU" sz="2000" dirty="0" smtClean="0">
                <a:latin typeface="Georgia" panose="02040502050405020303" pitchFamily="18" charset="0"/>
                <a:ea typeface="Cambria Math" panose="02040503050406030204" pitchFamily="18" charset="0"/>
              </a:rPr>
              <a:t> </a:t>
            </a:r>
            <a:r>
              <a:rPr lang="ru-RU" sz="2000" dirty="0" err="1" smtClean="0">
                <a:latin typeface="Georgia" panose="02040502050405020303" pitchFamily="18" charset="0"/>
                <a:ea typeface="Cambria Math" panose="02040503050406030204" pitchFamily="18" charset="0"/>
              </a:rPr>
              <a:t>випадку</a:t>
            </a:r>
            <a:r>
              <a:rPr lang="ru-RU" sz="2000" dirty="0" smtClean="0">
                <a:latin typeface="Georgia" panose="02040502050405020303" pitchFamily="18" charset="0"/>
                <a:ea typeface="Cambria Math" panose="02040503050406030204" pitchFamily="18" charset="0"/>
              </a:rPr>
              <a:t> –один.</a:t>
            </a:r>
            <a:endParaRPr lang="ru-RU" sz="2000" dirty="0">
              <a:latin typeface="Georgia" panose="02040502050405020303" pitchFamily="18" charset="0"/>
              <a:ea typeface="Cambria Math" panose="02040503050406030204" pitchFamily="18" charset="0"/>
            </a:endParaRPr>
          </a:p>
          <a:p>
            <a:pPr marL="0" indent="0">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a:p>
            <a:pPr marL="0" indent="0" algn="r">
              <a:buNone/>
            </a:pPr>
            <a:endParaRPr lang="uk-UA" sz="2000" dirty="0">
              <a:latin typeface="Georgia" panose="02040502050405020303" pitchFamily="18" charset="0"/>
              <a:ea typeface="Cambria Math" panose="02040503050406030204" pitchFamily="18" charset="0"/>
            </a:endParaRPr>
          </a:p>
          <a:p>
            <a:pPr marL="0" indent="0" algn="ctr">
              <a:buNone/>
            </a:pPr>
            <a:endParaRPr lang="uk-UA" sz="2000" dirty="0">
              <a:latin typeface="Georgia" panose="02040502050405020303" pitchFamily="18" charset="0"/>
              <a:ea typeface="Cambria Math" panose="02040503050406030204" pitchFamily="18" charset="0"/>
            </a:endParaRPr>
          </a:p>
        </p:txBody>
      </p:sp>
      <p:graphicFrame>
        <p:nvGraphicFramePr>
          <p:cNvPr id="5" name="Таблица 4">
            <a:extLst>
              <a:ext uri="{FF2B5EF4-FFF2-40B4-BE49-F238E27FC236}">
                <a16:creationId xmlns:a16="http://schemas.microsoft.com/office/drawing/2014/main" xmlns="" id="{7D84D6AB-E252-4B95-A1CE-FE0FC9F4A77D}"/>
              </a:ext>
            </a:extLst>
          </p:cNvPr>
          <p:cNvGraphicFramePr>
            <a:graphicFrameLocks noGrp="1"/>
          </p:cNvGraphicFramePr>
          <p:nvPr>
            <p:extLst>
              <p:ext uri="{D42A27DB-BD31-4B8C-83A1-F6EECF244321}">
                <p14:modId xmlns:p14="http://schemas.microsoft.com/office/powerpoint/2010/main" xmlns="" val="2440968957"/>
              </p:ext>
            </p:extLst>
          </p:nvPr>
        </p:nvGraphicFramePr>
        <p:xfrm>
          <a:off x="984673" y="2107101"/>
          <a:ext cx="7762991" cy="2145440"/>
        </p:xfrm>
        <a:graphic>
          <a:graphicData uri="http://schemas.openxmlformats.org/drawingml/2006/table">
            <a:tbl>
              <a:tblPr>
                <a:tableStyleId>{69CF1AB2-1976-4502-BF36-3FF5EA218861}</a:tableStyleId>
              </a:tblPr>
              <a:tblGrid>
                <a:gridCol w="1181767">
                  <a:extLst>
                    <a:ext uri="{9D8B030D-6E8A-4147-A177-3AD203B41FA5}">
                      <a16:colId xmlns:a16="http://schemas.microsoft.com/office/drawing/2014/main" xmlns="" val="2253127184"/>
                    </a:ext>
                  </a:extLst>
                </a:gridCol>
                <a:gridCol w="1443868">
                  <a:extLst>
                    <a:ext uri="{9D8B030D-6E8A-4147-A177-3AD203B41FA5}">
                      <a16:colId xmlns:a16="http://schemas.microsoft.com/office/drawing/2014/main" xmlns="" val="1637334938"/>
                    </a:ext>
                  </a:extLst>
                </a:gridCol>
                <a:gridCol w="1444794">
                  <a:extLst>
                    <a:ext uri="{9D8B030D-6E8A-4147-A177-3AD203B41FA5}">
                      <a16:colId xmlns:a16="http://schemas.microsoft.com/office/drawing/2014/main" xmlns="" val="1222228558"/>
                    </a:ext>
                  </a:extLst>
                </a:gridCol>
                <a:gridCol w="1180842">
                  <a:extLst>
                    <a:ext uri="{9D8B030D-6E8A-4147-A177-3AD203B41FA5}">
                      <a16:colId xmlns:a16="http://schemas.microsoft.com/office/drawing/2014/main" xmlns="" val="485305714"/>
                    </a:ext>
                  </a:extLst>
                </a:gridCol>
                <a:gridCol w="1255860">
                  <a:extLst>
                    <a:ext uri="{9D8B030D-6E8A-4147-A177-3AD203B41FA5}">
                      <a16:colId xmlns:a16="http://schemas.microsoft.com/office/drawing/2014/main" xmlns="" val="3651206018"/>
                    </a:ext>
                  </a:extLst>
                </a:gridCol>
                <a:gridCol w="1255860">
                  <a:extLst>
                    <a:ext uri="{9D8B030D-6E8A-4147-A177-3AD203B41FA5}">
                      <a16:colId xmlns:a16="http://schemas.microsoft.com/office/drawing/2014/main" xmlns="" val="430223388"/>
                    </a:ext>
                  </a:extLst>
                </a:gridCol>
              </a:tblGrid>
              <a:tr h="285134">
                <a:tc gridSpan="3">
                  <a:txBody>
                    <a:bodyPr/>
                    <a:lstStyle/>
                    <a:p>
                      <a:pPr algn="ctr">
                        <a:lnSpc>
                          <a:spcPct val="115000"/>
                        </a:lnSpc>
                        <a:spcAft>
                          <a:spcPts val="0"/>
                        </a:spcAft>
                      </a:pPr>
                      <a:r>
                        <a:rPr lang="uk-UA" sz="1800" dirty="0">
                          <a:effectLst/>
                        </a:rPr>
                        <a:t>Постачальник № 1</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hMerge="1">
                  <a:txBody>
                    <a:bodyPr/>
                    <a:lstStyle/>
                    <a:p>
                      <a:endParaRPr lang="ru-UA"/>
                    </a:p>
                  </a:txBody>
                  <a:tcPr/>
                </a:tc>
                <a:tc hMerge="1">
                  <a:txBody>
                    <a:bodyPr/>
                    <a:lstStyle/>
                    <a:p>
                      <a:endParaRPr lang="ru-UA"/>
                    </a:p>
                  </a:txBody>
                  <a:tcPr/>
                </a:tc>
                <a:tc gridSpan="3">
                  <a:txBody>
                    <a:bodyPr/>
                    <a:lstStyle/>
                    <a:p>
                      <a:pPr algn="ctr">
                        <a:lnSpc>
                          <a:spcPct val="115000"/>
                        </a:lnSpc>
                        <a:spcAft>
                          <a:spcPts val="0"/>
                        </a:spcAft>
                      </a:pPr>
                      <a:r>
                        <a:rPr lang="uk-UA" sz="1800" dirty="0">
                          <a:effectLst/>
                        </a:rPr>
                        <a:t>Постачальник № 2</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hMerge="1">
                  <a:txBody>
                    <a:bodyPr/>
                    <a:lstStyle/>
                    <a:p>
                      <a:endParaRPr lang="ru-UA"/>
                    </a:p>
                  </a:txBody>
                  <a:tcPr/>
                </a:tc>
                <a:tc hMerge="1">
                  <a:txBody>
                    <a:bodyPr/>
                    <a:lstStyle/>
                    <a:p>
                      <a:endParaRPr lang="ru-UA"/>
                    </a:p>
                  </a:txBody>
                  <a:tcPr/>
                </a:tc>
                <a:extLst>
                  <a:ext uri="{0D108BD9-81ED-4DB2-BD59-A6C34878D82A}">
                    <a16:rowId xmlns:a16="http://schemas.microsoft.com/office/drawing/2014/main" xmlns="" val="605782207"/>
                  </a:ext>
                </a:extLst>
              </a:tr>
              <a:tr h="1199036">
                <a:tc>
                  <a:txBody>
                    <a:bodyPr/>
                    <a:lstStyle/>
                    <a:p>
                      <a:pPr algn="ctr">
                        <a:lnSpc>
                          <a:spcPct val="115000"/>
                        </a:lnSpc>
                        <a:spcAft>
                          <a:spcPts val="0"/>
                        </a:spcAft>
                      </a:pPr>
                      <a:r>
                        <a:rPr lang="uk-UA" sz="1800">
                          <a:effectLst/>
                        </a:rPr>
                        <a:t>місяць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кількість постачань, од.</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всього </a:t>
                      </a:r>
                      <a:r>
                        <a:rPr lang="uk-UA" sz="1800" dirty="0" smtClean="0">
                          <a:effectLst/>
                        </a:rPr>
                        <a:t>затримань</a:t>
                      </a:r>
                      <a:r>
                        <a:rPr lang="uk-UA" sz="1800" dirty="0">
                          <a:effectLst/>
                        </a:rPr>
                        <a:t>, днів</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місяць</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кількість </a:t>
                      </a:r>
                      <a:r>
                        <a:rPr lang="uk-UA" sz="1800" dirty="0" smtClean="0">
                          <a:effectLst/>
                        </a:rPr>
                        <a:t>постачань</a:t>
                      </a:r>
                      <a:r>
                        <a:rPr lang="uk-UA" sz="1800" dirty="0">
                          <a:effectLst/>
                        </a:rPr>
                        <a:t>, од.</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всього </a:t>
                      </a:r>
                      <a:r>
                        <a:rPr lang="uk-UA" sz="1800" dirty="0" smtClean="0">
                          <a:effectLst/>
                        </a:rPr>
                        <a:t>затримань</a:t>
                      </a:r>
                      <a:r>
                        <a:rPr lang="uk-UA" sz="1800" dirty="0">
                          <a:effectLst/>
                        </a:rPr>
                        <a:t>, днів</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443484139"/>
                  </a:ext>
                </a:extLst>
              </a:tr>
              <a:tr h="285134">
                <a:tc>
                  <a:txBody>
                    <a:bodyPr/>
                    <a:lstStyle/>
                    <a:p>
                      <a:pPr algn="ctr">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8</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28</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Січень</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10</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45 + і</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2364232744"/>
                  </a:ext>
                </a:extLst>
              </a:tr>
              <a:tr h="285134">
                <a:tc>
                  <a:txBody>
                    <a:bodyPr/>
                    <a:lstStyle/>
                    <a:p>
                      <a:pPr algn="ctr">
                        <a:lnSpc>
                          <a:spcPct val="115000"/>
                        </a:lnSpc>
                        <a:spcAft>
                          <a:spcPts val="0"/>
                        </a:spcAft>
                      </a:pPr>
                      <a:r>
                        <a:rPr lang="uk-UA" sz="1800">
                          <a:effectLst/>
                        </a:rPr>
                        <a:t>Лютий</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7</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35</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Лютий</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a:effectLst/>
                        </a:rPr>
                        <a:t>12</a:t>
                      </a:r>
                      <a:endParaRPr lang="ru-UA"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tc>
                  <a:txBody>
                    <a:bodyPr/>
                    <a:lstStyle/>
                    <a:p>
                      <a:pPr algn="ctr">
                        <a:lnSpc>
                          <a:spcPct val="115000"/>
                        </a:lnSpc>
                        <a:spcAft>
                          <a:spcPts val="0"/>
                        </a:spcAft>
                      </a:pPr>
                      <a:r>
                        <a:rPr lang="uk-UA" sz="1800" dirty="0">
                          <a:effectLst/>
                        </a:rPr>
                        <a:t>36</a:t>
                      </a:r>
                      <a:r>
                        <a:rPr lang="en-US" sz="1800" dirty="0">
                          <a:effectLst/>
                        </a:rPr>
                        <a:t> – j</a:t>
                      </a:r>
                      <a:endParaRPr lang="ru-UA"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400" marR="25400" marT="0" marB="0" anchor="ctr"/>
                </a:tc>
                <a:extLst>
                  <a:ext uri="{0D108BD9-81ED-4DB2-BD59-A6C34878D82A}">
                    <a16:rowId xmlns:a16="http://schemas.microsoft.com/office/drawing/2014/main" xmlns="" val="3865729473"/>
                  </a:ext>
                </a:extLst>
              </a:tr>
            </a:tbl>
          </a:graphicData>
        </a:graphic>
      </p:graphicFrame>
    </p:spTree>
    <p:extLst>
      <p:ext uri="{BB962C8B-B14F-4D97-AF65-F5344CB8AC3E}">
        <p14:creationId xmlns:p14="http://schemas.microsoft.com/office/powerpoint/2010/main" xmlns="" val="4234669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231A59B-767A-4826-A731-3DE283D13E2C}"/>
              </a:ext>
            </a:extLst>
          </p:cNvPr>
          <p:cNvSpPr>
            <a:spLocks noGrp="1"/>
          </p:cNvSpPr>
          <p:nvPr>
            <p:ph type="title"/>
          </p:nvPr>
        </p:nvSpPr>
        <p:spPr>
          <a:xfrm>
            <a:off x="1545337" y="672442"/>
            <a:ext cx="7790688" cy="609600"/>
          </a:xfrm>
        </p:spPr>
        <p:txBody>
          <a:bodyPr>
            <a:normAutofit/>
          </a:bodyPr>
          <a:lstStyle/>
          <a:p>
            <a:pPr algn="ctr"/>
            <a:r>
              <a:rPr lang="uk-UA" sz="3200" b="1" dirty="0" smtClean="0">
                <a:latin typeface="Georgia" panose="02040502050405020303" pitchFamily="18" charset="0"/>
              </a:rPr>
              <a:t>Завдання до виконання роботи:</a:t>
            </a:r>
            <a:endParaRPr lang="ru-UA" sz="3200" b="1" dirty="0">
              <a:latin typeface="Georgia" panose="02040502050405020303" pitchFamily="18" charset="0"/>
            </a:endParaRPr>
          </a:p>
        </p:txBody>
      </p:sp>
      <p:sp>
        <p:nvSpPr>
          <p:cNvPr id="3" name="Объект 2">
            <a:extLst>
              <a:ext uri="{FF2B5EF4-FFF2-40B4-BE49-F238E27FC236}">
                <a16:creationId xmlns:a16="http://schemas.microsoft.com/office/drawing/2014/main" xmlns="" id="{904E1F8E-9189-424A-9507-C139B679D4B5}"/>
              </a:ext>
            </a:extLst>
          </p:cNvPr>
          <p:cNvSpPr>
            <a:spLocks noGrp="1"/>
          </p:cNvSpPr>
          <p:nvPr>
            <p:ph idx="1"/>
          </p:nvPr>
        </p:nvSpPr>
        <p:spPr>
          <a:xfrm>
            <a:off x="430647" y="1583986"/>
            <a:ext cx="9005393" cy="3690027"/>
          </a:xfrm>
        </p:spPr>
        <p:txBody>
          <a:bodyPr>
            <a:noAutofit/>
          </a:bodyPr>
          <a:lstStyle/>
          <a:p>
            <a:pPr marL="457200" indent="-457200" algn="just">
              <a:buAutoNum type="arabicPeriod"/>
            </a:pPr>
            <a:r>
              <a:rPr lang="uk-UA" sz="2000" dirty="0">
                <a:latin typeface="Georgia" panose="02040502050405020303" pitchFamily="18" charset="0"/>
                <a:ea typeface="Cambria Math" panose="02040503050406030204" pitchFamily="18" charset="0"/>
              </a:rPr>
              <a:t>Розрахувати середньозважений темп росту цін (показник </a:t>
            </a:r>
            <a:r>
              <a:rPr lang="uk-UA" sz="2000" dirty="0" smtClean="0">
                <a:latin typeface="Georgia" panose="02040502050405020303" pitchFamily="18" charset="0"/>
                <a:ea typeface="Cambria Math" panose="02040503050406030204" pitchFamily="18" charset="0"/>
              </a:rPr>
              <a:t>динаміки ціни</a:t>
            </a:r>
            <a:r>
              <a:rPr lang="uk-UA" sz="2000" dirty="0">
                <a:latin typeface="Georgia" panose="02040502050405020303" pitchFamily="18" charset="0"/>
                <a:ea typeface="Cambria Math" panose="02040503050406030204" pitchFamily="18" charset="0"/>
              </a:rPr>
              <a:t>).</a:t>
            </a:r>
          </a:p>
          <a:p>
            <a:pPr marL="457200" indent="-457200" algn="just">
              <a:buAutoNum type="arabicPeriod"/>
            </a:pPr>
            <a:r>
              <a:rPr lang="uk-UA" sz="2000" dirty="0">
                <a:latin typeface="Georgia" panose="02040502050405020303" pitchFamily="18" charset="0"/>
                <a:ea typeface="Cambria Math" panose="02040503050406030204" pitchFamily="18" charset="0"/>
              </a:rPr>
              <a:t>Розрахувати темп росту постачання товарів неналежної якості (показник </a:t>
            </a:r>
            <a:r>
              <a:rPr lang="uk-UA" sz="2000" dirty="0" smtClean="0">
                <a:latin typeface="Georgia" panose="02040502050405020303" pitchFamily="18" charset="0"/>
                <a:ea typeface="Cambria Math" panose="02040503050406030204" pitchFamily="18" charset="0"/>
              </a:rPr>
              <a:t>динаміки якості</a:t>
            </a:r>
            <a:r>
              <a:rPr lang="uk-UA" sz="2000" dirty="0">
                <a:latin typeface="Georgia" panose="02040502050405020303" pitchFamily="18" charset="0"/>
                <a:ea typeface="Cambria Math" panose="02040503050406030204" pitchFamily="18" charset="0"/>
              </a:rPr>
              <a:t>).</a:t>
            </a:r>
          </a:p>
          <a:p>
            <a:pPr marL="457200" indent="-457200" algn="just">
              <a:buAutoNum type="arabicPeriod"/>
            </a:pPr>
            <a:r>
              <a:rPr lang="uk-UA" sz="2000" dirty="0">
                <a:latin typeface="Georgia" panose="02040502050405020303" pitchFamily="18" charset="0"/>
                <a:ea typeface="Cambria Math" panose="02040503050406030204" pitchFamily="18" charset="0"/>
              </a:rPr>
              <a:t>Розрахувати темп росту середнього запізнення (показник надійності постачання).</a:t>
            </a:r>
          </a:p>
          <a:p>
            <a:pPr marL="457200" indent="-457200" algn="just">
              <a:buAutoNum type="arabicPeriod"/>
            </a:pPr>
            <a:r>
              <a:rPr lang="uk-UA" sz="2000" dirty="0">
                <a:latin typeface="Georgia" panose="02040502050405020303" pitchFamily="18" charset="0"/>
                <a:ea typeface="Cambria Math" panose="02040503050406030204" pitchFamily="18" charset="0"/>
              </a:rPr>
              <a:t>Визначити рейтинг </a:t>
            </a:r>
            <a:r>
              <a:rPr lang="uk-UA" sz="2000" dirty="0" smtClean="0">
                <a:latin typeface="Georgia" panose="02040502050405020303" pitchFamily="18" charset="0"/>
                <a:ea typeface="Cambria Math" panose="02040503050406030204" pitchFamily="18" charset="0"/>
              </a:rPr>
              <a:t>кожного із постачальників</a:t>
            </a:r>
            <a:r>
              <a:rPr lang="uk-UA" sz="2000" dirty="0">
                <a:latin typeface="Georgia" panose="02040502050405020303" pitchFamily="18" charset="0"/>
                <a:ea typeface="Cambria Math" panose="02040503050406030204" pitchFamily="18" charset="0"/>
              </a:rPr>
              <a:t>.</a:t>
            </a:r>
          </a:p>
          <a:p>
            <a:pPr marL="457200" indent="-457200" algn="just">
              <a:buAutoNum type="arabicPeriod"/>
            </a:pPr>
            <a:r>
              <a:rPr lang="uk-UA" sz="2000" dirty="0">
                <a:latin typeface="Georgia" panose="02040502050405020303" pitchFamily="18" charset="0"/>
                <a:ea typeface="Cambria Math" panose="02040503050406030204" pitchFamily="18" charset="0"/>
              </a:rPr>
              <a:t>Прийняти управлінське рішення щодо остаточного вибору </a:t>
            </a:r>
            <a:r>
              <a:rPr lang="uk-UA" sz="2000" dirty="0" smtClean="0">
                <a:latin typeface="Georgia" panose="02040502050405020303" pitchFamily="18" charset="0"/>
                <a:ea typeface="Cambria Math" panose="02040503050406030204" pitchFamily="18" charset="0"/>
              </a:rPr>
              <a:t>кращого постачальника </a:t>
            </a:r>
            <a:r>
              <a:rPr lang="uk-UA" sz="2000" dirty="0">
                <a:latin typeface="Georgia" panose="02040502050405020303" pitchFamily="18" charset="0"/>
                <a:ea typeface="Cambria Math" panose="02040503050406030204" pitchFamily="18" charset="0"/>
              </a:rPr>
              <a:t>на майбутній період.</a:t>
            </a:r>
          </a:p>
          <a:p>
            <a:pPr marL="457200" indent="-457200" algn="just">
              <a:buAutoNum type="arabicPeriod"/>
            </a:pPr>
            <a:r>
              <a:rPr lang="uk-UA" sz="2000" dirty="0">
                <a:latin typeface="Georgia" panose="02040502050405020303" pitchFamily="18" charset="0"/>
                <a:ea typeface="Cambria Math" panose="02040503050406030204" pitchFamily="18" charset="0"/>
              </a:rPr>
              <a:t>Сформулювати висновки.</a:t>
            </a:r>
          </a:p>
        </p:txBody>
      </p:sp>
    </p:spTree>
    <p:extLst>
      <p:ext uri="{BB962C8B-B14F-4D97-AF65-F5344CB8AC3E}">
        <p14:creationId xmlns:p14="http://schemas.microsoft.com/office/powerpoint/2010/main" xmlns="" val="3411444351"/>
      </p:ext>
    </p:extLst>
  </p:cSld>
  <p:clrMapOvr>
    <a:masterClrMapping/>
  </p:clrMapOvr>
</p:sld>
</file>

<file path=ppt/theme/theme1.xml><?xml version="1.0" encoding="utf-8"?>
<a:theme xmlns:a="http://schemas.openxmlformats.org/drawingml/2006/main" name="Аспект">
  <a:themeElements>
    <a:clrScheme name="Теплый синий">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48E7BC8-26A7-4EAB-907C-8F8DD1890F85}">
  <we:reference id="0f21ddb5-5c95-4be6-81cc-d95eba46e774" version="1.0.0.0" store="EXCatalog" storeType="EXCatalog"/>
  <we:alternateReferences>
    <we:reference id="WA104380902" version="1.0.0.0" store="uk-UA"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Facet</Template>
  <TotalTime>3432</TotalTime>
  <Words>1070</Words>
  <Application>Microsoft Office PowerPoint</Application>
  <PresentationFormat>Произвольный</PresentationFormat>
  <Paragraphs>296</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Аспект</vt:lpstr>
      <vt:lpstr>Коледж економіки, права та інформаційних технологій</vt:lpstr>
      <vt:lpstr>Базові терміни до практичного завдання</vt:lpstr>
      <vt:lpstr>Базові терміни до практичного завдання</vt:lpstr>
      <vt:lpstr>Рейтингова таблиця оцінки постачальників</vt:lpstr>
      <vt:lpstr>Умова практичного завдання №3.</vt:lpstr>
      <vt:lpstr>Умова практичного завдання №3.</vt:lpstr>
      <vt:lpstr>Умова практичного завдання №3.</vt:lpstr>
      <vt:lpstr>Умова практичного завдання №3.</vt:lpstr>
      <vt:lpstr>Завдання до виконання роботи:</vt:lpstr>
      <vt:lpstr>Слайд 10</vt:lpstr>
      <vt:lpstr>Слайд 11</vt:lpstr>
      <vt:lpstr>Слайд 12</vt:lpstr>
      <vt:lpstr>Слайд 13</vt:lpstr>
      <vt:lpstr>Хід розв’язання завдання</vt:lpstr>
      <vt:lpstr>Слайд 15</vt:lpstr>
      <vt:lpstr>Хід розв’язання завдання</vt:lpstr>
      <vt:lpstr>Слайд 17</vt:lpstr>
      <vt:lpstr>Слайд 18</vt:lpstr>
      <vt:lpstr>Слайд 19</vt:lpstr>
      <vt:lpstr>Слайд 20</vt:lpstr>
      <vt:lpstr>Хід розв’язання завдання</vt:lpstr>
      <vt:lpstr>Висновок (як приклад)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УНІВЕРСИТЕТ "КРОК" Коледж економіки, права та інформаційних технологій Циклова комісія з комерційної логістики</dc:title>
  <dc:creator>Админ</dc:creator>
  <cp:lastModifiedBy>Dom</cp:lastModifiedBy>
  <cp:revision>362</cp:revision>
  <dcterms:created xsi:type="dcterms:W3CDTF">2020-04-15T17:49:03Z</dcterms:created>
  <dcterms:modified xsi:type="dcterms:W3CDTF">2021-02-01T17:33:31Z</dcterms:modified>
</cp:coreProperties>
</file>