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68" r:id="rId7"/>
    <p:sldId id="259" r:id="rId8"/>
    <p:sldId id="264" r:id="rId9"/>
    <p:sldId id="260" r:id="rId10"/>
    <p:sldId id="265" r:id="rId11"/>
    <p:sldId id="266" r:id="rId12"/>
    <p:sldId id="267" r:id="rId13"/>
    <p:sldId id="263"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44"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1369302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1220551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365004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3518512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1639812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5508445-8321-4B36-9976-57FAFDC413B6}"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291362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5508445-8321-4B36-9976-57FAFDC413B6}" type="datetimeFigureOut">
              <a:rPr lang="ru-RU" smtClean="0"/>
              <a:t>01.11.2021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310103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5508445-8321-4B36-9976-57FAFDC413B6}" type="datetimeFigureOut">
              <a:rPr lang="ru-RU" smtClean="0"/>
              <a:t>01.11.2021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4046725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5508445-8321-4B36-9976-57FAFDC413B6}" type="datetimeFigureOut">
              <a:rPr lang="ru-RU" smtClean="0"/>
              <a:t>01.11.2021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3184648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5508445-8321-4B36-9976-57FAFDC413B6}"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1424615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5508445-8321-4B36-9976-57FAFDC413B6}" type="datetimeFigureOut">
              <a:rPr lang="ru-RU" smtClean="0"/>
              <a:t>01.11.2021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55EFFA-08A2-4225-BB2D-1395CCBADD68}" type="slidenum">
              <a:rPr lang="ru-RU" smtClean="0"/>
              <a:t>‹#›</a:t>
            </a:fld>
            <a:endParaRPr lang="ru-RU"/>
          </a:p>
        </p:txBody>
      </p:sp>
    </p:spTree>
    <p:extLst>
      <p:ext uri="{BB962C8B-B14F-4D97-AF65-F5344CB8AC3E}">
        <p14:creationId xmlns:p14="http://schemas.microsoft.com/office/powerpoint/2010/main" val="66830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08445-8321-4B36-9976-57FAFDC413B6}" type="datetimeFigureOut">
              <a:rPr lang="ru-RU" smtClean="0"/>
              <a:t>01.11.2021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55EFFA-08A2-4225-BB2D-1395CCBADD68}" type="slidenum">
              <a:rPr lang="ru-RU" smtClean="0"/>
              <a:t>‹#›</a:t>
            </a:fld>
            <a:endParaRPr lang="ru-RU"/>
          </a:p>
        </p:txBody>
      </p:sp>
    </p:spTree>
    <p:extLst>
      <p:ext uri="{BB962C8B-B14F-4D97-AF65-F5344CB8AC3E}">
        <p14:creationId xmlns:p14="http://schemas.microsoft.com/office/powerpoint/2010/main" val="256321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397E3E-B90C-4D82-BAAA-36F7AC6A4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CF5E676-CA04-4CED-9F1E-5026ED66E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2833068" cy="2997599"/>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accent1"/>
              </a:solidFill>
            </a:endParaRPr>
          </a:p>
        </p:txBody>
      </p:sp>
      <p:sp>
        <p:nvSpPr>
          <p:cNvPr id="11" name="Freeform: Shape 10">
            <a:extLst>
              <a:ext uri="{FF2B5EF4-FFF2-40B4-BE49-F238E27FC236}">
                <a16:creationId xmlns:a16="http://schemas.microsoft.com/office/drawing/2014/main" id="{AFD1189F-9598-4281-8056-2845388D4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3068" cy="2997599"/>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accent1"/>
              </a:solidFill>
            </a:endParaRPr>
          </a:p>
        </p:txBody>
      </p:sp>
      <p:sp>
        <p:nvSpPr>
          <p:cNvPr id="13" name="Freeform: Shape 12">
            <a:extLst>
              <a:ext uri="{FF2B5EF4-FFF2-40B4-BE49-F238E27FC236}">
                <a16:creationId xmlns:a16="http://schemas.microsoft.com/office/drawing/2014/main" id="{583E04E1-D74F-4ED6-972C-035F4FEC4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5" name="Freeform: Shape 14">
            <a:extLst>
              <a:ext uri="{FF2B5EF4-FFF2-40B4-BE49-F238E27FC236}">
                <a16:creationId xmlns:a16="http://schemas.microsoft.com/office/drawing/2014/main" id="{A2B5CBEA-F125-49B6-8335-227C325B11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7" name="Rectangle 16">
            <a:extLst>
              <a:ext uri="{FF2B5EF4-FFF2-40B4-BE49-F238E27FC236}">
                <a16:creationId xmlns:a16="http://schemas.microsoft.com/office/drawing/2014/main" id="{E51A97D9-C694-4307-818B-0C5BBF413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1053" y="819446"/>
            <a:ext cx="6964685" cy="5402463"/>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C1D3151-5F97-4860-B56C-C98BD62CC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1053" y="819446"/>
            <a:ext cx="6964685" cy="5402463"/>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8DE96824-E506-4448-8704-5EC7BF7BC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13658" y="727769"/>
            <a:ext cx="6964685" cy="5402463"/>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p:cNvSpPr>
            <a:spLocks noGrp="1"/>
          </p:cNvSpPr>
          <p:nvPr>
            <p:ph type="ctrTitle"/>
          </p:nvPr>
        </p:nvSpPr>
        <p:spPr>
          <a:xfrm>
            <a:off x="2886765" y="1495956"/>
            <a:ext cx="6418471" cy="2692050"/>
          </a:xfrm>
        </p:spPr>
        <p:txBody>
          <a:bodyPr>
            <a:normAutofit/>
          </a:bodyPr>
          <a:lstStyle/>
          <a:p>
            <a:r>
              <a:rPr lang="uk-UA" sz="5400">
                <a:solidFill>
                  <a:schemeClr val="bg1"/>
                </a:solidFill>
              </a:rPr>
              <a:t>Машинне навчання</a:t>
            </a:r>
            <a:br>
              <a:rPr lang="uk-UA" sz="5400">
                <a:solidFill>
                  <a:schemeClr val="bg1"/>
                </a:solidFill>
              </a:rPr>
            </a:br>
            <a:r>
              <a:rPr lang="en-US" sz="5400">
                <a:solidFill>
                  <a:schemeClr val="bg1"/>
                </a:solidFill>
              </a:rPr>
              <a:t>Q-</a:t>
            </a:r>
            <a:r>
              <a:rPr lang="uk-UA" sz="5400">
                <a:solidFill>
                  <a:schemeClr val="bg1"/>
                </a:solidFill>
              </a:rPr>
              <a:t>агенти</a:t>
            </a:r>
            <a:endParaRPr lang="ru-RU" sz="5400">
              <a:solidFill>
                <a:schemeClr val="bg1"/>
              </a:solidFill>
            </a:endParaRPr>
          </a:p>
        </p:txBody>
      </p:sp>
      <p:sp>
        <p:nvSpPr>
          <p:cNvPr id="23" name="Freeform: Shape 22">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7769"/>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dirty="0"/>
          </a:p>
        </p:txBody>
      </p:sp>
      <p:sp>
        <p:nvSpPr>
          <p:cNvPr id="25" name="Graphic 212">
            <a:extLst>
              <a:ext uri="{FF2B5EF4-FFF2-40B4-BE49-F238E27FC236}">
                <a16:creationId xmlns:a16="http://schemas.microsoft.com/office/drawing/2014/main" id="{4FB204DF-284E-45F6-A017-79A4DF57BC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75326" y="343675"/>
            <a:ext cx="768186" cy="768186"/>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27" name="Graphic 212">
            <a:extLst>
              <a:ext uri="{FF2B5EF4-FFF2-40B4-BE49-F238E27FC236}">
                <a16:creationId xmlns:a16="http://schemas.microsoft.com/office/drawing/2014/main" id="{5EC6B544-8C84-47A6-885D-A4F09EF5C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75326" y="343675"/>
            <a:ext cx="768186" cy="768186"/>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29" name="Freeform: Shape 28">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67504"/>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dirty="0"/>
          </a:p>
        </p:txBody>
      </p:sp>
      <p:sp>
        <p:nvSpPr>
          <p:cNvPr id="31" name="Oval 30">
            <a:extLst>
              <a:ext uri="{FF2B5EF4-FFF2-40B4-BE49-F238E27FC236}">
                <a16:creationId xmlns:a16="http://schemas.microsoft.com/office/drawing/2014/main" id="{32C95C5C-6FBD-47FF-9CA6-066193539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7140" y="5100276"/>
            <a:ext cx="515928" cy="515928"/>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3" name="Oval 32">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7140" y="5100276"/>
            <a:ext cx="515928" cy="51592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35"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36" name="Freeform: Shape 35">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37" name="Freeform: Shape 36">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38" name="Freeform: Shape 37">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sp>
          <p:nvSpPr>
            <p:cNvPr id="40" name="Freeform: Shape 39">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56759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Алгоритм </a:t>
            </a:r>
            <a:r>
              <a:rPr lang="en-US" b="1" dirty="0"/>
              <a:t>SARSA</a:t>
            </a:r>
            <a:br>
              <a:rPr lang="en-US" dirty="0"/>
            </a:br>
            <a:endParaRPr lang="ru-RU" dirty="0"/>
          </a:p>
        </p:txBody>
      </p:sp>
      <p:sp>
        <p:nvSpPr>
          <p:cNvPr id="3" name="Объект 2"/>
          <p:cNvSpPr>
            <a:spLocks noGrp="1"/>
          </p:cNvSpPr>
          <p:nvPr>
            <p:ph idx="1"/>
          </p:nvPr>
        </p:nvSpPr>
        <p:spPr>
          <a:xfrm>
            <a:off x="838200" y="1070708"/>
            <a:ext cx="10515600" cy="5106255"/>
          </a:xfrm>
        </p:spPr>
        <p:txBody>
          <a:bodyPr>
            <a:normAutofit fontScale="92500" lnSpcReduction="10000"/>
          </a:bodyPr>
          <a:lstStyle/>
          <a:p>
            <a:pPr marL="0" indent="0" algn="just">
              <a:buNone/>
            </a:pPr>
            <a:r>
              <a:rPr lang="en-US" b="0" i="0" dirty="0">
                <a:solidFill>
                  <a:srgbClr val="333333"/>
                </a:solidFill>
                <a:effectLst/>
                <a:latin typeface="Arial" panose="020B0604020202020204" pitchFamily="34" charset="0"/>
              </a:rPr>
              <a:t>	SARSA - </a:t>
            </a:r>
            <a:r>
              <a:rPr lang="uk-UA" b="0" i="0" dirty="0">
                <a:solidFill>
                  <a:srgbClr val="333333"/>
                </a:solidFill>
                <a:effectLst/>
                <a:latin typeface="Arial" panose="020B0604020202020204" pitchFamily="34" charset="0"/>
              </a:rPr>
              <a:t>алгоритм вивчення стратегії процесу прийняття рішень Маркова, який використовується в області навчання з підкріпленням машинного навчання. Цей алгоритм було запропоновано </a:t>
            </a:r>
            <a:r>
              <a:rPr lang="uk-UA" b="0" i="0" dirty="0" err="1">
                <a:solidFill>
                  <a:srgbClr val="333333"/>
                </a:solidFill>
                <a:effectLst/>
                <a:latin typeface="Arial" panose="020B0604020202020204" pitchFamily="34" charset="0"/>
              </a:rPr>
              <a:t>Руммері</a:t>
            </a:r>
            <a:r>
              <a:rPr lang="uk-UA" b="0" i="0" dirty="0">
                <a:solidFill>
                  <a:srgbClr val="333333"/>
                </a:solidFill>
                <a:effectLst/>
                <a:latin typeface="Arial" panose="020B0604020202020204" pitchFamily="34" charset="0"/>
              </a:rPr>
              <a:t> та </a:t>
            </a:r>
            <a:r>
              <a:rPr lang="uk-UA" b="0" i="0" dirty="0" err="1">
                <a:solidFill>
                  <a:srgbClr val="333333"/>
                </a:solidFill>
                <a:effectLst/>
                <a:latin typeface="Arial" panose="020B0604020202020204" pitchFamily="34" charset="0"/>
              </a:rPr>
              <a:t>Ніранжаном</a:t>
            </a:r>
            <a:r>
              <a:rPr lang="uk-UA" b="0" i="0" dirty="0">
                <a:solidFill>
                  <a:srgbClr val="333333"/>
                </a:solidFill>
                <a:effectLst/>
                <a:latin typeface="Arial" panose="020B0604020202020204" pitchFamily="34" charset="0"/>
              </a:rPr>
              <a:t> у технічній записці з назвою "</a:t>
            </a:r>
            <a:r>
              <a:rPr lang="en-US" b="0" i="0" dirty="0">
                <a:solidFill>
                  <a:srgbClr val="333333"/>
                </a:solidFill>
                <a:effectLst/>
                <a:latin typeface="Arial" panose="020B0604020202020204" pitchFamily="34" charset="0"/>
              </a:rPr>
              <a:t>Modified Connectionist Q-Learning". </a:t>
            </a:r>
            <a:r>
              <a:rPr lang="uk-UA" b="0" i="0" dirty="0">
                <a:solidFill>
                  <a:srgbClr val="333333"/>
                </a:solidFill>
                <a:effectLst/>
                <a:latin typeface="Arial" panose="020B0604020202020204" pitchFamily="34" charset="0"/>
              </a:rPr>
              <a:t>Альтернативна назва </a:t>
            </a:r>
            <a:r>
              <a:rPr lang="en-US" b="0" i="0" dirty="0">
                <a:solidFill>
                  <a:srgbClr val="333333"/>
                </a:solidFill>
                <a:effectLst/>
                <a:latin typeface="Arial" panose="020B0604020202020204" pitchFamily="34" charset="0"/>
              </a:rPr>
              <a:t>SARSA, </a:t>
            </a:r>
            <a:r>
              <a:rPr lang="uk-UA" b="0" i="0" dirty="0">
                <a:solidFill>
                  <a:srgbClr val="333333"/>
                </a:solidFill>
                <a:effectLst/>
                <a:latin typeface="Arial" panose="020B0604020202020204" pitchFamily="34" charset="0"/>
              </a:rPr>
              <a:t>запропонована Річ </a:t>
            </a:r>
            <a:r>
              <a:rPr lang="uk-UA" b="0" i="0" dirty="0" err="1">
                <a:solidFill>
                  <a:srgbClr val="333333"/>
                </a:solidFill>
                <a:effectLst/>
                <a:latin typeface="Arial" panose="020B0604020202020204" pitchFamily="34" charset="0"/>
              </a:rPr>
              <a:t>Саттон</a:t>
            </a:r>
            <a:r>
              <a:rPr lang="uk-UA" b="0" i="0" dirty="0">
                <a:solidFill>
                  <a:srgbClr val="333333"/>
                </a:solidFill>
                <a:effectLst/>
                <a:latin typeface="Arial" panose="020B0604020202020204" pitchFamily="34" charset="0"/>
              </a:rPr>
              <a:t>, згадувалася лише як виноска. </a:t>
            </a:r>
          </a:p>
          <a:p>
            <a:pPr marL="0" indent="0" algn="just">
              <a:buNone/>
            </a:pPr>
            <a:r>
              <a:rPr lang="en-US" b="0" i="0" dirty="0">
                <a:solidFill>
                  <a:srgbClr val="333333"/>
                </a:solidFill>
                <a:effectLst/>
                <a:latin typeface="Arial" panose="020B0604020202020204" pitchFamily="34" charset="0"/>
              </a:rPr>
              <a:t>	</a:t>
            </a:r>
            <a:r>
              <a:rPr lang="uk-UA" b="0" i="0" dirty="0">
                <a:solidFill>
                  <a:srgbClr val="333333"/>
                </a:solidFill>
                <a:effectLst/>
                <a:latin typeface="Arial" panose="020B0604020202020204" pitchFamily="34" charset="0"/>
              </a:rPr>
              <a:t>Ця назва просто відображає той факт, що основна функція оновлення </a:t>
            </a:r>
            <a:r>
              <a:rPr lang="en-US" b="0" i="0" dirty="0">
                <a:solidFill>
                  <a:srgbClr val="333333"/>
                </a:solidFill>
                <a:effectLst/>
                <a:latin typeface="Arial" panose="020B0604020202020204" pitchFamily="34" charset="0"/>
              </a:rPr>
              <a:t>Q-</a:t>
            </a:r>
            <a:r>
              <a:rPr lang="uk-UA" b="0" i="0" dirty="0">
                <a:solidFill>
                  <a:srgbClr val="333333"/>
                </a:solidFill>
                <a:effectLst/>
                <a:latin typeface="Arial" panose="020B0604020202020204" pitchFamily="34" charset="0"/>
              </a:rPr>
              <a:t>функції залежить від поточного стану </a:t>
            </a:r>
            <a:r>
              <a:rPr lang="uk-UA" b="0" i="0" dirty="0" err="1">
                <a:solidFill>
                  <a:srgbClr val="333333"/>
                </a:solidFill>
                <a:effectLst/>
                <a:latin typeface="Arial" panose="020B0604020202020204" pitchFamily="34" charset="0"/>
              </a:rPr>
              <a:t>агента</a:t>
            </a:r>
            <a:r>
              <a:rPr lang="uk-UA" b="0" i="0" dirty="0">
                <a:solidFill>
                  <a:srgbClr val="333333"/>
                </a:solidFill>
                <a:effectLst/>
                <a:latin typeface="Arial" panose="020B0604020202020204" pitchFamily="34" charset="0"/>
              </a:rPr>
              <a:t> </a:t>
            </a:r>
            <a:r>
              <a:rPr lang="en-US" b="0" i="0" dirty="0">
                <a:solidFill>
                  <a:srgbClr val="333333"/>
                </a:solidFill>
                <a:effectLst/>
                <a:latin typeface="Arial" panose="020B0604020202020204" pitchFamily="34" charset="0"/>
              </a:rPr>
              <a:t>S 1, </a:t>
            </a:r>
            <a:r>
              <a:rPr lang="uk-UA" b="0" i="0" dirty="0">
                <a:solidFill>
                  <a:srgbClr val="333333"/>
                </a:solidFill>
                <a:effectLst/>
                <a:latin typeface="Arial" panose="020B0604020202020204" pitchFamily="34" charset="0"/>
              </a:rPr>
              <a:t>дії, яку агент обирає </a:t>
            </a:r>
            <a:r>
              <a:rPr lang="en-US" b="0" i="0" dirty="0">
                <a:solidFill>
                  <a:srgbClr val="333333"/>
                </a:solidFill>
                <a:effectLst/>
                <a:latin typeface="Arial" panose="020B0604020202020204" pitchFamily="34" charset="0"/>
              </a:rPr>
              <a:t>A 1, </a:t>
            </a:r>
            <a:r>
              <a:rPr lang="uk-UA" b="0" i="0" dirty="0">
                <a:solidFill>
                  <a:srgbClr val="333333"/>
                </a:solidFill>
                <a:effectLst/>
                <a:latin typeface="Arial" panose="020B0604020202020204" pitchFamily="34" charset="0"/>
              </a:rPr>
              <a:t>винагороди </a:t>
            </a:r>
            <a:r>
              <a:rPr lang="en-US" b="0" i="0" dirty="0">
                <a:solidFill>
                  <a:srgbClr val="333333"/>
                </a:solidFill>
                <a:effectLst/>
                <a:latin typeface="Arial" panose="020B0604020202020204" pitchFamily="34" charset="0"/>
              </a:rPr>
              <a:t>R, </a:t>
            </a:r>
            <a:r>
              <a:rPr lang="uk-UA" b="0" i="0" dirty="0">
                <a:solidFill>
                  <a:srgbClr val="333333"/>
                </a:solidFill>
                <a:effectLst/>
                <a:latin typeface="Arial" panose="020B0604020202020204" pitchFamily="34" charset="0"/>
              </a:rPr>
              <a:t>яку отримує агент за вибір цієї дії, стану </a:t>
            </a:r>
            <a:r>
              <a:rPr lang="en-US" b="0" i="0" dirty="0">
                <a:solidFill>
                  <a:srgbClr val="333333"/>
                </a:solidFill>
                <a:effectLst/>
                <a:latin typeface="Arial" panose="020B0604020202020204" pitchFamily="34" charset="0"/>
              </a:rPr>
              <a:t>S 2, </a:t>
            </a:r>
            <a:r>
              <a:rPr lang="uk-UA" b="0" i="0" dirty="0">
                <a:solidFill>
                  <a:srgbClr val="333333"/>
                </a:solidFill>
                <a:effectLst/>
                <a:latin typeface="Arial" panose="020B0604020202020204" pitchFamily="34" charset="0"/>
              </a:rPr>
              <a:t>в який входить агент після здійснення цієї дії, та, нарешті, наступної дії А 2, яку агент обирає виходячи зі свого нового стану. Скорочення набору і дає назву </a:t>
            </a:r>
            <a:r>
              <a:rPr lang="en-US" b="0" i="0" dirty="0">
                <a:solidFill>
                  <a:srgbClr val="333333"/>
                </a:solidFill>
                <a:effectLst/>
                <a:latin typeface="Arial" panose="020B0604020202020204" pitchFamily="34" charset="0"/>
              </a:rPr>
              <a:t>SARSA. </a:t>
            </a:r>
            <a:r>
              <a:rPr lang="uk-UA" b="0" i="0" dirty="0">
                <a:solidFill>
                  <a:srgbClr val="333333"/>
                </a:solidFill>
                <a:effectLst/>
                <a:latin typeface="Arial" panose="020B0604020202020204" pitchFamily="34" charset="0"/>
              </a:rPr>
              <a:t>Деякі автори використовують дещо іншу конвенцію і записують набір у вигляді, залежно від того, за який крок </a:t>
            </a:r>
            <a:r>
              <a:rPr lang="uk-UA" b="0" i="0" dirty="0" err="1">
                <a:solidFill>
                  <a:srgbClr val="333333"/>
                </a:solidFill>
                <a:effectLst/>
                <a:latin typeface="Arial" panose="020B0604020202020204" pitchFamily="34" charset="0"/>
              </a:rPr>
              <a:t>агента</a:t>
            </a:r>
            <a:r>
              <a:rPr lang="uk-UA" b="0" i="0" dirty="0">
                <a:solidFill>
                  <a:srgbClr val="333333"/>
                </a:solidFill>
                <a:effectLst/>
                <a:latin typeface="Arial" panose="020B0604020202020204" pitchFamily="34" charset="0"/>
              </a:rPr>
              <a:t> формально призначається винагорода. В решті статті використовується попередня конвенція.</a:t>
            </a:r>
          </a:p>
          <a:p>
            <a:pPr marL="0" indent="0">
              <a:buNone/>
            </a:pPr>
            <a:endParaRPr lang="ru-RU" dirty="0"/>
          </a:p>
        </p:txBody>
      </p:sp>
    </p:spTree>
    <p:extLst>
      <p:ext uri="{BB962C8B-B14F-4D97-AF65-F5344CB8AC3E}">
        <p14:creationId xmlns:p14="http://schemas.microsoft.com/office/powerpoint/2010/main" val="1877785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Заголовок 1">
            <a:extLst>
              <a:ext uri="{FF2B5EF4-FFF2-40B4-BE49-F238E27FC236}">
                <a16:creationId xmlns:a16="http://schemas.microsoft.com/office/drawing/2014/main" id="{662B9C47-53DA-4A9B-B611-E2815A728E7D}"/>
              </a:ext>
            </a:extLst>
          </p:cNvPr>
          <p:cNvSpPr>
            <a:spLocks noGrp="1"/>
          </p:cNvSpPr>
          <p:nvPr>
            <p:ph type="title"/>
          </p:nvPr>
        </p:nvSpPr>
        <p:spPr>
          <a:xfrm>
            <a:off x="141025" y="109278"/>
            <a:ext cx="3778079" cy="3071906"/>
          </a:xfrm>
        </p:spPr>
        <p:txBody>
          <a:bodyPr vert="horz" lIns="91440" tIns="45720" rIns="91440" bIns="45720" rtlCol="0" anchor="t">
            <a:normAutofit fontScale="90000"/>
          </a:bodyPr>
          <a:lstStyle/>
          <a:p>
            <a:pPr algn="ctr"/>
            <a:r>
              <a:rPr lang="en-US" sz="4000" b="1" kern="1200" dirty="0" err="1">
                <a:latin typeface="+mj-lt"/>
                <a:ea typeface="+mj-ea"/>
                <a:cs typeface="+mj-cs"/>
              </a:rPr>
              <a:t>Приклад</a:t>
            </a:r>
            <a:br>
              <a:rPr lang="uk-UA" sz="4000" kern="1200" dirty="0">
                <a:solidFill>
                  <a:srgbClr val="FFFFFF"/>
                </a:solidFill>
                <a:latin typeface="+mj-lt"/>
                <a:ea typeface="+mj-ea"/>
                <a:cs typeface="+mj-cs"/>
              </a:rPr>
            </a:br>
            <a:r>
              <a:rPr lang="uk-UA" sz="4000" kern="1200" dirty="0">
                <a:solidFill>
                  <a:srgbClr val="FFFFFF"/>
                </a:solidFill>
                <a:latin typeface="+mj-lt"/>
                <a:ea typeface="+mj-ea"/>
                <a:cs typeface="+mj-cs"/>
              </a:rPr>
              <a:t>Навчити інтелектуального </a:t>
            </a:r>
            <a:r>
              <a:rPr lang="uk-UA" sz="4000" kern="1200" dirty="0" err="1">
                <a:solidFill>
                  <a:srgbClr val="FFFFFF"/>
                </a:solidFill>
                <a:latin typeface="+mj-lt"/>
                <a:ea typeface="+mj-ea"/>
                <a:cs typeface="+mj-cs"/>
              </a:rPr>
              <a:t>агента</a:t>
            </a:r>
            <a:r>
              <a:rPr lang="uk-UA" sz="4000" kern="1200" dirty="0">
                <a:solidFill>
                  <a:srgbClr val="FFFFFF"/>
                </a:solidFill>
                <a:latin typeface="+mj-lt"/>
                <a:ea typeface="+mj-ea"/>
                <a:cs typeface="+mj-cs"/>
              </a:rPr>
              <a:t> виходити з квартири</a:t>
            </a:r>
            <a:endParaRPr lang="en-US" sz="4000" kern="1200" dirty="0">
              <a:solidFill>
                <a:srgbClr val="FFFFFF"/>
              </a:solidFill>
              <a:latin typeface="+mj-lt"/>
              <a:ea typeface="+mj-ea"/>
              <a:cs typeface="+mj-cs"/>
            </a:endParaRPr>
          </a:p>
        </p:txBody>
      </p:sp>
      <p:pic>
        <p:nvPicPr>
          <p:cNvPr id="5" name="Рисунок 4">
            <a:extLst>
              <a:ext uri="{FF2B5EF4-FFF2-40B4-BE49-F238E27FC236}">
                <a16:creationId xmlns:a16="http://schemas.microsoft.com/office/drawing/2014/main" id="{79F5779F-1633-416C-8E63-DB06EED5E071}"/>
              </a:ext>
            </a:extLst>
          </p:cNvPr>
          <p:cNvPicPr>
            <a:picLocks noChangeAspect="1"/>
          </p:cNvPicPr>
          <p:nvPr/>
        </p:nvPicPr>
        <p:blipFill>
          <a:blip r:embed="rId2"/>
          <a:stretch>
            <a:fillRect/>
          </a:stretch>
        </p:blipFill>
        <p:spPr>
          <a:xfrm>
            <a:off x="4333897" y="32094"/>
            <a:ext cx="7225748" cy="4389641"/>
          </a:xfrm>
          <a:prstGeom prst="rect">
            <a:avLst/>
          </a:prstGeom>
        </p:spPr>
      </p:pic>
      <p:pic>
        <p:nvPicPr>
          <p:cNvPr id="7" name="Рисунок 6">
            <a:extLst>
              <a:ext uri="{FF2B5EF4-FFF2-40B4-BE49-F238E27FC236}">
                <a16:creationId xmlns:a16="http://schemas.microsoft.com/office/drawing/2014/main" id="{ED0B4D9C-3811-4356-B8FC-69209EBAE749}"/>
              </a:ext>
            </a:extLst>
          </p:cNvPr>
          <p:cNvPicPr>
            <a:picLocks noChangeAspect="1"/>
          </p:cNvPicPr>
          <p:nvPr/>
        </p:nvPicPr>
        <p:blipFill>
          <a:blip r:embed="rId3"/>
          <a:stretch>
            <a:fillRect/>
          </a:stretch>
        </p:blipFill>
        <p:spPr>
          <a:xfrm>
            <a:off x="4870988" y="845975"/>
            <a:ext cx="714375" cy="882463"/>
          </a:xfrm>
          <a:prstGeom prst="rect">
            <a:avLst/>
          </a:prstGeom>
        </p:spPr>
      </p:pic>
      <p:sp>
        <p:nvSpPr>
          <p:cNvPr id="8" name="TextBox 7">
            <a:extLst>
              <a:ext uri="{FF2B5EF4-FFF2-40B4-BE49-F238E27FC236}">
                <a16:creationId xmlns:a16="http://schemas.microsoft.com/office/drawing/2014/main" id="{9C7B02C4-6557-4D64-9707-0DF5933DF96E}"/>
              </a:ext>
            </a:extLst>
          </p:cNvPr>
          <p:cNvSpPr txBox="1"/>
          <p:nvPr/>
        </p:nvSpPr>
        <p:spPr>
          <a:xfrm>
            <a:off x="9011325" y="4209207"/>
            <a:ext cx="2864498" cy="369332"/>
          </a:xfrm>
          <a:prstGeom prst="rect">
            <a:avLst/>
          </a:prstGeom>
          <a:noFill/>
        </p:spPr>
        <p:txBody>
          <a:bodyPr wrap="square" rtlCol="0">
            <a:spAutoFit/>
          </a:bodyPr>
          <a:lstStyle/>
          <a:p>
            <a:r>
              <a:rPr lang="uk-UA" dirty="0"/>
              <a:t>Перепишемо формулу (1)</a:t>
            </a:r>
            <a:endParaRPr lang="ru-UA" dirty="0"/>
          </a:p>
        </p:txBody>
      </p:sp>
      <p:pic>
        <p:nvPicPr>
          <p:cNvPr id="15" name="Picture 2">
            <a:extLst>
              <a:ext uri="{FF2B5EF4-FFF2-40B4-BE49-F238E27FC236}">
                <a16:creationId xmlns:a16="http://schemas.microsoft.com/office/drawing/2014/main" id="{7A78B72D-A52A-4109-9AF6-B08F0A2779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8125" y="4564266"/>
            <a:ext cx="4333875" cy="51435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57BD10D-14CA-4581-AAB0-D9E07D5DD7DF}"/>
              </a:ext>
            </a:extLst>
          </p:cNvPr>
          <p:cNvSpPr txBox="1"/>
          <p:nvPr/>
        </p:nvSpPr>
        <p:spPr>
          <a:xfrm>
            <a:off x="7217912" y="5126761"/>
            <a:ext cx="4974088" cy="369332"/>
          </a:xfrm>
          <a:prstGeom prst="rect">
            <a:avLst/>
          </a:prstGeom>
          <a:noFill/>
        </p:spPr>
        <p:txBody>
          <a:bodyPr wrap="square" rtlCol="0">
            <a:spAutoFit/>
          </a:bodyPr>
          <a:lstStyle/>
          <a:p>
            <a:r>
              <a:rPr lang="uk-UA" dirty="0"/>
              <a:t>і визначимо масиви </a:t>
            </a:r>
            <a:r>
              <a:rPr lang="uk-UA" dirty="0" err="1"/>
              <a:t>пам</a:t>
            </a:r>
            <a:r>
              <a:rPr lang="en-US" dirty="0"/>
              <a:t>’</a:t>
            </a:r>
            <a:r>
              <a:rPr lang="uk-UA" dirty="0"/>
              <a:t>яті і станів </a:t>
            </a:r>
            <a:r>
              <a:rPr lang="uk-UA" dirty="0" err="1"/>
              <a:t>агента</a:t>
            </a:r>
            <a:r>
              <a:rPr lang="uk-UA" dirty="0"/>
              <a:t> </a:t>
            </a:r>
            <a:r>
              <a:rPr lang="en-US" dirty="0"/>
              <a:t>Q </a:t>
            </a:r>
            <a:r>
              <a:rPr lang="uk-UA" dirty="0"/>
              <a:t>та </a:t>
            </a:r>
            <a:r>
              <a:rPr lang="en-US" dirty="0"/>
              <a:t>R</a:t>
            </a:r>
            <a:endParaRPr lang="ru-UA" dirty="0"/>
          </a:p>
        </p:txBody>
      </p:sp>
      <p:pic>
        <p:nvPicPr>
          <p:cNvPr id="13" name="Рисунок 12">
            <a:extLst>
              <a:ext uri="{FF2B5EF4-FFF2-40B4-BE49-F238E27FC236}">
                <a16:creationId xmlns:a16="http://schemas.microsoft.com/office/drawing/2014/main" id="{C78519D6-F01A-4AB8-A94E-7D903DB305E9}"/>
              </a:ext>
            </a:extLst>
          </p:cNvPr>
          <p:cNvPicPr>
            <a:picLocks noChangeAspect="1"/>
          </p:cNvPicPr>
          <p:nvPr/>
        </p:nvPicPr>
        <p:blipFill>
          <a:blip r:embed="rId5"/>
          <a:stretch>
            <a:fillRect/>
          </a:stretch>
        </p:blipFill>
        <p:spPr>
          <a:xfrm>
            <a:off x="455066" y="2621510"/>
            <a:ext cx="3076575" cy="1800225"/>
          </a:xfrm>
          <a:prstGeom prst="rect">
            <a:avLst/>
          </a:prstGeom>
        </p:spPr>
      </p:pic>
      <p:pic>
        <p:nvPicPr>
          <p:cNvPr id="19" name="Рисунок 18">
            <a:extLst>
              <a:ext uri="{FF2B5EF4-FFF2-40B4-BE49-F238E27FC236}">
                <a16:creationId xmlns:a16="http://schemas.microsoft.com/office/drawing/2014/main" id="{99D708EF-E2E0-449D-8DA9-E628CC8022B0}"/>
              </a:ext>
            </a:extLst>
          </p:cNvPr>
          <p:cNvPicPr>
            <a:picLocks noChangeAspect="1"/>
          </p:cNvPicPr>
          <p:nvPr/>
        </p:nvPicPr>
        <p:blipFill>
          <a:blip r:embed="rId6"/>
          <a:stretch>
            <a:fillRect/>
          </a:stretch>
        </p:blipFill>
        <p:spPr>
          <a:xfrm>
            <a:off x="771527" y="4666906"/>
            <a:ext cx="2495550" cy="1990725"/>
          </a:xfrm>
          <a:prstGeom prst="rect">
            <a:avLst/>
          </a:prstGeom>
        </p:spPr>
      </p:pic>
      <p:sp>
        <p:nvSpPr>
          <p:cNvPr id="20" name="Стрелка: влево 19">
            <a:extLst>
              <a:ext uri="{FF2B5EF4-FFF2-40B4-BE49-F238E27FC236}">
                <a16:creationId xmlns:a16="http://schemas.microsoft.com/office/drawing/2014/main" id="{5AB13FF1-2F7E-42DB-AB18-822B70732060}"/>
              </a:ext>
            </a:extLst>
          </p:cNvPr>
          <p:cNvSpPr/>
          <p:nvPr/>
        </p:nvSpPr>
        <p:spPr>
          <a:xfrm>
            <a:off x="4454769" y="5078616"/>
            <a:ext cx="2763143" cy="5143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
        <p:nvSpPr>
          <p:cNvPr id="21" name="TextBox 20">
            <a:extLst>
              <a:ext uri="{FF2B5EF4-FFF2-40B4-BE49-F238E27FC236}">
                <a16:creationId xmlns:a16="http://schemas.microsoft.com/office/drawing/2014/main" id="{B75E5F8F-AB71-406C-8D7B-D62B4A6631E2}"/>
              </a:ext>
            </a:extLst>
          </p:cNvPr>
          <p:cNvSpPr txBox="1"/>
          <p:nvPr/>
        </p:nvSpPr>
        <p:spPr>
          <a:xfrm>
            <a:off x="3602892" y="3344985"/>
            <a:ext cx="316212" cy="646331"/>
          </a:xfrm>
          <a:prstGeom prst="rect">
            <a:avLst/>
          </a:prstGeom>
          <a:noFill/>
        </p:spPr>
        <p:txBody>
          <a:bodyPr wrap="square" rtlCol="0">
            <a:spAutoFit/>
          </a:bodyPr>
          <a:lstStyle/>
          <a:p>
            <a:r>
              <a:rPr lang="en-US" sz="3600" dirty="0"/>
              <a:t>R</a:t>
            </a:r>
            <a:endParaRPr lang="ru-UA" sz="3600" dirty="0"/>
          </a:p>
        </p:txBody>
      </p:sp>
      <p:sp>
        <p:nvSpPr>
          <p:cNvPr id="22" name="TextBox 21">
            <a:extLst>
              <a:ext uri="{FF2B5EF4-FFF2-40B4-BE49-F238E27FC236}">
                <a16:creationId xmlns:a16="http://schemas.microsoft.com/office/drawing/2014/main" id="{2399EE07-E90F-4035-8ADF-D071CF2732C9}"/>
              </a:ext>
            </a:extLst>
          </p:cNvPr>
          <p:cNvSpPr txBox="1"/>
          <p:nvPr/>
        </p:nvSpPr>
        <p:spPr>
          <a:xfrm>
            <a:off x="3531641" y="5056597"/>
            <a:ext cx="316212" cy="646331"/>
          </a:xfrm>
          <a:prstGeom prst="rect">
            <a:avLst/>
          </a:prstGeom>
          <a:noFill/>
        </p:spPr>
        <p:txBody>
          <a:bodyPr wrap="square" rtlCol="0">
            <a:spAutoFit/>
          </a:bodyPr>
          <a:lstStyle/>
          <a:p>
            <a:r>
              <a:rPr lang="en-US" sz="3600" dirty="0"/>
              <a:t>Q</a:t>
            </a:r>
            <a:endParaRPr lang="ru-UA" sz="3600" dirty="0"/>
          </a:p>
        </p:txBody>
      </p:sp>
    </p:spTree>
    <p:extLst>
      <p:ext uri="{BB962C8B-B14F-4D97-AF65-F5344CB8AC3E}">
        <p14:creationId xmlns:p14="http://schemas.microsoft.com/office/powerpoint/2010/main" val="4065300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CCCF28-C576-4A11-B2EC-D073D8DDA962}"/>
              </a:ext>
            </a:extLst>
          </p:cNvPr>
          <p:cNvSpPr>
            <a:spLocks noGrp="1"/>
          </p:cNvSpPr>
          <p:nvPr>
            <p:ph type="title"/>
          </p:nvPr>
        </p:nvSpPr>
        <p:spPr>
          <a:xfrm>
            <a:off x="714756" y="321211"/>
            <a:ext cx="10762488" cy="1207008"/>
          </a:xfrm>
        </p:spPr>
        <p:txBody>
          <a:bodyPr vert="horz" lIns="91440" tIns="45720" rIns="91440" bIns="45720" rtlCol="0" anchor="b">
            <a:normAutofit/>
          </a:bodyPr>
          <a:lstStyle/>
          <a:p>
            <a:pPr algn="ctr"/>
            <a:r>
              <a:rPr lang="en-US" sz="6000" kern="1200">
                <a:solidFill>
                  <a:schemeClr val="tx1"/>
                </a:solidFill>
                <a:latin typeface="+mj-lt"/>
                <a:ea typeface="+mj-ea"/>
                <a:cs typeface="+mj-cs"/>
              </a:rPr>
              <a:t>Результат для прикладу</a:t>
            </a:r>
          </a:p>
        </p:txBody>
      </p:sp>
      <p:pic>
        <p:nvPicPr>
          <p:cNvPr id="5" name="Рисунок 4">
            <a:extLst>
              <a:ext uri="{FF2B5EF4-FFF2-40B4-BE49-F238E27FC236}">
                <a16:creationId xmlns:a16="http://schemas.microsoft.com/office/drawing/2014/main" id="{D4108AB9-2554-4319-9296-573A4AEE4087}"/>
              </a:ext>
            </a:extLst>
          </p:cNvPr>
          <p:cNvPicPr>
            <a:picLocks noChangeAspect="1"/>
          </p:cNvPicPr>
          <p:nvPr/>
        </p:nvPicPr>
        <p:blipFill rotWithShape="1">
          <a:blip r:embed="rId2"/>
          <a:srcRect l="2928" r="4225" b="-2"/>
          <a:stretch/>
        </p:blipFill>
        <p:spPr>
          <a:xfrm>
            <a:off x="609600" y="2423680"/>
            <a:ext cx="5212080" cy="3856948"/>
          </a:xfrm>
          <a:prstGeom prst="rect">
            <a:avLst/>
          </a:prstGeom>
        </p:spPr>
      </p:pic>
      <p:cxnSp>
        <p:nvCxnSpPr>
          <p:cNvPr id="12" name="Straight Connector 11">
            <a:extLst>
              <a:ext uri="{FF2B5EF4-FFF2-40B4-BE49-F238E27FC236}">
                <a16:creationId xmlns:a16="http://schemas.microsoft.com/office/drawing/2014/main" id="{B6375111-306C-49EA-9DD1-79A2ED78FA3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3354776"/>
            <a:ext cx="0" cy="21209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pic>
        <p:nvPicPr>
          <p:cNvPr id="7" name="Рисунок 6">
            <a:extLst>
              <a:ext uri="{FF2B5EF4-FFF2-40B4-BE49-F238E27FC236}">
                <a16:creationId xmlns:a16="http://schemas.microsoft.com/office/drawing/2014/main" id="{A26BE5A9-1C38-4567-8218-2D8A7BE7DA5B}"/>
              </a:ext>
            </a:extLst>
          </p:cNvPr>
          <p:cNvPicPr>
            <a:picLocks noChangeAspect="1"/>
          </p:cNvPicPr>
          <p:nvPr/>
        </p:nvPicPr>
        <p:blipFill rotWithShape="1">
          <a:blip r:embed="rId3"/>
          <a:srcRect t="5673" r="-3" b="955"/>
          <a:stretch/>
        </p:blipFill>
        <p:spPr>
          <a:xfrm>
            <a:off x="6370320" y="2423040"/>
            <a:ext cx="5212080" cy="3857568"/>
          </a:xfrm>
          <a:prstGeom prst="rect">
            <a:avLst/>
          </a:prstGeom>
        </p:spPr>
      </p:pic>
    </p:spTree>
    <p:extLst>
      <p:ext uri="{BB962C8B-B14F-4D97-AF65-F5344CB8AC3E}">
        <p14:creationId xmlns:p14="http://schemas.microsoft.com/office/powerpoint/2010/main" val="17963593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160" y="0"/>
            <a:ext cx="10515600" cy="1325563"/>
          </a:xfrm>
        </p:spPr>
        <p:txBody>
          <a:bodyPr/>
          <a:lstStyle/>
          <a:p>
            <a:pPr algn="ctr"/>
            <a:r>
              <a:rPr lang="uk-UA" b="1" dirty="0"/>
              <a:t>Застосування</a:t>
            </a:r>
            <a:endParaRPr lang="ru-RU" b="1" dirty="0"/>
          </a:p>
        </p:txBody>
      </p:sp>
      <p:sp>
        <p:nvSpPr>
          <p:cNvPr id="3" name="Объект 2"/>
          <p:cNvSpPr>
            <a:spLocks noGrp="1"/>
          </p:cNvSpPr>
          <p:nvPr>
            <p:ph idx="1"/>
          </p:nvPr>
        </p:nvSpPr>
        <p:spPr>
          <a:xfrm>
            <a:off x="899160" y="963475"/>
            <a:ext cx="10515600" cy="3956866"/>
          </a:xfrm>
        </p:spPr>
        <p:txBody>
          <a:bodyPr/>
          <a:lstStyle/>
          <a:p>
            <a:r>
              <a:rPr lang="uk-UA" sz="3600" dirty="0"/>
              <a:t>Постановка цілей</a:t>
            </a:r>
          </a:p>
          <a:p>
            <a:r>
              <a:rPr lang="uk-UA" sz="3600" dirty="0"/>
              <a:t>Планування</a:t>
            </a:r>
          </a:p>
          <a:p>
            <a:r>
              <a:rPr lang="uk-UA" sz="3600" dirty="0"/>
              <a:t>Системи сприйняття</a:t>
            </a:r>
          </a:p>
          <a:p>
            <a:r>
              <a:rPr lang="uk-UA" sz="3600" dirty="0"/>
              <a:t>Боти для комп'ютерних ігор</a:t>
            </a:r>
          </a:p>
          <a:p>
            <a:r>
              <a:rPr lang="uk-UA" sz="3600" dirty="0" err="1"/>
              <a:t>Трейдингові</a:t>
            </a:r>
            <a:r>
              <a:rPr lang="uk-UA" sz="3600" dirty="0"/>
              <a:t> боти</a:t>
            </a:r>
          </a:p>
          <a:p>
            <a:r>
              <a:rPr lang="uk-UA" sz="3600" dirty="0"/>
              <a:t>Чат боти, які навчаються від діалогу до діалогу</a:t>
            </a:r>
            <a:endParaRPr lang="ru-RU" dirty="0"/>
          </a:p>
        </p:txBody>
      </p:sp>
      <p:sp>
        <p:nvSpPr>
          <p:cNvPr id="4" name="Прямоугольник 3"/>
          <p:cNvSpPr/>
          <p:nvPr/>
        </p:nvSpPr>
        <p:spPr>
          <a:xfrm>
            <a:off x="2168050" y="6204858"/>
            <a:ext cx="3083601" cy="369332"/>
          </a:xfrm>
          <a:prstGeom prst="rect">
            <a:avLst/>
          </a:prstGeom>
        </p:spPr>
        <p:txBody>
          <a:bodyPr wrap="none">
            <a:spAutoFit/>
          </a:bodyPr>
          <a:lstStyle/>
          <a:p>
            <a:r>
              <a:rPr lang="ru-RU" dirty="0"/>
              <a:t>https://youtu.be/ZhsEKTo7V04</a:t>
            </a:r>
          </a:p>
        </p:txBody>
      </p:sp>
      <p:sp>
        <p:nvSpPr>
          <p:cNvPr id="5" name="TextBox 4"/>
          <p:cNvSpPr txBox="1"/>
          <p:nvPr/>
        </p:nvSpPr>
        <p:spPr>
          <a:xfrm>
            <a:off x="3855605" y="4991643"/>
            <a:ext cx="4384995" cy="707886"/>
          </a:xfrm>
          <a:prstGeom prst="rect">
            <a:avLst/>
          </a:prstGeom>
          <a:noFill/>
        </p:spPr>
        <p:txBody>
          <a:bodyPr wrap="square" rtlCol="0">
            <a:spAutoFit/>
          </a:bodyPr>
          <a:lstStyle/>
          <a:p>
            <a:pPr algn="ctr"/>
            <a:r>
              <a:rPr lang="uk-UA" sz="4000" dirty="0"/>
              <a:t>Окремі приклади</a:t>
            </a:r>
            <a:endParaRPr lang="ru-RU" sz="4000" dirty="0"/>
          </a:p>
        </p:txBody>
      </p:sp>
      <p:sp>
        <p:nvSpPr>
          <p:cNvPr id="6" name="Стрелка вниз 5"/>
          <p:cNvSpPr/>
          <p:nvPr/>
        </p:nvSpPr>
        <p:spPr>
          <a:xfrm>
            <a:off x="5651863" y="5765074"/>
            <a:ext cx="792480" cy="3095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6279095" y="6196540"/>
            <a:ext cx="4998291" cy="369332"/>
          </a:xfrm>
          <a:prstGeom prst="rect">
            <a:avLst/>
          </a:prstGeom>
        </p:spPr>
        <p:txBody>
          <a:bodyPr wrap="none">
            <a:spAutoFit/>
          </a:bodyPr>
          <a:lstStyle/>
          <a:p>
            <a:r>
              <a:rPr lang="ru-RU" dirty="0"/>
              <a:t>https://www.youtube.com/watch?v=SH3bADiB7uQ</a:t>
            </a:r>
          </a:p>
        </p:txBody>
      </p:sp>
    </p:spTree>
    <p:extLst>
      <p:ext uri="{BB962C8B-B14F-4D97-AF65-F5344CB8AC3E}">
        <p14:creationId xmlns:p14="http://schemas.microsoft.com/office/powerpoint/2010/main" val="2457763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1097280"/>
          </a:xfrm>
        </p:spPr>
        <p:txBody>
          <a:bodyPr/>
          <a:lstStyle/>
          <a:p>
            <a:pPr algn="ctr"/>
            <a:r>
              <a:rPr lang="uk-UA" dirty="0"/>
              <a:t>Що таке машинне навчання</a:t>
            </a:r>
            <a:endParaRPr lang="ru-RU" dirty="0"/>
          </a:p>
        </p:txBody>
      </p:sp>
      <p:sp>
        <p:nvSpPr>
          <p:cNvPr id="3" name="Объект 2"/>
          <p:cNvSpPr>
            <a:spLocks noGrp="1"/>
          </p:cNvSpPr>
          <p:nvPr>
            <p:ph idx="1"/>
          </p:nvPr>
        </p:nvSpPr>
        <p:spPr>
          <a:xfrm>
            <a:off x="115503" y="950938"/>
            <a:ext cx="11964201" cy="1997438"/>
          </a:xfrm>
        </p:spPr>
        <p:txBody>
          <a:bodyPr>
            <a:noAutofit/>
          </a:bodyPr>
          <a:lstStyle/>
          <a:p>
            <a:pPr marL="0" indent="0" algn="just">
              <a:buNone/>
            </a:pPr>
            <a:r>
              <a:rPr lang="uk-UA" b="1" dirty="0"/>
              <a:t>Машинне навчання</a:t>
            </a:r>
            <a:r>
              <a:rPr lang="uk-UA" dirty="0"/>
              <a:t> (</a:t>
            </a:r>
            <a:r>
              <a:rPr lang="uk-UA" i="1" dirty="0" err="1"/>
              <a:t>machine</a:t>
            </a:r>
            <a:r>
              <a:rPr lang="uk-UA" i="1" dirty="0"/>
              <a:t> learning</a:t>
            </a:r>
            <a:r>
              <a:rPr lang="uk-UA" dirty="0"/>
              <a:t>) — це підгалузь штучного інтелекту в галузі інформатики, яка часто застосовує статистичні прийоми для надання комп'ютерам здатності «навчатися» (тобто, поступово покращувати продуктивність у певній задачі) з даних, без того, щоби бути перепрограмованими. Отже, ми маємо ситуацію коли немає необхідності добувати </a:t>
            </a:r>
            <a:r>
              <a:rPr lang="uk-UA" b="1" dirty="0">
                <a:solidFill>
                  <a:srgbClr val="FF0000"/>
                </a:solidFill>
              </a:rPr>
              <a:t>нові</a:t>
            </a:r>
            <a:r>
              <a:rPr lang="uk-UA" dirty="0"/>
              <a:t> знання. Потрібно лише використовувати наявні для поліпшення продуктивності.</a:t>
            </a:r>
          </a:p>
        </p:txBody>
      </p:sp>
      <p:grpSp>
        <p:nvGrpSpPr>
          <p:cNvPr id="12" name="Группа 11"/>
          <p:cNvGrpSpPr/>
          <p:nvPr/>
        </p:nvGrpSpPr>
        <p:grpSpPr>
          <a:xfrm>
            <a:off x="1270535" y="3423778"/>
            <a:ext cx="9972689" cy="2675364"/>
            <a:chOff x="1270535" y="3187337"/>
            <a:chExt cx="9972689" cy="2675364"/>
          </a:xfrm>
        </p:grpSpPr>
        <p:sp>
          <p:nvSpPr>
            <p:cNvPr id="4" name="TextBox 3"/>
            <p:cNvSpPr txBox="1"/>
            <p:nvPr/>
          </p:nvSpPr>
          <p:spPr>
            <a:xfrm>
              <a:off x="1270535" y="4189281"/>
              <a:ext cx="3466011" cy="369332"/>
            </a:xfrm>
            <a:prstGeom prst="rect">
              <a:avLst/>
            </a:prstGeom>
            <a:noFill/>
            <a:ln w="25400">
              <a:solidFill>
                <a:schemeClr val="tx1"/>
              </a:solidFill>
            </a:ln>
          </p:spPr>
          <p:txBody>
            <a:bodyPr wrap="square" rtlCol="0">
              <a:spAutoFit/>
            </a:bodyPr>
            <a:lstStyle/>
            <a:p>
              <a:pPr algn="ctr"/>
              <a:r>
                <a:rPr lang="uk-UA" dirty="0"/>
                <a:t>Комп’ютер</a:t>
              </a:r>
              <a:endParaRPr lang="ru-RU" dirty="0"/>
            </a:p>
          </p:txBody>
        </p:sp>
        <p:sp>
          <p:nvSpPr>
            <p:cNvPr id="5" name="TextBox 4"/>
            <p:cNvSpPr txBox="1"/>
            <p:nvPr/>
          </p:nvSpPr>
          <p:spPr>
            <a:xfrm>
              <a:off x="7777213" y="4170815"/>
              <a:ext cx="3466011" cy="406265"/>
            </a:xfrm>
            <a:prstGeom prst="rect">
              <a:avLst/>
            </a:prstGeom>
            <a:noFill/>
            <a:ln w="25400">
              <a:solidFill>
                <a:schemeClr val="tx1"/>
              </a:solidFill>
            </a:ln>
          </p:spPr>
          <p:txBody>
            <a:bodyPr wrap="square" rtlCol="0">
              <a:spAutoFit/>
            </a:bodyPr>
            <a:lstStyle/>
            <a:p>
              <a:pPr algn="ctr"/>
              <a:r>
                <a:rPr lang="uk-UA" dirty="0"/>
                <a:t>Задача</a:t>
              </a:r>
              <a:endParaRPr lang="ru-RU" dirty="0"/>
            </a:p>
          </p:txBody>
        </p:sp>
        <p:sp>
          <p:nvSpPr>
            <p:cNvPr id="6" name="Выгнутая вверх стрелка 5"/>
            <p:cNvSpPr/>
            <p:nvPr/>
          </p:nvSpPr>
          <p:spPr>
            <a:xfrm>
              <a:off x="3946358" y="3187337"/>
              <a:ext cx="4552749" cy="81677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Дія</a:t>
              </a:r>
              <a:endParaRPr lang="ru-RU" dirty="0">
                <a:solidFill>
                  <a:schemeClr val="tx1"/>
                </a:solidFill>
              </a:endParaRPr>
            </a:p>
          </p:txBody>
        </p:sp>
        <p:sp>
          <p:nvSpPr>
            <p:cNvPr id="7" name="Выгнутая вниз стрелка 6"/>
            <p:cNvSpPr/>
            <p:nvPr/>
          </p:nvSpPr>
          <p:spPr>
            <a:xfrm flipH="1">
              <a:off x="3821429" y="5006053"/>
              <a:ext cx="4802606" cy="856648"/>
            </a:xfrm>
            <a:prstGeom prst="curvedUpArrow">
              <a:avLst>
                <a:gd name="adj1" fmla="val 25000"/>
                <a:gd name="adj2" fmla="val 48858"/>
                <a:gd name="adj3" fmla="val 351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rPr>
                <a:t>Відгук</a:t>
              </a:r>
              <a:endParaRPr lang="ru-RU" dirty="0">
                <a:solidFill>
                  <a:schemeClr val="tx1"/>
                </a:solidFill>
              </a:endParaRPr>
            </a:p>
          </p:txBody>
        </p:sp>
        <p:sp>
          <p:nvSpPr>
            <p:cNvPr id="8" name="TextBox 7"/>
            <p:cNvSpPr txBox="1"/>
            <p:nvPr/>
          </p:nvSpPr>
          <p:spPr>
            <a:xfrm>
              <a:off x="1270535" y="4559119"/>
              <a:ext cx="3466011" cy="369332"/>
            </a:xfrm>
            <a:prstGeom prst="rect">
              <a:avLst/>
            </a:prstGeom>
            <a:noFill/>
            <a:ln w="25400">
              <a:solidFill>
                <a:schemeClr val="tx1"/>
              </a:solidFill>
            </a:ln>
          </p:spPr>
          <p:txBody>
            <a:bodyPr wrap="square" rtlCol="0">
              <a:spAutoFit/>
            </a:bodyPr>
            <a:lstStyle/>
            <a:p>
              <a:pPr algn="ctr"/>
              <a:r>
                <a:rPr lang="uk-UA" dirty="0"/>
                <a:t>Зміна порядку дії в комп’ютері</a:t>
              </a:r>
              <a:endParaRPr lang="ru-RU" dirty="0"/>
            </a:p>
          </p:txBody>
        </p:sp>
        <p:sp>
          <p:nvSpPr>
            <p:cNvPr id="9" name="TextBox 8"/>
            <p:cNvSpPr txBox="1"/>
            <p:nvPr/>
          </p:nvSpPr>
          <p:spPr>
            <a:xfrm>
              <a:off x="7777213" y="4584280"/>
              <a:ext cx="3466011" cy="369332"/>
            </a:xfrm>
            <a:prstGeom prst="rect">
              <a:avLst/>
            </a:prstGeom>
            <a:noFill/>
            <a:ln w="25400">
              <a:solidFill>
                <a:schemeClr val="tx1"/>
              </a:solidFill>
            </a:ln>
          </p:spPr>
          <p:txBody>
            <a:bodyPr wrap="square" rtlCol="0">
              <a:spAutoFit/>
            </a:bodyPr>
            <a:lstStyle/>
            <a:p>
              <a:pPr algn="ctr"/>
              <a:r>
                <a:rPr lang="uk-UA" dirty="0"/>
                <a:t>Досягнення результату</a:t>
              </a:r>
              <a:endParaRPr lang="ru-RU" dirty="0"/>
            </a:p>
          </p:txBody>
        </p:sp>
        <p:sp>
          <p:nvSpPr>
            <p:cNvPr id="10" name="Стрелка вверх 9"/>
            <p:cNvSpPr/>
            <p:nvPr/>
          </p:nvSpPr>
          <p:spPr>
            <a:xfrm>
              <a:off x="4467038" y="4373947"/>
              <a:ext cx="269508" cy="3698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1" name="TextBox 10"/>
          <p:cNvSpPr txBox="1"/>
          <p:nvPr/>
        </p:nvSpPr>
        <p:spPr>
          <a:xfrm>
            <a:off x="4148488" y="6348530"/>
            <a:ext cx="4350619" cy="369332"/>
          </a:xfrm>
          <a:prstGeom prst="rect">
            <a:avLst/>
          </a:prstGeom>
          <a:noFill/>
        </p:spPr>
        <p:txBody>
          <a:bodyPr wrap="square" rtlCol="0">
            <a:spAutoFit/>
          </a:bodyPr>
          <a:lstStyle/>
          <a:p>
            <a:pPr algn="ctr"/>
            <a:r>
              <a:rPr lang="uk-UA" dirty="0"/>
              <a:t>Це Вам нічого не нагадує</a:t>
            </a:r>
            <a:r>
              <a:rPr lang="en-US" dirty="0"/>
              <a:t>?</a:t>
            </a:r>
            <a:endParaRPr lang="ru-RU" dirty="0"/>
          </a:p>
        </p:txBody>
      </p:sp>
    </p:spTree>
    <p:extLst>
      <p:ext uri="{BB962C8B-B14F-4D97-AF65-F5344CB8AC3E}">
        <p14:creationId xmlns:p14="http://schemas.microsoft.com/office/powerpoint/2010/main" val="151192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5617" y="104504"/>
            <a:ext cx="10515600" cy="853440"/>
          </a:xfrm>
        </p:spPr>
        <p:txBody>
          <a:bodyPr>
            <a:normAutofit/>
          </a:bodyPr>
          <a:lstStyle/>
          <a:p>
            <a:pPr algn="ctr"/>
            <a:r>
              <a:rPr lang="uk-UA" sz="4000" b="1" dirty="0"/>
              <a:t>Задачі машинного навчання. Підкріплення</a:t>
            </a:r>
            <a:endParaRPr lang="ru-RU" sz="4000" b="1" dirty="0"/>
          </a:p>
        </p:txBody>
      </p:sp>
      <p:sp>
        <p:nvSpPr>
          <p:cNvPr id="4" name="TextBox 3"/>
          <p:cNvSpPr txBox="1"/>
          <p:nvPr/>
        </p:nvSpPr>
        <p:spPr>
          <a:xfrm>
            <a:off x="330926" y="1070610"/>
            <a:ext cx="11277600" cy="5909310"/>
          </a:xfrm>
          <a:prstGeom prst="rect">
            <a:avLst/>
          </a:prstGeom>
          <a:noFill/>
        </p:spPr>
        <p:txBody>
          <a:bodyPr wrap="square" rtlCol="0">
            <a:spAutoFit/>
          </a:bodyPr>
          <a:lstStyle/>
          <a:p>
            <a:pPr algn="just"/>
            <a:r>
              <a:rPr lang="uk-UA" sz="2000" dirty="0"/>
              <a:t>Задачі машинного навчання, як правило, поділяють на дві широкі категорії, залежно від того, чи доступний системі, що навчається, навчальний «сигнал», або «зворотний зв'язок»:</a:t>
            </a:r>
          </a:p>
          <a:p>
            <a:pPr algn="just"/>
            <a:r>
              <a:rPr lang="uk-UA" sz="2000" b="1" dirty="0"/>
              <a:t>Навчання з учителем</a:t>
            </a:r>
            <a:r>
              <a:rPr lang="uk-UA" sz="2000" dirty="0"/>
              <a:t> (</a:t>
            </a:r>
            <a:r>
              <a:rPr lang="uk-UA" sz="2000" i="1" dirty="0"/>
              <a:t>supervised learning</a:t>
            </a:r>
            <a:r>
              <a:rPr lang="uk-UA" sz="2000" dirty="0"/>
              <a:t>): Комп'ютерові представляють приклади входів та їхніх бажаних виходів, задані «вчителем», і метою є навчання загального правила, яке відображає входи на виходи. В окремих випадках вхідний сигнал може бути доступним лише частково, або бути обмеженим особливим зворотним зв'язком:</a:t>
            </a:r>
          </a:p>
          <a:p>
            <a:pPr lvl="1" algn="just"/>
            <a:r>
              <a:rPr lang="uk-UA" sz="2000" b="1" dirty="0"/>
              <a:t>Напівавтоматичне навчання</a:t>
            </a:r>
            <a:r>
              <a:rPr lang="uk-UA" sz="2000" dirty="0"/>
              <a:t> (</a:t>
            </a:r>
            <a:r>
              <a:rPr lang="uk-UA" sz="2000" i="1" dirty="0" err="1"/>
              <a:t>semi</a:t>
            </a:r>
            <a:r>
              <a:rPr lang="uk-UA" sz="2000" i="1" dirty="0"/>
              <a:t>-supervised learning</a:t>
            </a:r>
            <a:r>
              <a:rPr lang="uk-UA" sz="2000" dirty="0"/>
              <a:t>): комп'ютерові дають лише неповний тренувальний сигнал: тренувальний набір, в якому відсутні деякі (часто численні) цільові виходи.</a:t>
            </a:r>
          </a:p>
          <a:p>
            <a:pPr lvl="1" algn="just"/>
            <a:r>
              <a:rPr lang="uk-UA" sz="2000" dirty="0"/>
              <a:t>Активне навчання (</a:t>
            </a:r>
            <a:r>
              <a:rPr lang="uk-UA" sz="2000" i="1" dirty="0" err="1"/>
              <a:t>active</a:t>
            </a:r>
            <a:r>
              <a:rPr lang="uk-UA" sz="2000" i="1" dirty="0"/>
              <a:t> learning</a:t>
            </a:r>
            <a:r>
              <a:rPr lang="uk-UA" sz="2000" dirty="0"/>
              <a:t>): комп'ютер може отримувати тренувальні мітки лише для обмеженого набору екземплярів (залежно від бюджету), а також має оптимізувати свій вибір об'єктів для отримування міток. За інтерактивного застосування, вони можуть надаватися для мічення користувачеві.</a:t>
            </a:r>
          </a:p>
          <a:p>
            <a:pPr lvl="1" algn="just"/>
            <a:r>
              <a:rPr lang="uk-UA" sz="2000" b="1" dirty="0">
                <a:solidFill>
                  <a:srgbClr val="FF0000"/>
                </a:solidFill>
              </a:rPr>
              <a:t>Навчання з підкріпленням (</a:t>
            </a:r>
            <a:r>
              <a:rPr lang="uk-UA" sz="2000" b="1" i="1" dirty="0" err="1">
                <a:solidFill>
                  <a:srgbClr val="FF0000"/>
                </a:solidFill>
              </a:rPr>
              <a:t>reinforcement</a:t>
            </a:r>
            <a:r>
              <a:rPr lang="uk-UA" sz="2000" b="1" i="1" dirty="0">
                <a:solidFill>
                  <a:srgbClr val="FF0000"/>
                </a:solidFill>
              </a:rPr>
              <a:t> learning</a:t>
            </a:r>
            <a:r>
              <a:rPr lang="uk-UA" sz="2000" b="1" dirty="0">
                <a:solidFill>
                  <a:srgbClr val="FF0000"/>
                </a:solidFill>
              </a:rPr>
              <a:t>): тренувальні дані (у вигляді винагород та покарань) надаються лише як зворотний зв'язок на дії програми в динамічному середовищі, як при керуванні автомобілем, або грі в гру з опонентом.</a:t>
            </a:r>
          </a:p>
          <a:p>
            <a:pPr algn="just"/>
            <a:r>
              <a:rPr lang="uk-UA" sz="2000" b="1" dirty="0"/>
              <a:t>Навчання без учителя</a:t>
            </a:r>
            <a:r>
              <a:rPr lang="uk-UA" sz="2000" dirty="0"/>
              <a:t> (</a:t>
            </a:r>
            <a:r>
              <a:rPr lang="uk-UA" sz="2000" i="1" dirty="0" err="1"/>
              <a:t>unsupervised</a:t>
            </a:r>
            <a:r>
              <a:rPr lang="uk-UA" sz="2000" i="1" dirty="0"/>
              <a:t> learning</a:t>
            </a:r>
            <a:r>
              <a:rPr lang="uk-UA" sz="2000" dirty="0"/>
              <a:t>): Алгоритмові навчання не дається міток, залишаючи його самому знаходити структуру в своєму вході. Навчання без учителя може бути метою саме по собі (виявлення прихованих закономірностей у даних), або засобом досягнення мети (навчання ознак).</a:t>
            </a:r>
          </a:p>
          <a:p>
            <a:endParaRPr lang="uk-UA" dirty="0"/>
          </a:p>
        </p:txBody>
      </p:sp>
    </p:spTree>
    <p:extLst>
      <p:ext uri="{BB962C8B-B14F-4D97-AF65-F5344CB8AC3E}">
        <p14:creationId xmlns:p14="http://schemas.microsoft.com/office/powerpoint/2010/main" val="375431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7868" y="269967"/>
            <a:ext cx="10515600" cy="1341119"/>
          </a:xfrm>
        </p:spPr>
        <p:txBody>
          <a:bodyPr>
            <a:normAutofit/>
          </a:bodyPr>
          <a:lstStyle/>
          <a:p>
            <a:pPr algn="ctr"/>
            <a:r>
              <a:rPr lang="ru-RU" b="1" dirty="0"/>
              <a:t>Навчання з </a:t>
            </a:r>
            <a:r>
              <a:rPr lang="ru-RU" b="1" dirty="0" err="1"/>
              <a:t>підкріпленням</a:t>
            </a:r>
            <a:r>
              <a:rPr lang="ru-RU" b="1" dirty="0"/>
              <a:t>: </a:t>
            </a:r>
            <a:r>
              <a:rPr lang="ru-RU" b="1" dirty="0" err="1"/>
              <a:t>дві</a:t>
            </a:r>
            <a:r>
              <a:rPr lang="ru-RU" b="1" dirty="0"/>
              <a:t> </a:t>
            </a:r>
            <a:r>
              <a:rPr lang="ru-RU" b="1" dirty="0" err="1"/>
              <a:t>основні</a:t>
            </a:r>
            <a:r>
              <a:rPr lang="ru-RU" b="1" dirty="0"/>
              <a:t> мети </a:t>
            </a:r>
            <a:r>
              <a:rPr lang="ru-RU" b="1" dirty="0" err="1"/>
              <a:t>навчання</a:t>
            </a:r>
            <a:endParaRPr lang="ru-RU" dirty="0"/>
          </a:p>
        </p:txBody>
      </p:sp>
      <p:sp>
        <p:nvSpPr>
          <p:cNvPr id="3" name="Объект 2"/>
          <p:cNvSpPr>
            <a:spLocks noGrp="1"/>
          </p:cNvSpPr>
          <p:nvPr>
            <p:ph idx="1"/>
          </p:nvPr>
        </p:nvSpPr>
        <p:spPr>
          <a:xfrm>
            <a:off x="339634" y="1825625"/>
            <a:ext cx="11014166" cy="4351338"/>
          </a:xfrm>
        </p:spPr>
        <p:txBody>
          <a:bodyPr>
            <a:normAutofit fontScale="92500" lnSpcReduction="10000"/>
          </a:bodyPr>
          <a:lstStyle/>
          <a:p>
            <a:pPr algn="just"/>
            <a:r>
              <a:rPr lang="uk-UA" b="1" dirty="0"/>
              <a:t>Перша мета</a:t>
            </a:r>
            <a:r>
              <a:rPr lang="uk-UA" dirty="0"/>
              <a:t> робота в навчанні з підкріпленням – </a:t>
            </a:r>
            <a:r>
              <a:rPr lang="uk-UA" b="1" dirty="0">
                <a:solidFill>
                  <a:srgbClr val="FF0000"/>
                </a:solidFill>
              </a:rPr>
              <a:t>мінімізувати помилки</a:t>
            </a:r>
            <a:r>
              <a:rPr lang="uk-UA" dirty="0"/>
              <a:t>. Машина вчиться </a:t>
            </a:r>
            <a:r>
              <a:rPr lang="uk-UA" b="1" dirty="0">
                <a:solidFill>
                  <a:srgbClr val="FF0000"/>
                </a:solidFill>
              </a:rPr>
              <a:t>аналізувати</a:t>
            </a:r>
            <a:r>
              <a:rPr lang="uk-UA" dirty="0"/>
              <a:t> інформацію перед кожним наступним ходом. Наприклад, безпілотний автомобіль під час навчання вчиться вчасно реагувати на сигнал світлофора, зупинитися перед пішоходом на переході, пропустити автомобіль, що швидко рухається або спецтранспорт справа. Щоб досягти кращого результату, машина навчається у віртуальній моделі міста з випадковими пішоходами та іншими учасниками дорожнього руху.</a:t>
            </a:r>
          </a:p>
          <a:p>
            <a:pPr algn="just"/>
            <a:r>
              <a:rPr lang="uk-UA" b="1" dirty="0"/>
              <a:t>Друга мета</a:t>
            </a:r>
            <a:r>
              <a:rPr lang="uk-UA" dirty="0"/>
              <a:t> робота в </a:t>
            </a:r>
            <a:r>
              <a:rPr lang="uk-UA" dirty="0" err="1"/>
              <a:t>Reinforcement</a:t>
            </a:r>
            <a:r>
              <a:rPr lang="uk-UA" dirty="0"/>
              <a:t> learning – отримати від виконання завдання максимальну </a:t>
            </a:r>
            <a:r>
              <a:rPr lang="uk-UA" b="1" dirty="0">
                <a:solidFill>
                  <a:srgbClr val="FF0000"/>
                </a:solidFill>
              </a:rPr>
              <a:t>вигоду</a:t>
            </a:r>
            <a:r>
              <a:rPr lang="uk-UA" dirty="0"/>
              <a:t>. Сама вигода при цьому повинна бути запрограмована заздалегідь: максимально швидкий час проходження маршруту, оптимальне витрачання ресурсів підприємства, обслуговування якомога більшої кількості відвідувачів</a:t>
            </a:r>
            <a:endParaRPr lang="ru-RU" dirty="0"/>
          </a:p>
        </p:txBody>
      </p:sp>
    </p:spTree>
    <p:extLst>
      <p:ext uri="{BB962C8B-B14F-4D97-AF65-F5344CB8AC3E}">
        <p14:creationId xmlns:p14="http://schemas.microsoft.com/office/powerpoint/2010/main" val="324529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3846" y="0"/>
            <a:ext cx="10515600" cy="783771"/>
          </a:xfrm>
        </p:spPr>
        <p:txBody>
          <a:bodyPr/>
          <a:lstStyle/>
          <a:p>
            <a:pPr algn="ctr"/>
            <a:r>
              <a:rPr lang="uk-UA" b="1" dirty="0"/>
              <a:t>Інтелектуальний агент</a:t>
            </a:r>
            <a:endParaRPr lang="ru-RU" b="1" dirty="0"/>
          </a:p>
        </p:txBody>
      </p:sp>
      <p:sp>
        <p:nvSpPr>
          <p:cNvPr id="3" name="Объект 2"/>
          <p:cNvSpPr>
            <a:spLocks noGrp="1"/>
          </p:cNvSpPr>
          <p:nvPr>
            <p:ph idx="1"/>
          </p:nvPr>
        </p:nvSpPr>
        <p:spPr>
          <a:xfrm>
            <a:off x="309154" y="714739"/>
            <a:ext cx="11882846" cy="3421832"/>
          </a:xfrm>
        </p:spPr>
        <p:txBody>
          <a:bodyPr>
            <a:noAutofit/>
          </a:bodyPr>
          <a:lstStyle/>
          <a:p>
            <a:pPr marL="0" indent="0" algn="just">
              <a:buNone/>
            </a:pPr>
            <a:r>
              <a:rPr lang="ru-RU" sz="3000" dirty="0"/>
              <a:t>У штучному інтелекті, </a:t>
            </a:r>
            <a:r>
              <a:rPr lang="ru-RU" sz="3000" dirty="0" err="1"/>
              <a:t>під</a:t>
            </a:r>
            <a:r>
              <a:rPr lang="ru-RU" sz="3000" dirty="0"/>
              <a:t> </a:t>
            </a:r>
            <a:r>
              <a:rPr lang="ru-RU" sz="3000" dirty="0" err="1"/>
              <a:t>терміном</a:t>
            </a:r>
            <a:r>
              <a:rPr lang="ru-RU" sz="3000" dirty="0"/>
              <a:t> </a:t>
            </a:r>
            <a:r>
              <a:rPr lang="ru-RU" sz="3000" b="1" dirty="0" err="1"/>
              <a:t>інтелектуальний</a:t>
            </a:r>
            <a:r>
              <a:rPr lang="ru-RU" sz="3000" b="1" dirty="0"/>
              <a:t> агент</a:t>
            </a:r>
            <a:r>
              <a:rPr lang="ru-RU" sz="3000" dirty="0"/>
              <a:t> </a:t>
            </a:r>
            <a:r>
              <a:rPr lang="ru-RU" sz="3000" dirty="0" err="1"/>
              <a:t>розуміють</a:t>
            </a:r>
            <a:r>
              <a:rPr lang="ru-RU" sz="3000" dirty="0"/>
              <a:t> </a:t>
            </a:r>
            <a:r>
              <a:rPr lang="ru-RU" sz="3000" dirty="0" err="1"/>
              <a:t>розумні</a:t>
            </a:r>
            <a:r>
              <a:rPr lang="ru-RU" sz="3000" dirty="0"/>
              <a:t> </a:t>
            </a:r>
            <a:r>
              <a:rPr lang="ru-RU" sz="3000" dirty="0" err="1"/>
              <a:t>сутності</a:t>
            </a:r>
            <a:r>
              <a:rPr lang="ru-RU" sz="3000" dirty="0"/>
              <a:t>, </a:t>
            </a:r>
            <a:r>
              <a:rPr lang="ru-RU" sz="3000" dirty="0" err="1"/>
              <a:t>що</a:t>
            </a:r>
            <a:r>
              <a:rPr lang="ru-RU" sz="3000" dirty="0"/>
              <a:t> </a:t>
            </a:r>
            <a:r>
              <a:rPr lang="ru-RU" sz="3000" dirty="0" err="1"/>
              <a:t>спостерігають</a:t>
            </a:r>
            <a:r>
              <a:rPr lang="ru-RU" sz="3000" dirty="0"/>
              <a:t> за </a:t>
            </a:r>
            <a:r>
              <a:rPr lang="ru-RU" sz="3000" b="1" dirty="0" err="1">
                <a:solidFill>
                  <a:srgbClr val="FF0000"/>
                </a:solidFill>
              </a:rPr>
              <a:t>навколишнім</a:t>
            </a:r>
            <a:r>
              <a:rPr lang="ru-RU" sz="3000" b="1" dirty="0">
                <a:solidFill>
                  <a:srgbClr val="FF0000"/>
                </a:solidFill>
              </a:rPr>
              <a:t> </a:t>
            </a:r>
            <a:r>
              <a:rPr lang="ru-RU" sz="3000" b="1" dirty="0" err="1">
                <a:solidFill>
                  <a:srgbClr val="FF0000"/>
                </a:solidFill>
              </a:rPr>
              <a:t>середовищем</a:t>
            </a:r>
            <a:r>
              <a:rPr lang="ru-RU" sz="3000" b="1" dirty="0">
                <a:solidFill>
                  <a:srgbClr val="FF0000"/>
                </a:solidFill>
              </a:rPr>
              <a:t> </a:t>
            </a:r>
            <a:r>
              <a:rPr lang="ru-RU" sz="3000" dirty="0"/>
              <a:t>і </a:t>
            </a:r>
            <a:r>
              <a:rPr lang="ru-RU" sz="3000" dirty="0" err="1"/>
              <a:t>діють</a:t>
            </a:r>
            <a:r>
              <a:rPr lang="ru-RU" sz="3000" dirty="0"/>
              <a:t> у </a:t>
            </a:r>
            <a:r>
              <a:rPr lang="ru-RU" sz="3000" dirty="0" err="1"/>
              <a:t>ньому</a:t>
            </a:r>
            <a:r>
              <a:rPr lang="ru-RU" sz="3000" dirty="0"/>
              <a:t>, при </a:t>
            </a:r>
            <a:r>
              <a:rPr lang="ru-RU" sz="3000" dirty="0" err="1"/>
              <a:t>цьому</a:t>
            </a:r>
            <a:r>
              <a:rPr lang="ru-RU" sz="3000" dirty="0"/>
              <a:t> </a:t>
            </a:r>
            <a:r>
              <a:rPr lang="ru-RU" sz="3000" dirty="0" err="1"/>
              <a:t>їхня</a:t>
            </a:r>
            <a:r>
              <a:rPr lang="ru-RU" sz="3000" dirty="0"/>
              <a:t> </a:t>
            </a:r>
            <a:r>
              <a:rPr lang="ru-RU" sz="3000" dirty="0" err="1"/>
              <a:t>поведінка</a:t>
            </a:r>
            <a:r>
              <a:rPr lang="ru-RU" sz="3000" dirty="0"/>
              <a:t> </a:t>
            </a:r>
            <a:r>
              <a:rPr lang="ru-RU" sz="3000" dirty="0" err="1"/>
              <a:t>раціональна</a:t>
            </a:r>
            <a:r>
              <a:rPr lang="ru-RU" sz="3000" dirty="0"/>
              <a:t> в тому </a:t>
            </a:r>
            <a:r>
              <a:rPr lang="ru-RU" sz="3000" dirty="0" err="1"/>
              <a:t>розумінні</a:t>
            </a:r>
            <a:r>
              <a:rPr lang="ru-RU" sz="3000" dirty="0"/>
              <a:t>, </a:t>
            </a:r>
            <a:r>
              <a:rPr lang="ru-RU" sz="3000" dirty="0" err="1"/>
              <a:t>що</a:t>
            </a:r>
            <a:r>
              <a:rPr lang="ru-RU" sz="3000" dirty="0"/>
              <a:t> вони </a:t>
            </a:r>
            <a:r>
              <a:rPr lang="ru-RU" sz="3000" dirty="0" err="1"/>
              <a:t>здатні</a:t>
            </a:r>
            <a:r>
              <a:rPr lang="ru-RU" sz="3000" dirty="0"/>
              <a:t> до </a:t>
            </a:r>
            <a:r>
              <a:rPr lang="ru-RU" sz="3000" b="1" dirty="0" err="1">
                <a:solidFill>
                  <a:srgbClr val="FF0000"/>
                </a:solidFill>
              </a:rPr>
              <a:t>розуміння</a:t>
            </a:r>
            <a:r>
              <a:rPr lang="ru-RU" sz="3000" dirty="0"/>
              <a:t> і </a:t>
            </a:r>
            <a:r>
              <a:rPr lang="ru-RU" sz="3000" dirty="0" err="1"/>
              <a:t>їхні</a:t>
            </a:r>
            <a:r>
              <a:rPr lang="ru-RU" sz="3000" dirty="0"/>
              <a:t> </a:t>
            </a:r>
            <a:r>
              <a:rPr lang="ru-RU" sz="3000" dirty="0" err="1"/>
              <a:t>дії</a:t>
            </a:r>
            <a:r>
              <a:rPr lang="ru-RU" sz="3000" dirty="0"/>
              <a:t> </a:t>
            </a:r>
            <a:r>
              <a:rPr lang="ru-RU" sz="3000" dirty="0" err="1"/>
              <a:t>завжди</a:t>
            </a:r>
            <a:r>
              <a:rPr lang="ru-RU" sz="3000" dirty="0"/>
              <a:t> </a:t>
            </a:r>
            <a:r>
              <a:rPr lang="ru-RU" sz="3000" dirty="0" err="1"/>
              <a:t>спрямовані</a:t>
            </a:r>
            <a:r>
              <a:rPr lang="ru-RU" sz="3000" dirty="0"/>
              <a:t> на </a:t>
            </a:r>
            <a:r>
              <a:rPr lang="ru-RU" sz="3000" dirty="0" err="1"/>
              <a:t>досягнення</a:t>
            </a:r>
            <a:r>
              <a:rPr lang="ru-RU" sz="3000" dirty="0"/>
              <a:t> </a:t>
            </a:r>
            <a:r>
              <a:rPr lang="ru-RU" sz="3000" dirty="0" err="1"/>
              <a:t>якої-небудь</a:t>
            </a:r>
            <a:r>
              <a:rPr lang="ru-RU" sz="3000" dirty="0"/>
              <a:t> мети. </a:t>
            </a:r>
            <a:r>
              <a:rPr lang="ru-RU" sz="3000" dirty="0" err="1"/>
              <a:t>Такий</a:t>
            </a:r>
            <a:r>
              <a:rPr lang="ru-RU" sz="3000" dirty="0"/>
              <a:t> агент </a:t>
            </a:r>
            <a:r>
              <a:rPr lang="ru-RU" sz="3000" dirty="0" err="1"/>
              <a:t>може</a:t>
            </a:r>
            <a:r>
              <a:rPr lang="ru-RU" sz="3000" dirty="0"/>
              <a:t> бути як роботом, так і </a:t>
            </a:r>
            <a:r>
              <a:rPr lang="ru-RU" sz="3000" dirty="0" err="1"/>
              <a:t>вбудованою</a:t>
            </a:r>
            <a:r>
              <a:rPr lang="ru-RU" sz="3000" dirty="0"/>
              <a:t> </a:t>
            </a:r>
            <a:r>
              <a:rPr lang="ru-RU" sz="3000" dirty="0" err="1"/>
              <a:t>програмною</a:t>
            </a:r>
            <a:r>
              <a:rPr lang="ru-RU" sz="3000" dirty="0"/>
              <a:t> системою. Про </a:t>
            </a:r>
            <a:r>
              <a:rPr lang="ru-RU" sz="3000" dirty="0" err="1"/>
              <a:t>інтелектуальність</a:t>
            </a:r>
            <a:r>
              <a:rPr lang="ru-RU" sz="3000" dirty="0"/>
              <a:t> агента </a:t>
            </a:r>
            <a:r>
              <a:rPr lang="ru-RU" sz="3000" dirty="0" err="1"/>
              <a:t>можна</a:t>
            </a:r>
            <a:r>
              <a:rPr lang="ru-RU" sz="3000" dirty="0"/>
              <a:t> </a:t>
            </a:r>
            <a:r>
              <a:rPr lang="ru-RU" sz="3000" dirty="0" err="1"/>
              <a:t>говорити</a:t>
            </a:r>
            <a:r>
              <a:rPr lang="ru-RU" sz="3000" dirty="0"/>
              <a:t>, </a:t>
            </a:r>
            <a:r>
              <a:rPr lang="ru-RU" sz="3000" dirty="0" err="1"/>
              <a:t>якщо</a:t>
            </a:r>
            <a:r>
              <a:rPr lang="ru-RU" sz="3000" dirty="0"/>
              <a:t> </a:t>
            </a:r>
            <a:r>
              <a:rPr lang="ru-RU" sz="3000" dirty="0" err="1"/>
              <a:t>він</a:t>
            </a:r>
            <a:r>
              <a:rPr lang="ru-RU" sz="3000" dirty="0"/>
              <a:t> </a:t>
            </a:r>
            <a:r>
              <a:rPr lang="ru-RU" sz="3000" dirty="0" err="1"/>
              <a:t>взаємодіє</a:t>
            </a:r>
            <a:r>
              <a:rPr lang="ru-RU" sz="3000" dirty="0"/>
              <a:t> з </a:t>
            </a:r>
            <a:r>
              <a:rPr lang="ru-RU" sz="3000" dirty="0" err="1"/>
              <a:t>навколишнім</a:t>
            </a:r>
            <a:r>
              <a:rPr lang="ru-RU" sz="3000" dirty="0"/>
              <a:t> </a:t>
            </a:r>
            <a:r>
              <a:rPr lang="ru-RU" sz="3000" dirty="0" err="1"/>
              <a:t>середовищем</a:t>
            </a:r>
            <a:r>
              <a:rPr lang="ru-RU" sz="3000" dirty="0"/>
              <a:t> </a:t>
            </a:r>
            <a:r>
              <a:rPr lang="ru-RU" sz="3000" dirty="0" err="1"/>
              <a:t>приблизно</a:t>
            </a:r>
            <a:r>
              <a:rPr lang="ru-RU" sz="3000" dirty="0"/>
              <a:t> так само, як </a:t>
            </a:r>
            <a:r>
              <a:rPr lang="ru-RU" sz="3000" dirty="0" err="1"/>
              <a:t>діяла</a:t>
            </a:r>
            <a:r>
              <a:rPr lang="ru-RU" sz="3000" dirty="0"/>
              <a:t> </a:t>
            </a:r>
            <a:r>
              <a:rPr lang="ru-RU" sz="3000" dirty="0" err="1"/>
              <a:t>би</a:t>
            </a:r>
            <a:r>
              <a:rPr lang="ru-RU" sz="3000" dirty="0"/>
              <a:t> </a:t>
            </a:r>
            <a:r>
              <a:rPr lang="ru-RU" sz="3000" dirty="0" err="1"/>
              <a:t>людина</a:t>
            </a:r>
            <a:r>
              <a:rPr lang="ru-RU" sz="3000" dirty="0"/>
              <a:t>.</a:t>
            </a:r>
          </a:p>
        </p:txBody>
      </p:sp>
      <p:sp>
        <p:nvSpPr>
          <p:cNvPr id="6" name="TextBox 5"/>
          <p:cNvSpPr txBox="1"/>
          <p:nvPr/>
        </p:nvSpPr>
        <p:spPr>
          <a:xfrm>
            <a:off x="217715" y="4075078"/>
            <a:ext cx="11747862" cy="2492990"/>
          </a:xfrm>
          <a:prstGeom prst="rect">
            <a:avLst/>
          </a:prstGeom>
          <a:noFill/>
        </p:spPr>
        <p:txBody>
          <a:bodyPr wrap="square" rtlCol="0">
            <a:spAutoFit/>
          </a:bodyPr>
          <a:lstStyle/>
          <a:p>
            <a:pPr algn="ctr"/>
            <a:r>
              <a:rPr lang="uk-UA" sz="3600" b="1" dirty="0"/>
              <a:t>Приклад</a:t>
            </a:r>
            <a:endParaRPr lang="ru-RU" sz="3600" b="1" dirty="0"/>
          </a:p>
          <a:p>
            <a:pPr algn="just"/>
            <a:r>
              <a:rPr lang="ru-RU" sz="2400" dirty="0"/>
              <a:t>В операційних системах </a:t>
            </a:r>
            <a:r>
              <a:rPr lang="ru-RU" sz="2400" dirty="0" err="1"/>
              <a:t>сімейства</a:t>
            </a:r>
            <a:r>
              <a:rPr lang="ru-RU" sz="2400" dirty="0"/>
              <a:t> </a:t>
            </a:r>
            <a:r>
              <a:rPr lang="en-US" sz="2400" dirty="0"/>
              <a:t>UNIX </a:t>
            </a:r>
            <a:r>
              <a:rPr lang="ru-RU" sz="2400" dirty="0" err="1"/>
              <a:t>інтелектуальний</a:t>
            </a:r>
            <a:r>
              <a:rPr lang="ru-RU" sz="2400" dirty="0"/>
              <a:t> агент, </a:t>
            </a:r>
            <a:r>
              <a:rPr lang="ru-RU" sz="2400" dirty="0" err="1"/>
              <a:t>що</a:t>
            </a:r>
            <a:r>
              <a:rPr lang="ru-RU" sz="2400" dirty="0"/>
              <a:t> </a:t>
            </a:r>
            <a:r>
              <a:rPr lang="ru-RU" sz="2400" dirty="0" err="1"/>
              <a:t>діє</a:t>
            </a:r>
            <a:r>
              <a:rPr lang="ru-RU" sz="2400" dirty="0"/>
              <a:t> в межах одного </a:t>
            </a:r>
            <a:r>
              <a:rPr lang="ru-RU" sz="2400" dirty="0" err="1"/>
              <a:t>комп'ютера</a:t>
            </a:r>
            <a:r>
              <a:rPr lang="ru-RU" sz="2400" dirty="0"/>
              <a:t> </a:t>
            </a:r>
            <a:r>
              <a:rPr lang="ru-RU" sz="2400" dirty="0" err="1"/>
              <a:t>або</a:t>
            </a:r>
            <a:r>
              <a:rPr lang="ru-RU" sz="2400" dirty="0"/>
              <a:t> </a:t>
            </a:r>
            <a:r>
              <a:rPr lang="ru-RU" sz="2400" dirty="0" err="1"/>
              <a:t>локальної</a:t>
            </a:r>
            <a:r>
              <a:rPr lang="ru-RU" sz="2400" dirty="0"/>
              <a:t> </a:t>
            </a:r>
            <a:r>
              <a:rPr lang="ru-RU" sz="2400" dirty="0" err="1"/>
              <a:t>мережі</a:t>
            </a:r>
            <a:r>
              <a:rPr lang="ru-RU" sz="2400" dirty="0"/>
              <a:t>, </a:t>
            </a:r>
            <a:r>
              <a:rPr lang="ru-RU" sz="2400" dirty="0" err="1"/>
              <a:t>зазвичай</a:t>
            </a:r>
            <a:r>
              <a:rPr lang="ru-RU" sz="2400" dirty="0"/>
              <a:t> </a:t>
            </a:r>
            <a:r>
              <a:rPr lang="ru-RU" sz="2400" dirty="0" err="1"/>
              <a:t>називається</a:t>
            </a:r>
            <a:r>
              <a:rPr lang="ru-RU" sz="2400" dirty="0"/>
              <a:t> демоном, у </a:t>
            </a:r>
            <a:r>
              <a:rPr lang="ru-RU" sz="2400" dirty="0" err="1"/>
              <a:t>сімействі</a:t>
            </a:r>
            <a:r>
              <a:rPr lang="ru-RU" sz="2400" dirty="0"/>
              <a:t> </a:t>
            </a:r>
            <a:r>
              <a:rPr lang="en-US" sz="2400" dirty="0"/>
              <a:t>Windows — </a:t>
            </a:r>
            <a:r>
              <a:rPr lang="ru-RU" sz="2400" dirty="0"/>
              <a:t>службою (</a:t>
            </a:r>
            <a:r>
              <a:rPr lang="ru-RU" sz="2400" dirty="0" err="1"/>
              <a:t>сервісом</a:t>
            </a:r>
            <a:r>
              <a:rPr lang="ru-RU" sz="2400" dirty="0"/>
              <a:t>). Приклад: </a:t>
            </a:r>
            <a:r>
              <a:rPr lang="en-US" sz="2400" dirty="0"/>
              <a:t>cron </a:t>
            </a:r>
            <a:r>
              <a:rPr lang="ru-RU" sz="2400" dirty="0"/>
              <a:t>в </a:t>
            </a:r>
            <a:r>
              <a:rPr lang="en-US" sz="2400" dirty="0"/>
              <a:t>UNIX </a:t>
            </a:r>
            <a:r>
              <a:rPr lang="ru-RU" sz="2400" dirty="0"/>
              <a:t>і «Планувальник </a:t>
            </a:r>
            <a:r>
              <a:rPr lang="ru-RU" sz="2400" dirty="0" err="1"/>
              <a:t>завдань</a:t>
            </a:r>
            <a:r>
              <a:rPr lang="ru-RU" sz="2400" dirty="0"/>
              <a:t>» у </a:t>
            </a:r>
            <a:r>
              <a:rPr lang="en-US" sz="2400" dirty="0"/>
              <a:t>Windows </a:t>
            </a:r>
            <a:r>
              <a:rPr lang="ru-RU" sz="2400" dirty="0" err="1"/>
              <a:t>займаються</a:t>
            </a:r>
            <a:r>
              <a:rPr lang="ru-RU" sz="2400" dirty="0"/>
              <a:t> </a:t>
            </a:r>
            <a:r>
              <a:rPr lang="ru-RU" sz="2400" dirty="0" err="1"/>
              <a:t>тим</a:t>
            </a:r>
            <a:r>
              <a:rPr lang="ru-RU" sz="2400" dirty="0"/>
              <a:t>, </a:t>
            </a:r>
            <a:r>
              <a:rPr lang="ru-RU" sz="2400" dirty="0" err="1"/>
              <a:t>що</a:t>
            </a:r>
            <a:r>
              <a:rPr lang="ru-RU" sz="2400" dirty="0"/>
              <a:t> </a:t>
            </a:r>
            <a:r>
              <a:rPr lang="ru-RU" sz="2400" dirty="0" err="1"/>
              <a:t>запускають</a:t>
            </a:r>
            <a:r>
              <a:rPr lang="ru-RU" sz="2400" dirty="0"/>
              <a:t> </a:t>
            </a:r>
            <a:r>
              <a:rPr lang="ru-RU" sz="2400" dirty="0" err="1"/>
              <a:t>зазначені</a:t>
            </a:r>
            <a:r>
              <a:rPr lang="ru-RU" sz="2400" dirty="0"/>
              <a:t> </a:t>
            </a:r>
            <a:r>
              <a:rPr lang="ru-RU" sz="2400" dirty="0" err="1"/>
              <a:t>користувачем</a:t>
            </a:r>
            <a:r>
              <a:rPr lang="ru-RU" sz="2400" dirty="0"/>
              <a:t> </a:t>
            </a:r>
            <a:r>
              <a:rPr lang="ru-RU" sz="2400" dirty="0" err="1"/>
              <a:t>завдання</a:t>
            </a:r>
            <a:r>
              <a:rPr lang="ru-RU" sz="2400" dirty="0"/>
              <a:t> в </a:t>
            </a:r>
            <a:r>
              <a:rPr lang="ru-RU" sz="2400" dirty="0" err="1"/>
              <a:t>певні</a:t>
            </a:r>
            <a:r>
              <a:rPr lang="ru-RU" sz="2400" dirty="0"/>
              <a:t> </a:t>
            </a:r>
            <a:r>
              <a:rPr lang="ru-RU" sz="2400" dirty="0" err="1"/>
              <a:t>моменти</a:t>
            </a:r>
            <a:r>
              <a:rPr lang="ru-RU" sz="2400" dirty="0"/>
              <a:t> часу.</a:t>
            </a:r>
          </a:p>
        </p:txBody>
      </p:sp>
    </p:spTree>
    <p:extLst>
      <p:ext uri="{BB962C8B-B14F-4D97-AF65-F5344CB8AC3E}">
        <p14:creationId xmlns:p14="http://schemas.microsoft.com/office/powerpoint/2010/main" val="303755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owchart: Document 9">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6738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E9729B5-44FB-4098-97DD-F36C98CA6E76}"/>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Класифікація ІА(варіант)</a:t>
            </a:r>
          </a:p>
        </p:txBody>
      </p:sp>
      <p:pic>
        <p:nvPicPr>
          <p:cNvPr id="5" name="Рисунок 4">
            <a:extLst>
              <a:ext uri="{FF2B5EF4-FFF2-40B4-BE49-F238E27FC236}">
                <a16:creationId xmlns:a16="http://schemas.microsoft.com/office/drawing/2014/main" id="{4F31BB0B-C057-4F0E-98E6-27979672E96B}"/>
              </a:ext>
            </a:extLst>
          </p:cNvPr>
          <p:cNvPicPr>
            <a:picLocks noChangeAspect="1"/>
          </p:cNvPicPr>
          <p:nvPr/>
        </p:nvPicPr>
        <p:blipFill>
          <a:blip r:embed="rId2"/>
          <a:stretch>
            <a:fillRect/>
          </a:stretch>
        </p:blipFill>
        <p:spPr>
          <a:xfrm>
            <a:off x="5091406" y="78052"/>
            <a:ext cx="6428792" cy="6644748"/>
          </a:xfrm>
          <a:prstGeom prst="rect">
            <a:avLst/>
          </a:prstGeom>
        </p:spPr>
      </p:pic>
    </p:spTree>
    <p:extLst>
      <p:ext uri="{BB962C8B-B14F-4D97-AF65-F5344CB8AC3E}">
        <p14:creationId xmlns:p14="http://schemas.microsoft.com/office/powerpoint/2010/main" val="296906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5618"/>
            <a:ext cx="10515600" cy="1088290"/>
          </a:xfrm>
        </p:spPr>
        <p:txBody>
          <a:bodyPr/>
          <a:lstStyle/>
          <a:p>
            <a:pPr algn="ctr"/>
            <a:r>
              <a:rPr lang="uk-UA" b="1" dirty="0"/>
              <a:t>Типи інтелектуальних агентів</a:t>
            </a:r>
            <a:endParaRPr lang="ru-RU" b="1" dirty="0"/>
          </a:p>
        </p:txBody>
      </p:sp>
      <p:sp>
        <p:nvSpPr>
          <p:cNvPr id="3" name="Объект 2"/>
          <p:cNvSpPr>
            <a:spLocks noGrp="1"/>
          </p:cNvSpPr>
          <p:nvPr>
            <p:ph idx="1"/>
          </p:nvPr>
        </p:nvSpPr>
        <p:spPr>
          <a:xfrm>
            <a:off x="838200" y="1628045"/>
            <a:ext cx="10515600" cy="4351338"/>
          </a:xfrm>
        </p:spPr>
        <p:txBody>
          <a:bodyPr/>
          <a:lstStyle/>
          <a:p>
            <a:pPr marL="0" indent="0">
              <a:buNone/>
            </a:pPr>
            <a:r>
              <a:rPr lang="ru-RU" sz="3600" b="1" dirty="0" err="1"/>
              <a:t>Агенти</a:t>
            </a:r>
            <a:r>
              <a:rPr lang="ru-RU" sz="3600" b="1" dirty="0"/>
              <a:t> з простою </a:t>
            </a:r>
            <a:r>
              <a:rPr lang="ru-RU" sz="3600" b="1" dirty="0" err="1"/>
              <a:t>поведінкою</a:t>
            </a:r>
            <a:endParaRPr lang="ru-RU" sz="3600" b="1" dirty="0"/>
          </a:p>
          <a:p>
            <a:pPr marL="0" indent="0">
              <a:buNone/>
            </a:pPr>
            <a:r>
              <a:rPr lang="ru-RU" sz="3600" b="1" dirty="0" err="1"/>
              <a:t>Агенти</a:t>
            </a:r>
            <a:r>
              <a:rPr lang="ru-RU" sz="3600" b="1" dirty="0"/>
              <a:t> з </a:t>
            </a:r>
            <a:r>
              <a:rPr lang="ru-RU" sz="3600" b="1" dirty="0" err="1"/>
              <a:t>поведінкою</a:t>
            </a:r>
            <a:r>
              <a:rPr lang="ru-RU" sz="3600" b="1" dirty="0"/>
              <a:t>, </a:t>
            </a:r>
            <a:r>
              <a:rPr lang="ru-RU" sz="3600" b="1" dirty="0" err="1"/>
              <a:t>заснованою</a:t>
            </a:r>
            <a:r>
              <a:rPr lang="ru-RU" sz="3600" b="1" dirty="0"/>
              <a:t> на </a:t>
            </a:r>
            <a:r>
              <a:rPr lang="ru-RU" sz="3600" b="1" dirty="0" err="1"/>
              <a:t>моделі</a:t>
            </a:r>
            <a:endParaRPr lang="ru-RU" sz="3600" b="1" dirty="0"/>
          </a:p>
          <a:p>
            <a:pPr marL="0" indent="0">
              <a:buNone/>
            </a:pPr>
            <a:r>
              <a:rPr lang="ru-RU" sz="3600" b="1" dirty="0" err="1"/>
              <a:t>Цілеспрямовані</a:t>
            </a:r>
            <a:r>
              <a:rPr lang="ru-RU" sz="3600" b="1" dirty="0"/>
              <a:t> </a:t>
            </a:r>
            <a:r>
              <a:rPr lang="ru-RU" sz="3600" b="1" dirty="0" err="1"/>
              <a:t>агенти</a:t>
            </a:r>
            <a:endParaRPr lang="ru-RU" sz="3600" b="1" dirty="0"/>
          </a:p>
          <a:p>
            <a:pPr marL="0" indent="0">
              <a:buNone/>
            </a:pPr>
            <a:r>
              <a:rPr lang="ru-RU" sz="3600" b="1" dirty="0" err="1"/>
              <a:t>Практичні</a:t>
            </a:r>
            <a:r>
              <a:rPr lang="ru-RU" sz="3600" b="1" dirty="0"/>
              <a:t> </a:t>
            </a:r>
            <a:r>
              <a:rPr lang="ru-RU" sz="3600" b="1" dirty="0" err="1"/>
              <a:t>агенти</a:t>
            </a:r>
            <a:endParaRPr lang="ru-RU" sz="3600" b="1" dirty="0"/>
          </a:p>
          <a:p>
            <a:pPr marL="0" indent="0">
              <a:buNone/>
            </a:pPr>
            <a:r>
              <a:rPr lang="ru-RU" sz="3600" b="1" dirty="0" err="1"/>
              <a:t>Агенти</a:t>
            </a:r>
            <a:r>
              <a:rPr lang="ru-RU" sz="3600" b="1" dirty="0"/>
              <a:t>, </a:t>
            </a:r>
            <a:r>
              <a:rPr lang="ru-RU" sz="3600" b="1" dirty="0" err="1"/>
              <a:t>що</a:t>
            </a:r>
            <a:r>
              <a:rPr lang="ru-RU" sz="3600" b="1" dirty="0"/>
              <a:t> </a:t>
            </a:r>
            <a:r>
              <a:rPr lang="ru-RU" sz="3600" b="1" dirty="0" err="1"/>
              <a:t>навчаються</a:t>
            </a:r>
            <a:endParaRPr lang="ru-RU" sz="3600" b="1" dirty="0"/>
          </a:p>
          <a:p>
            <a:pPr marL="0" indent="0">
              <a:buNone/>
            </a:pPr>
            <a:r>
              <a:rPr lang="ru-RU" sz="3600" b="1" dirty="0" err="1"/>
              <a:t>Субагенти</a:t>
            </a:r>
            <a:endParaRPr lang="ru-RU" sz="3600" b="1" dirty="0"/>
          </a:p>
          <a:p>
            <a:pPr marL="0" indent="0">
              <a:buNone/>
            </a:pPr>
            <a:endParaRPr lang="ru-RU" dirty="0"/>
          </a:p>
        </p:txBody>
      </p:sp>
    </p:spTree>
    <p:extLst>
      <p:ext uri="{BB962C8B-B14F-4D97-AF65-F5344CB8AC3E}">
        <p14:creationId xmlns:p14="http://schemas.microsoft.com/office/powerpoint/2010/main" val="243439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p:cNvSpPr>
            <a:spLocks noGrp="1"/>
          </p:cNvSpPr>
          <p:nvPr>
            <p:ph type="title"/>
          </p:nvPr>
        </p:nvSpPr>
        <p:spPr>
          <a:xfrm>
            <a:off x="643467" y="640080"/>
            <a:ext cx="3096427" cy="5613236"/>
          </a:xfrm>
        </p:spPr>
        <p:txBody>
          <a:bodyPr anchor="ctr">
            <a:normAutofit/>
          </a:bodyPr>
          <a:lstStyle/>
          <a:p>
            <a:r>
              <a:rPr lang="uk-UA" sz="3700" b="1" dirty="0"/>
              <a:t>Навчання з підкріпленням</a:t>
            </a:r>
            <a:endParaRPr lang="ru-RU" sz="3700" b="1" dirty="0"/>
          </a:p>
        </p:txBody>
      </p:sp>
      <p:sp>
        <p:nvSpPr>
          <p:cNvPr id="3" name="Объект 2"/>
          <p:cNvSpPr>
            <a:spLocks noGrp="1"/>
          </p:cNvSpPr>
          <p:nvPr>
            <p:ph idx="1"/>
          </p:nvPr>
        </p:nvSpPr>
        <p:spPr>
          <a:xfrm>
            <a:off x="4542633" y="4192384"/>
            <a:ext cx="3506895" cy="2186304"/>
          </a:xfrm>
        </p:spPr>
        <p:txBody>
          <a:bodyPr anchor="ctr">
            <a:normAutofit/>
          </a:bodyPr>
          <a:lstStyle/>
          <a:p>
            <a:pPr marL="0" indent="0">
              <a:buNone/>
            </a:pPr>
            <a:r>
              <a:rPr lang="en-US" sz="2000" b="1" dirty="0"/>
              <a:t>Q-</a:t>
            </a:r>
            <a:r>
              <a:rPr lang="uk-UA" sz="2000" b="1" dirty="0"/>
              <a:t>навчання з підкріпленням</a:t>
            </a:r>
            <a:endParaRPr lang="ru-RU" sz="2000" b="1" dirty="0"/>
          </a:p>
          <a:p>
            <a:pPr marL="0" indent="0">
              <a:buNone/>
            </a:pPr>
            <a:r>
              <a:rPr lang="ru-RU" sz="2000" b="1" dirty="0" err="1"/>
              <a:t>Глибинне</a:t>
            </a:r>
            <a:r>
              <a:rPr lang="ru-RU" sz="2000" b="1" dirty="0"/>
              <a:t> </a:t>
            </a:r>
            <a:r>
              <a:rPr lang="en-US" sz="2000" b="1" i="1" dirty="0"/>
              <a:t>Q</a:t>
            </a:r>
            <a:r>
              <a:rPr lang="en-US" sz="2000" b="1" dirty="0"/>
              <a:t>-</a:t>
            </a:r>
            <a:r>
              <a:rPr lang="ru-RU" sz="2000" b="1" dirty="0" err="1"/>
              <a:t>навчання</a:t>
            </a:r>
            <a:endParaRPr lang="ru-RU" sz="2000" b="1" dirty="0"/>
          </a:p>
          <a:p>
            <a:pPr marL="0" indent="0">
              <a:buNone/>
            </a:pPr>
            <a:r>
              <a:rPr lang="ru-RU" sz="2000" b="1" dirty="0" err="1"/>
              <a:t>Подвійне</a:t>
            </a:r>
            <a:r>
              <a:rPr lang="ru-RU" sz="2000" b="1" dirty="0"/>
              <a:t> </a:t>
            </a:r>
            <a:r>
              <a:rPr lang="en-US" sz="2000" b="1" i="1" dirty="0"/>
              <a:t>Q</a:t>
            </a:r>
            <a:r>
              <a:rPr lang="en-US" sz="2000" b="1" dirty="0"/>
              <a:t>-</a:t>
            </a:r>
            <a:r>
              <a:rPr lang="ru-RU" sz="2000" b="1" dirty="0" err="1"/>
              <a:t>навчання</a:t>
            </a:r>
            <a:endParaRPr lang="ru-RU" sz="2000" b="1" dirty="0"/>
          </a:p>
          <a:p>
            <a:pPr marL="0" indent="0">
              <a:buNone/>
            </a:pPr>
            <a:r>
              <a:rPr lang="ru-RU" sz="2000" dirty="0" err="1"/>
              <a:t>Затримане</a:t>
            </a:r>
            <a:r>
              <a:rPr lang="ru-RU" sz="2000" dirty="0"/>
              <a:t> </a:t>
            </a:r>
            <a:r>
              <a:rPr lang="en-US" sz="2000" i="1" dirty="0"/>
              <a:t>Q</a:t>
            </a:r>
            <a:r>
              <a:rPr lang="en-US" sz="2000" dirty="0"/>
              <a:t>-</a:t>
            </a:r>
            <a:r>
              <a:rPr lang="ru-RU" sz="2000" dirty="0" err="1"/>
              <a:t>навчання</a:t>
            </a:r>
            <a:endParaRPr lang="ru-RU" sz="2000" dirty="0"/>
          </a:p>
          <a:p>
            <a:pPr marL="0" indent="0">
              <a:buNone/>
            </a:pPr>
            <a:r>
              <a:rPr lang="ru-RU" sz="2000" dirty="0" err="1"/>
              <a:t>Жадібне</a:t>
            </a:r>
            <a:r>
              <a:rPr lang="ru-RU" sz="2000" dirty="0"/>
              <a:t> </a:t>
            </a:r>
            <a:r>
              <a:rPr lang="en-US" sz="2000" i="1" dirty="0"/>
              <a:t>GQ</a:t>
            </a:r>
            <a:endParaRPr lang="uk-UA" sz="2000" i="1" dirty="0"/>
          </a:p>
          <a:p>
            <a:pPr marL="0" indent="0">
              <a:buNone/>
            </a:pPr>
            <a:endParaRPr lang="ru-RU" sz="2000" dirty="0"/>
          </a:p>
        </p:txBody>
      </p:sp>
      <p:pic>
        <p:nvPicPr>
          <p:cNvPr id="8" name="Рисунок 7">
            <a:extLst>
              <a:ext uri="{FF2B5EF4-FFF2-40B4-BE49-F238E27FC236}">
                <a16:creationId xmlns:a16="http://schemas.microsoft.com/office/drawing/2014/main" id="{5CE51233-5127-4220-A828-F53469974FD5}"/>
              </a:ext>
            </a:extLst>
          </p:cNvPr>
          <p:cNvPicPr>
            <a:picLocks noChangeAspect="1"/>
          </p:cNvPicPr>
          <p:nvPr/>
        </p:nvPicPr>
        <p:blipFill>
          <a:blip r:embed="rId2"/>
          <a:stretch>
            <a:fillRect/>
          </a:stretch>
        </p:blipFill>
        <p:spPr>
          <a:xfrm>
            <a:off x="4817926" y="177282"/>
            <a:ext cx="6463206" cy="2488335"/>
          </a:xfrm>
          <a:prstGeom prst="rect">
            <a:avLst/>
          </a:prstGeom>
        </p:spPr>
      </p:pic>
      <p:sp>
        <p:nvSpPr>
          <p:cNvPr id="9" name="TextBox 8">
            <a:extLst>
              <a:ext uri="{FF2B5EF4-FFF2-40B4-BE49-F238E27FC236}">
                <a16:creationId xmlns:a16="http://schemas.microsoft.com/office/drawing/2014/main" id="{730B5CE1-D1D0-4D96-8869-F3ACF7EDD119}"/>
              </a:ext>
            </a:extLst>
          </p:cNvPr>
          <p:cNvSpPr txBox="1"/>
          <p:nvPr/>
        </p:nvSpPr>
        <p:spPr>
          <a:xfrm>
            <a:off x="5436957" y="2906965"/>
            <a:ext cx="5225143" cy="461665"/>
          </a:xfrm>
          <a:prstGeom prst="rect">
            <a:avLst/>
          </a:prstGeom>
          <a:noFill/>
          <a:ln w="25400">
            <a:solidFill>
              <a:schemeClr val="tx1"/>
            </a:solidFill>
          </a:ln>
        </p:spPr>
        <p:txBody>
          <a:bodyPr wrap="square" rtlCol="0">
            <a:spAutoFit/>
          </a:bodyPr>
          <a:lstStyle/>
          <a:p>
            <a:pPr algn="ctr"/>
            <a:r>
              <a:rPr lang="uk-UA" sz="2400" dirty="0" err="1"/>
              <a:t>Безмодельні</a:t>
            </a:r>
            <a:r>
              <a:rPr lang="uk-UA" sz="2400" dirty="0"/>
              <a:t> алгоритми</a:t>
            </a:r>
            <a:endParaRPr lang="ru-UA" sz="2400" dirty="0"/>
          </a:p>
        </p:txBody>
      </p:sp>
      <p:sp>
        <p:nvSpPr>
          <p:cNvPr id="11" name="Объект 2">
            <a:extLst>
              <a:ext uri="{FF2B5EF4-FFF2-40B4-BE49-F238E27FC236}">
                <a16:creationId xmlns:a16="http://schemas.microsoft.com/office/drawing/2014/main" id="{7197F21D-A7CD-446C-807C-E64F63AC5C53}"/>
              </a:ext>
            </a:extLst>
          </p:cNvPr>
          <p:cNvSpPr txBox="1">
            <a:spLocks/>
          </p:cNvSpPr>
          <p:nvPr/>
        </p:nvSpPr>
        <p:spPr>
          <a:xfrm>
            <a:off x="8257985" y="4192384"/>
            <a:ext cx="3506895" cy="21863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i="0" dirty="0">
                <a:solidFill>
                  <a:srgbClr val="111111"/>
                </a:solidFill>
                <a:effectLst/>
                <a:latin typeface="-apple-system"/>
              </a:rPr>
              <a:t>SARSA</a:t>
            </a:r>
            <a:endParaRPr lang="uk-UA" sz="2400" b="1" i="0" dirty="0">
              <a:solidFill>
                <a:srgbClr val="111111"/>
              </a:solidFill>
              <a:effectLst/>
              <a:latin typeface="-apple-system"/>
            </a:endParaRPr>
          </a:p>
          <a:p>
            <a:pPr marL="0" indent="0" algn="ctr">
              <a:buFont typeface="Arial" panose="020B0604020202020204" pitchFamily="34" charset="0"/>
              <a:buNone/>
            </a:pPr>
            <a:r>
              <a:rPr lang="en-US" sz="2400" b="0" i="0" dirty="0">
                <a:solidFill>
                  <a:srgbClr val="111111"/>
                </a:solidFill>
                <a:effectLst/>
                <a:latin typeface="-apple-system"/>
              </a:rPr>
              <a:t>State-Action-Reward-State-Action</a:t>
            </a:r>
            <a:endParaRPr lang="ru-RU" sz="2400" dirty="0"/>
          </a:p>
        </p:txBody>
      </p:sp>
    </p:spTree>
    <p:extLst>
      <p:ext uri="{BB962C8B-B14F-4D97-AF65-F5344CB8AC3E}">
        <p14:creationId xmlns:p14="http://schemas.microsoft.com/office/powerpoint/2010/main" val="3592521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4453" y="0"/>
            <a:ext cx="10515600" cy="1087655"/>
          </a:xfrm>
        </p:spPr>
        <p:txBody>
          <a:bodyPr/>
          <a:lstStyle/>
          <a:p>
            <a:pPr algn="ctr"/>
            <a:r>
              <a:rPr lang="uk-UA" b="1" dirty="0"/>
              <a:t>Навчання </a:t>
            </a:r>
            <a:r>
              <a:rPr lang="en-US" b="1" dirty="0"/>
              <a:t>Q-</a:t>
            </a:r>
            <a:r>
              <a:rPr lang="uk-UA" b="1" dirty="0" err="1"/>
              <a:t>агента</a:t>
            </a:r>
            <a:r>
              <a:rPr lang="uk-UA" b="1" dirty="0"/>
              <a:t> з підкріпленням</a:t>
            </a:r>
            <a:endParaRPr lang="ru-RU" b="1" dirty="0"/>
          </a:p>
        </p:txBody>
      </p:sp>
      <p:pic>
        <p:nvPicPr>
          <p:cNvPr id="4" name="Объект 3"/>
          <p:cNvPicPr>
            <a:picLocks noGrp="1" noChangeAspect="1"/>
          </p:cNvPicPr>
          <p:nvPr>
            <p:ph idx="1"/>
          </p:nvPr>
        </p:nvPicPr>
        <p:blipFill>
          <a:blip r:embed="rId2"/>
          <a:stretch>
            <a:fillRect/>
          </a:stretch>
        </p:blipFill>
        <p:spPr>
          <a:xfrm>
            <a:off x="4943658" y="2562609"/>
            <a:ext cx="3095839" cy="727053"/>
          </a:xfrm>
          <a:prstGeom prst="rect">
            <a:avLst/>
          </a:prstGeom>
        </p:spPr>
      </p:pic>
      <p:pic>
        <p:nvPicPr>
          <p:cNvPr id="5" name="Рисунок 4"/>
          <p:cNvPicPr>
            <a:picLocks noChangeAspect="1"/>
          </p:cNvPicPr>
          <p:nvPr/>
        </p:nvPicPr>
        <p:blipFill>
          <a:blip r:embed="rId3"/>
          <a:stretch>
            <a:fillRect/>
          </a:stretch>
        </p:blipFill>
        <p:spPr>
          <a:xfrm>
            <a:off x="1488364" y="3289662"/>
            <a:ext cx="9001569" cy="1595846"/>
          </a:xfrm>
          <a:prstGeom prst="rect">
            <a:avLst/>
          </a:prstGeom>
        </p:spPr>
      </p:pic>
      <p:sp>
        <p:nvSpPr>
          <p:cNvPr id="6" name="TextBox 5"/>
          <p:cNvSpPr txBox="1"/>
          <p:nvPr/>
        </p:nvSpPr>
        <p:spPr>
          <a:xfrm>
            <a:off x="7091527" y="4885508"/>
            <a:ext cx="4482164" cy="1815882"/>
          </a:xfrm>
          <a:prstGeom prst="rect">
            <a:avLst/>
          </a:prstGeom>
          <a:noFill/>
        </p:spPr>
        <p:txBody>
          <a:bodyPr wrap="square" rtlCol="0">
            <a:spAutoFit/>
          </a:bodyPr>
          <a:lstStyle/>
          <a:p>
            <a:pPr algn="ctr"/>
            <a:r>
              <a:rPr lang="uk-UA" sz="2800" dirty="0"/>
              <a:t>Що необхідно</a:t>
            </a:r>
          </a:p>
          <a:p>
            <a:pPr algn="ctr"/>
            <a:r>
              <a:rPr lang="uk-UA" sz="2800" dirty="0"/>
              <a:t>Задати початкові умови</a:t>
            </a:r>
          </a:p>
          <a:p>
            <a:pPr algn="ctr"/>
            <a:r>
              <a:rPr lang="uk-UA" sz="2800" dirty="0"/>
              <a:t>Визначити змінні</a:t>
            </a:r>
          </a:p>
          <a:p>
            <a:pPr algn="ctr"/>
            <a:r>
              <a:rPr lang="uk-UA" sz="2800" dirty="0"/>
              <a:t>Застосувати алгоритм</a:t>
            </a:r>
            <a:endParaRPr lang="ru-RU" sz="2800" dirty="0"/>
          </a:p>
        </p:txBody>
      </p:sp>
      <p:sp>
        <p:nvSpPr>
          <p:cNvPr id="7" name="TextBox 6"/>
          <p:cNvSpPr txBox="1"/>
          <p:nvPr/>
        </p:nvSpPr>
        <p:spPr>
          <a:xfrm>
            <a:off x="344447" y="988329"/>
            <a:ext cx="11695611" cy="1200329"/>
          </a:xfrm>
          <a:prstGeom prst="rect">
            <a:avLst/>
          </a:prstGeom>
          <a:noFill/>
        </p:spPr>
        <p:txBody>
          <a:bodyPr wrap="square" rtlCol="0">
            <a:spAutoFit/>
          </a:bodyPr>
          <a:lstStyle/>
          <a:p>
            <a:pPr algn="just"/>
            <a:r>
              <a:rPr lang="uk-UA" b="1" dirty="0"/>
              <a:t>Рівняння </a:t>
            </a:r>
            <a:r>
              <a:rPr lang="uk-UA" b="1" dirty="0" err="1"/>
              <a:t>Беллмана</a:t>
            </a:r>
            <a:r>
              <a:rPr lang="uk-UA" dirty="0"/>
              <a:t> — основна формула динамічного програмування, яка інтерпретує задачу оптимізації в рекурсивній формі. В основі методу динамічного програмування лежить принцип оптимальності </a:t>
            </a:r>
            <a:r>
              <a:rPr lang="uk-UA" dirty="0" err="1"/>
              <a:t>Беллмана</a:t>
            </a:r>
            <a:r>
              <a:rPr lang="uk-UA" dirty="0"/>
              <a:t>, що </a:t>
            </a:r>
            <a:r>
              <a:rPr lang="uk-UA" dirty="0" err="1"/>
              <a:t>формулюється</a:t>
            </a:r>
            <a:r>
              <a:rPr lang="uk-UA" dirty="0"/>
              <a:t> наступним чином: управління на кожному кроці треба вибирати так, щоб оптимальною була сума виграшів на всіх, що залишилися до кінця процесу, кроках, включаючи виграш на даному кроці</a:t>
            </a:r>
          </a:p>
        </p:txBody>
      </p:sp>
      <p:sp>
        <p:nvSpPr>
          <p:cNvPr id="8" name="TextBox 7"/>
          <p:cNvSpPr txBox="1"/>
          <p:nvPr/>
        </p:nvSpPr>
        <p:spPr>
          <a:xfrm>
            <a:off x="2780230" y="2241184"/>
            <a:ext cx="2098766" cy="369332"/>
          </a:xfrm>
          <a:prstGeom prst="rect">
            <a:avLst/>
          </a:prstGeom>
          <a:noFill/>
          <a:ln w="25400">
            <a:solidFill>
              <a:schemeClr val="tx1"/>
            </a:solidFill>
          </a:ln>
        </p:spPr>
        <p:txBody>
          <a:bodyPr wrap="square" rtlCol="0">
            <a:spAutoFit/>
          </a:bodyPr>
          <a:lstStyle/>
          <a:p>
            <a:pPr algn="ctr"/>
            <a:r>
              <a:rPr lang="uk-UA" dirty="0"/>
              <a:t>ДІЯ</a:t>
            </a:r>
            <a:endParaRPr lang="ru-RU" dirty="0"/>
          </a:p>
        </p:txBody>
      </p:sp>
      <p:sp>
        <p:nvSpPr>
          <p:cNvPr id="9" name="TextBox 8"/>
          <p:cNvSpPr txBox="1"/>
          <p:nvPr/>
        </p:nvSpPr>
        <p:spPr>
          <a:xfrm>
            <a:off x="7091527" y="2241184"/>
            <a:ext cx="2098766" cy="369332"/>
          </a:xfrm>
          <a:prstGeom prst="rect">
            <a:avLst/>
          </a:prstGeom>
          <a:noFill/>
          <a:ln w="25400">
            <a:solidFill>
              <a:schemeClr val="tx1"/>
            </a:solidFill>
          </a:ln>
        </p:spPr>
        <p:txBody>
          <a:bodyPr wrap="square" rtlCol="0">
            <a:spAutoFit/>
          </a:bodyPr>
          <a:lstStyle/>
          <a:p>
            <a:pPr algn="ctr"/>
            <a:r>
              <a:rPr lang="uk-UA" dirty="0"/>
              <a:t>СТАН</a:t>
            </a:r>
            <a:endParaRPr lang="ru-RU" dirty="0"/>
          </a:p>
        </p:txBody>
      </p:sp>
      <p:sp>
        <p:nvSpPr>
          <p:cNvPr id="10" name="Стрелка углом вверх 9"/>
          <p:cNvSpPr/>
          <p:nvPr/>
        </p:nvSpPr>
        <p:spPr>
          <a:xfrm rot="10800000">
            <a:off x="5832908" y="2337555"/>
            <a:ext cx="1179349" cy="376769"/>
          </a:xfrm>
          <a:prstGeom prst="bentUpArrow">
            <a:avLst>
              <a:gd name="adj1" fmla="val 25000"/>
              <a:gd name="adj2" fmla="val 17214"/>
              <a:gd name="adj3" fmla="val 326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углом вверх 10"/>
          <p:cNvSpPr/>
          <p:nvPr/>
        </p:nvSpPr>
        <p:spPr>
          <a:xfrm rot="10800000" flipH="1">
            <a:off x="4943658" y="2346434"/>
            <a:ext cx="427239" cy="376769"/>
          </a:xfrm>
          <a:prstGeom prst="bentUpArrow">
            <a:avLst>
              <a:gd name="adj1" fmla="val 25000"/>
              <a:gd name="adj2" fmla="val 17214"/>
              <a:gd name="adj3" fmla="val 326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259881" y="5037992"/>
            <a:ext cx="6525929" cy="1815882"/>
          </a:xfrm>
          <a:prstGeom prst="rect">
            <a:avLst/>
          </a:prstGeom>
          <a:noFill/>
        </p:spPr>
        <p:txBody>
          <a:bodyPr wrap="square" rtlCol="0">
            <a:spAutoFit/>
          </a:bodyPr>
          <a:lstStyle/>
          <a:p>
            <a:pPr algn="ctr"/>
            <a:r>
              <a:rPr lang="ru-RU" sz="2800" i="1" dirty="0"/>
              <a:t>Q</a:t>
            </a:r>
            <a:r>
              <a:rPr lang="ru-RU" sz="2800" dirty="0"/>
              <a:t>-</a:t>
            </a:r>
            <a:r>
              <a:rPr lang="ru-RU" sz="2800" dirty="0" err="1"/>
              <a:t>навчання</a:t>
            </a:r>
            <a:r>
              <a:rPr lang="ru-RU" sz="2800" dirty="0"/>
              <a:t> </a:t>
            </a:r>
            <a:r>
              <a:rPr lang="ru-RU" sz="2800" dirty="0" err="1"/>
              <a:t>було</a:t>
            </a:r>
            <a:r>
              <a:rPr lang="ru-RU" sz="2800" dirty="0"/>
              <a:t> введено Крісом </a:t>
            </a:r>
            <a:r>
              <a:rPr lang="ru-RU" sz="2800" dirty="0" err="1"/>
              <a:t>Воткінсом</a:t>
            </a:r>
            <a:r>
              <a:rPr lang="ru-RU" sz="2800" dirty="0"/>
              <a:t> 1989 року. </a:t>
            </a:r>
            <a:r>
              <a:rPr lang="ru-RU" sz="2800" dirty="0" err="1"/>
              <a:t>Доведення</a:t>
            </a:r>
            <a:r>
              <a:rPr lang="ru-RU" sz="2800" dirty="0"/>
              <a:t> </a:t>
            </a:r>
            <a:r>
              <a:rPr lang="ru-RU" sz="2800" dirty="0" err="1"/>
              <a:t>збіжності</a:t>
            </a:r>
            <a:r>
              <a:rPr lang="ru-RU" sz="2800" dirty="0"/>
              <a:t> </a:t>
            </a:r>
            <a:r>
              <a:rPr lang="ru-RU" sz="2800" dirty="0" err="1"/>
              <a:t>було</a:t>
            </a:r>
            <a:r>
              <a:rPr lang="ru-RU" sz="2800" dirty="0"/>
              <a:t> представлено </a:t>
            </a:r>
            <a:r>
              <a:rPr lang="ru-RU" sz="2800" dirty="0" err="1"/>
              <a:t>Воткінсом</a:t>
            </a:r>
            <a:r>
              <a:rPr lang="ru-RU" sz="2800" dirty="0"/>
              <a:t> та </a:t>
            </a:r>
            <a:r>
              <a:rPr lang="ru-RU" sz="2800" dirty="0" err="1"/>
              <a:t>Даяном</a:t>
            </a:r>
            <a:r>
              <a:rPr lang="ru-RU" sz="2800" dirty="0"/>
              <a:t> 1992 року.</a:t>
            </a:r>
          </a:p>
        </p:txBody>
      </p:sp>
      <p:sp>
        <p:nvSpPr>
          <p:cNvPr id="3" name="TextBox 2">
            <a:extLst>
              <a:ext uri="{FF2B5EF4-FFF2-40B4-BE49-F238E27FC236}">
                <a16:creationId xmlns:a16="http://schemas.microsoft.com/office/drawing/2014/main" id="{A7FF4AA2-BCAB-4284-AA14-BF6B9C5FA93E}"/>
              </a:ext>
            </a:extLst>
          </p:cNvPr>
          <p:cNvSpPr txBox="1"/>
          <p:nvPr/>
        </p:nvSpPr>
        <p:spPr>
          <a:xfrm>
            <a:off x="10916816" y="3816220"/>
            <a:ext cx="533237" cy="400110"/>
          </a:xfrm>
          <a:prstGeom prst="rect">
            <a:avLst/>
          </a:prstGeom>
          <a:noFill/>
        </p:spPr>
        <p:txBody>
          <a:bodyPr wrap="square" rtlCol="0">
            <a:spAutoFit/>
          </a:bodyPr>
          <a:lstStyle/>
          <a:p>
            <a:r>
              <a:rPr lang="uk-UA" sz="2000" dirty="0"/>
              <a:t>(1)</a:t>
            </a:r>
            <a:endParaRPr lang="ru-UA" sz="2000" dirty="0"/>
          </a:p>
        </p:txBody>
      </p:sp>
    </p:spTree>
    <p:extLst>
      <p:ext uri="{BB962C8B-B14F-4D97-AF65-F5344CB8AC3E}">
        <p14:creationId xmlns:p14="http://schemas.microsoft.com/office/powerpoint/2010/main" val="14992083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977</Words>
  <Application>Microsoft Office PowerPoint</Application>
  <PresentationFormat>Широкоэкранный</PresentationFormat>
  <Paragraphs>70</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-apple-system</vt:lpstr>
      <vt:lpstr>Arial</vt:lpstr>
      <vt:lpstr>Calibri</vt:lpstr>
      <vt:lpstr>Calibri Light</vt:lpstr>
      <vt:lpstr>Тема Office</vt:lpstr>
      <vt:lpstr>Машинне навчання Q-агенти</vt:lpstr>
      <vt:lpstr>Що таке машинне навчання</vt:lpstr>
      <vt:lpstr>Задачі машинного навчання. Підкріплення</vt:lpstr>
      <vt:lpstr>Навчання з підкріпленням: дві основні мети навчання</vt:lpstr>
      <vt:lpstr>Інтелектуальний агент</vt:lpstr>
      <vt:lpstr>Класифікація ІА(варіант)</vt:lpstr>
      <vt:lpstr>Типи інтелектуальних агентів</vt:lpstr>
      <vt:lpstr>Навчання з підкріпленням</vt:lpstr>
      <vt:lpstr>Навчання Q-агента з підкріпленням</vt:lpstr>
      <vt:lpstr>Алгоритм SARSA </vt:lpstr>
      <vt:lpstr>Приклад Навчити інтелектуального агента виходити з квартири</vt:lpstr>
      <vt:lpstr>Результат для прикладу</vt:lpstr>
      <vt:lpstr>Застосування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Троцько Володимир Валентинович</dc:creator>
  <cp:lastModifiedBy>Троцько Володимир Валентинович</cp:lastModifiedBy>
  <cp:revision>33</cp:revision>
  <dcterms:created xsi:type="dcterms:W3CDTF">2021-10-31T08:00:37Z</dcterms:created>
  <dcterms:modified xsi:type="dcterms:W3CDTF">2021-11-01T08:05:56Z</dcterms:modified>
</cp:coreProperties>
</file>