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56"/>
  </p:notesMasterIdLst>
  <p:handoutMasterIdLst>
    <p:handoutMasterId r:id="rId57"/>
  </p:handoutMasterIdLst>
  <p:sldIdLst>
    <p:sldId id="257" r:id="rId3"/>
    <p:sldId id="280" r:id="rId4"/>
    <p:sldId id="281" r:id="rId5"/>
    <p:sldId id="282" r:id="rId6"/>
    <p:sldId id="283" r:id="rId7"/>
    <p:sldId id="284" r:id="rId8"/>
    <p:sldId id="277" r:id="rId9"/>
    <p:sldId id="274" r:id="rId10"/>
    <p:sldId id="276" r:id="rId11"/>
    <p:sldId id="258" r:id="rId12"/>
    <p:sldId id="270" r:id="rId13"/>
    <p:sldId id="272" r:id="rId14"/>
    <p:sldId id="273" r:id="rId15"/>
    <p:sldId id="271" r:id="rId16"/>
    <p:sldId id="261" r:id="rId17"/>
    <p:sldId id="275" r:id="rId18"/>
    <p:sldId id="285" r:id="rId19"/>
    <p:sldId id="286" r:id="rId20"/>
    <p:sldId id="287" r:id="rId21"/>
    <p:sldId id="288" r:id="rId22"/>
    <p:sldId id="301" r:id="rId23"/>
    <p:sldId id="302" r:id="rId24"/>
    <p:sldId id="303" r:id="rId25"/>
    <p:sldId id="304" r:id="rId26"/>
    <p:sldId id="305" r:id="rId27"/>
    <p:sldId id="306" r:id="rId28"/>
    <p:sldId id="307" r:id="rId29"/>
    <p:sldId id="300" r:id="rId30"/>
    <p:sldId id="308" r:id="rId31"/>
    <p:sldId id="309" r:id="rId32"/>
    <p:sldId id="310" r:id="rId33"/>
    <p:sldId id="293" r:id="rId34"/>
    <p:sldId id="311" r:id="rId35"/>
    <p:sldId id="278" r:id="rId36"/>
    <p:sldId id="279" r:id="rId37"/>
    <p:sldId id="312" r:id="rId38"/>
    <p:sldId id="313" r:id="rId39"/>
    <p:sldId id="314" r:id="rId40"/>
    <p:sldId id="315" r:id="rId41"/>
    <p:sldId id="316" r:id="rId42"/>
    <p:sldId id="317" r:id="rId43"/>
    <p:sldId id="318" r:id="rId44"/>
    <p:sldId id="319" r:id="rId45"/>
    <p:sldId id="289" r:id="rId46"/>
    <p:sldId id="290" r:id="rId47"/>
    <p:sldId id="291" r:id="rId48"/>
    <p:sldId id="292" r:id="rId49"/>
    <p:sldId id="295" r:id="rId50"/>
    <p:sldId id="294" r:id="rId51"/>
    <p:sldId id="296" r:id="rId52"/>
    <p:sldId id="297" r:id="rId53"/>
    <p:sldId id="298" r:id="rId54"/>
    <p:sldId id="299" r:id="rId5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Автор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04" autoAdjust="0"/>
    <p:restoredTop sz="94687" autoAdjust="0"/>
  </p:normalViewPr>
  <p:slideViewPr>
    <p:cSldViewPr snapToGrid="0">
      <p:cViewPr varScale="1">
        <p:scale>
          <a:sx n="52" d="100"/>
          <a:sy n="52" d="100"/>
        </p:scale>
        <p:origin x="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123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handoutMaster" Target="handoutMasters/handoutMaster1.xml"/><Relationship Id="rId61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156040-AF98-4F2C-9909-9F2439F6F588}" type="doc">
      <dgm:prSet loTypeId="urn:microsoft.com/office/officeart/2005/8/layout/chevron1" loCatId="process" qsTypeId="urn:microsoft.com/office/officeart/2005/8/quickstyle/simple4" qsCatId="simple" csTypeId="urn:microsoft.com/office/officeart/2005/8/colors/colorful1" csCatId="colorful" phldr="1"/>
      <dgm:spPr/>
    </dgm:pt>
    <dgm:pt modelId="{74020AF3-C700-4606-8917-C6A353D7963A}">
      <dgm:prSet phldrT="[Text]"/>
      <dgm:spPr/>
      <dgm:t>
        <a:bodyPr/>
        <a:lstStyle/>
        <a:p>
          <a:r>
            <a:rPr lang="uk-UA" b="0" i="0" dirty="0">
              <a:latin typeface="Book Antiqua"/>
            </a:rPr>
            <a:t>Обробка замовлень</a:t>
          </a:r>
          <a:endParaRPr lang="en-US" b="0" i="0" dirty="0">
            <a:latin typeface="Book Antiqua"/>
          </a:endParaRPr>
        </a:p>
      </dgm:t>
    </dgm:pt>
    <dgm:pt modelId="{87D99D21-0B4A-4259-89FB-0E5941CB535C}" type="parTrans" cxnId="{B0E2386F-A443-4201-8130-FB9CC25AA154}">
      <dgm:prSet/>
      <dgm:spPr/>
      <dgm:t>
        <a:bodyPr/>
        <a:lstStyle/>
        <a:p>
          <a:endParaRPr lang="en-US"/>
        </a:p>
      </dgm:t>
    </dgm:pt>
    <dgm:pt modelId="{6CFF1BD9-AE1F-4488-8B72-01186EADA6FF}" type="sibTrans" cxnId="{B0E2386F-A443-4201-8130-FB9CC25AA154}">
      <dgm:prSet/>
      <dgm:spPr/>
      <dgm:t>
        <a:bodyPr/>
        <a:lstStyle/>
        <a:p>
          <a:endParaRPr lang="en-US"/>
        </a:p>
      </dgm:t>
    </dgm:pt>
    <dgm:pt modelId="{12E26E22-71B0-4386-A84F-ABF2FF66A99F}">
      <dgm:prSet phldrT="[Text]"/>
      <dgm:spPr/>
      <dgm:t>
        <a:bodyPr/>
        <a:lstStyle/>
        <a:p>
          <a:r>
            <a:rPr lang="uk-UA" b="0" i="0" dirty="0">
              <a:latin typeface="Book Antiqua"/>
            </a:rPr>
            <a:t>Складування</a:t>
          </a:r>
          <a:endParaRPr lang="en-US" b="0" i="0" dirty="0">
            <a:latin typeface="Book Antiqua"/>
          </a:endParaRPr>
        </a:p>
      </dgm:t>
    </dgm:pt>
    <dgm:pt modelId="{3A6CB3CB-0F71-4CA8-93AA-0E3E3D59D313}" type="parTrans" cxnId="{937639B3-2352-48E4-A96B-F63DF2119D92}">
      <dgm:prSet/>
      <dgm:spPr/>
      <dgm:t>
        <a:bodyPr/>
        <a:lstStyle/>
        <a:p>
          <a:endParaRPr lang="en-US"/>
        </a:p>
      </dgm:t>
    </dgm:pt>
    <dgm:pt modelId="{E1826C46-15A2-4345-B986-53D05F21F155}" type="sibTrans" cxnId="{937639B3-2352-48E4-A96B-F63DF2119D92}">
      <dgm:prSet/>
      <dgm:spPr/>
      <dgm:t>
        <a:bodyPr/>
        <a:lstStyle/>
        <a:p>
          <a:endParaRPr lang="en-US"/>
        </a:p>
      </dgm:t>
    </dgm:pt>
    <dgm:pt modelId="{A8B05E70-CCF1-4080-8EEE-6873C9D4B630}">
      <dgm:prSet phldrT="[Text]"/>
      <dgm:spPr/>
      <dgm:t>
        <a:bodyPr/>
        <a:lstStyle/>
        <a:p>
          <a:r>
            <a:rPr lang="uk-UA" b="0" i="0" dirty="0">
              <a:latin typeface="Book Antiqua"/>
            </a:rPr>
            <a:t>Упакування</a:t>
          </a:r>
          <a:endParaRPr lang="en-US" b="0" i="0" dirty="0">
            <a:latin typeface="Book Antiqua"/>
          </a:endParaRPr>
        </a:p>
      </dgm:t>
    </dgm:pt>
    <dgm:pt modelId="{11D1F3D3-0002-4131-9F84-22FBF8692DA9}" type="parTrans" cxnId="{B8B909D0-D4F6-48D4-81DA-A58F34AE3646}">
      <dgm:prSet/>
      <dgm:spPr/>
      <dgm:t>
        <a:bodyPr/>
        <a:lstStyle/>
        <a:p>
          <a:endParaRPr lang="en-US"/>
        </a:p>
      </dgm:t>
    </dgm:pt>
    <dgm:pt modelId="{B6438016-7365-4FC0-A372-D90585B4B6EE}" type="sibTrans" cxnId="{B8B909D0-D4F6-48D4-81DA-A58F34AE3646}">
      <dgm:prSet/>
      <dgm:spPr/>
      <dgm:t>
        <a:bodyPr/>
        <a:lstStyle/>
        <a:p>
          <a:endParaRPr lang="en-US"/>
        </a:p>
      </dgm:t>
    </dgm:pt>
    <dgm:pt modelId="{42147153-A6C2-4177-BA7D-2ACCC2C1B2F7}">
      <dgm:prSet phldrT="[Text]"/>
      <dgm:spPr/>
      <dgm:t>
        <a:bodyPr/>
        <a:lstStyle/>
        <a:p>
          <a:r>
            <a:rPr lang="uk-UA" b="0" i="0" dirty="0">
              <a:latin typeface="Book Antiqua"/>
            </a:rPr>
            <a:t>Укладання угод зі споживачем</a:t>
          </a:r>
          <a:endParaRPr lang="en-US" b="0" i="0" dirty="0">
            <a:latin typeface="Book Antiqua"/>
          </a:endParaRPr>
        </a:p>
      </dgm:t>
    </dgm:pt>
    <dgm:pt modelId="{C6F68745-4C20-4204-96A6-585691399C14}" type="parTrans" cxnId="{777DC3C6-D336-4C94-A624-E5582A07ECAA}">
      <dgm:prSet/>
      <dgm:spPr/>
      <dgm:t>
        <a:bodyPr/>
        <a:lstStyle/>
        <a:p>
          <a:endParaRPr lang="en-US"/>
        </a:p>
      </dgm:t>
    </dgm:pt>
    <dgm:pt modelId="{0C6B132F-0347-46BA-86A4-3FAFB6676411}" type="sibTrans" cxnId="{777DC3C6-D336-4C94-A624-E5582A07ECAA}">
      <dgm:prSet/>
      <dgm:spPr/>
      <dgm:t>
        <a:bodyPr/>
        <a:lstStyle/>
        <a:p>
          <a:endParaRPr lang="en-US"/>
        </a:p>
      </dgm:t>
    </dgm:pt>
    <dgm:pt modelId="{0A4EC4E9-5BC9-495C-9D2D-B42C7F4311B1}">
      <dgm:prSet phldrT="[Text]"/>
      <dgm:spPr/>
      <dgm:t>
        <a:bodyPr/>
        <a:lstStyle/>
        <a:p>
          <a:r>
            <a:rPr lang="uk-UA" b="0" i="0" dirty="0">
              <a:latin typeface="Book Antiqua"/>
            </a:rPr>
            <a:t>Отримання платежів і відвантаження товарів</a:t>
          </a:r>
          <a:endParaRPr lang="en-US" b="0" i="0" dirty="0">
            <a:latin typeface="Book Antiqua"/>
          </a:endParaRPr>
        </a:p>
      </dgm:t>
    </dgm:pt>
    <dgm:pt modelId="{EC97D132-B5E0-42B9-8B5F-01C5BC9F7BD5}" type="parTrans" cxnId="{4DF75589-2C00-4F7D-93DB-691B6366446E}">
      <dgm:prSet/>
      <dgm:spPr/>
      <dgm:t>
        <a:bodyPr/>
        <a:lstStyle/>
        <a:p>
          <a:endParaRPr lang="ru-RU"/>
        </a:p>
      </dgm:t>
    </dgm:pt>
    <dgm:pt modelId="{A06E1772-0C5B-44E4-81D8-EF0F202CF8B3}" type="sibTrans" cxnId="{4DF75589-2C00-4F7D-93DB-691B6366446E}">
      <dgm:prSet/>
      <dgm:spPr/>
      <dgm:t>
        <a:bodyPr/>
        <a:lstStyle/>
        <a:p>
          <a:endParaRPr lang="ru-RU"/>
        </a:p>
      </dgm:t>
    </dgm:pt>
    <dgm:pt modelId="{BDBE5DDA-A563-4775-8A96-BA3A639754BE}">
      <dgm:prSet phldrT="[Text]"/>
      <dgm:spPr/>
      <dgm:t>
        <a:bodyPr/>
        <a:lstStyle/>
        <a:p>
          <a:r>
            <a:rPr lang="uk-UA" b="0" i="0" dirty="0">
              <a:latin typeface="Book Antiqua"/>
            </a:rPr>
            <a:t>Підтримання товарних запасів</a:t>
          </a:r>
          <a:endParaRPr lang="en-US" b="0" i="0" dirty="0">
            <a:latin typeface="Book Antiqua"/>
          </a:endParaRPr>
        </a:p>
      </dgm:t>
    </dgm:pt>
    <dgm:pt modelId="{81340A1A-064B-44AF-8302-C9EBC33FB607}" type="parTrans" cxnId="{331B59FA-BDCE-4973-8213-437FC5B25085}">
      <dgm:prSet/>
      <dgm:spPr/>
      <dgm:t>
        <a:bodyPr/>
        <a:lstStyle/>
        <a:p>
          <a:endParaRPr lang="ru-RU"/>
        </a:p>
      </dgm:t>
    </dgm:pt>
    <dgm:pt modelId="{4E51632D-C586-4D7A-950F-8B9C70A0D6F3}" type="sibTrans" cxnId="{331B59FA-BDCE-4973-8213-437FC5B25085}">
      <dgm:prSet/>
      <dgm:spPr/>
      <dgm:t>
        <a:bodyPr/>
        <a:lstStyle/>
        <a:p>
          <a:endParaRPr lang="ru-RU"/>
        </a:p>
      </dgm:t>
    </dgm:pt>
    <dgm:pt modelId="{9CCBF11E-B437-4920-B82B-412766159639}">
      <dgm:prSet phldrT="[Text]"/>
      <dgm:spPr/>
      <dgm:t>
        <a:bodyPr/>
        <a:lstStyle/>
        <a:p>
          <a:r>
            <a:rPr lang="uk-UA" b="0" i="0" dirty="0">
              <a:latin typeface="Book Antiqua"/>
            </a:rPr>
            <a:t>Транспортування товарів</a:t>
          </a:r>
          <a:endParaRPr lang="en-US" b="0" i="0" dirty="0">
            <a:latin typeface="Book Antiqua"/>
          </a:endParaRPr>
        </a:p>
      </dgm:t>
    </dgm:pt>
    <dgm:pt modelId="{9AA134A7-1CBE-4C48-8E43-44DB6B2BCD9F}" type="parTrans" cxnId="{C5C73C48-C182-4EF8-A2E1-319130424B5A}">
      <dgm:prSet/>
      <dgm:spPr/>
      <dgm:t>
        <a:bodyPr/>
        <a:lstStyle/>
        <a:p>
          <a:endParaRPr lang="ru-RU"/>
        </a:p>
      </dgm:t>
    </dgm:pt>
    <dgm:pt modelId="{3B38B5FC-174F-4524-B53D-79B76F6BA57A}" type="sibTrans" cxnId="{C5C73C48-C182-4EF8-A2E1-319130424B5A}">
      <dgm:prSet/>
      <dgm:spPr/>
      <dgm:t>
        <a:bodyPr/>
        <a:lstStyle/>
        <a:p>
          <a:endParaRPr lang="ru-RU"/>
        </a:p>
      </dgm:t>
    </dgm:pt>
    <dgm:pt modelId="{1C61A9A2-33F2-469B-8AC4-A104A5A98D78}" type="pres">
      <dgm:prSet presAssocID="{44156040-AF98-4F2C-9909-9F2439F6F588}" presName="Name0" presStyleCnt="0">
        <dgm:presLayoutVars>
          <dgm:dir/>
          <dgm:animLvl val="lvl"/>
          <dgm:resizeHandles val="exact"/>
        </dgm:presLayoutVars>
      </dgm:prSet>
      <dgm:spPr/>
    </dgm:pt>
    <dgm:pt modelId="{881B8FEC-9D20-4669-BB2E-FA9CEA0BE5A9}" type="pres">
      <dgm:prSet presAssocID="{74020AF3-C700-4606-8917-C6A353D7963A}" presName="parTxOnly" presStyleLbl="node1" presStyleIdx="0" presStyleCnt="7">
        <dgm:presLayoutVars>
          <dgm:chMax val="0"/>
          <dgm:chPref val="0"/>
          <dgm:bulletEnabled val="1"/>
        </dgm:presLayoutVars>
      </dgm:prSet>
      <dgm:spPr/>
    </dgm:pt>
    <dgm:pt modelId="{705DFC51-4C30-4A07-9F0C-6EB770961C6F}" type="pres">
      <dgm:prSet presAssocID="{6CFF1BD9-AE1F-4488-8B72-01186EADA6FF}" presName="parTxOnlySpace" presStyleCnt="0"/>
      <dgm:spPr/>
    </dgm:pt>
    <dgm:pt modelId="{919A589F-F74A-40C3-BE88-AB8730BCAB04}" type="pres">
      <dgm:prSet presAssocID="{12E26E22-71B0-4386-A84F-ABF2FF66A99F}" presName="parTxOnly" presStyleLbl="node1" presStyleIdx="1" presStyleCnt="7">
        <dgm:presLayoutVars>
          <dgm:chMax val="0"/>
          <dgm:chPref val="0"/>
          <dgm:bulletEnabled val="1"/>
        </dgm:presLayoutVars>
      </dgm:prSet>
      <dgm:spPr/>
    </dgm:pt>
    <dgm:pt modelId="{01C6BCDE-530E-4D03-9CF5-9AB36CDC1FE1}" type="pres">
      <dgm:prSet presAssocID="{E1826C46-15A2-4345-B986-53D05F21F155}" presName="parTxOnlySpace" presStyleCnt="0"/>
      <dgm:spPr/>
    </dgm:pt>
    <dgm:pt modelId="{268F2328-4548-422B-9C65-80797E16B241}" type="pres">
      <dgm:prSet presAssocID="{A8B05E70-CCF1-4080-8EEE-6873C9D4B630}" presName="parTxOnly" presStyleLbl="node1" presStyleIdx="2" presStyleCnt="7">
        <dgm:presLayoutVars>
          <dgm:chMax val="0"/>
          <dgm:chPref val="0"/>
          <dgm:bulletEnabled val="1"/>
        </dgm:presLayoutVars>
      </dgm:prSet>
      <dgm:spPr/>
    </dgm:pt>
    <dgm:pt modelId="{8CB78EC1-7B74-4B6E-94C6-5F808A049A1F}" type="pres">
      <dgm:prSet presAssocID="{B6438016-7365-4FC0-A372-D90585B4B6EE}" presName="parTxOnlySpace" presStyleCnt="0"/>
      <dgm:spPr/>
    </dgm:pt>
    <dgm:pt modelId="{BDD0B0F7-A87C-4B5B-A4C3-4E4BE6EB0FE4}" type="pres">
      <dgm:prSet presAssocID="{42147153-A6C2-4177-BA7D-2ACCC2C1B2F7}" presName="parTxOnly" presStyleLbl="node1" presStyleIdx="3" presStyleCnt="7">
        <dgm:presLayoutVars>
          <dgm:chMax val="0"/>
          <dgm:chPref val="0"/>
          <dgm:bulletEnabled val="1"/>
        </dgm:presLayoutVars>
      </dgm:prSet>
      <dgm:spPr/>
    </dgm:pt>
    <dgm:pt modelId="{704C942A-1BE9-4FB2-BE96-E5C5036A35D4}" type="pres">
      <dgm:prSet presAssocID="{0C6B132F-0347-46BA-86A4-3FAFB6676411}" presName="parTxOnlySpace" presStyleCnt="0"/>
      <dgm:spPr/>
    </dgm:pt>
    <dgm:pt modelId="{6FD2C11F-57DF-40C5-8245-CB265087761F}" type="pres">
      <dgm:prSet presAssocID="{0A4EC4E9-5BC9-495C-9D2D-B42C7F4311B1}" presName="parTxOnly" presStyleLbl="node1" presStyleIdx="4" presStyleCnt="7">
        <dgm:presLayoutVars>
          <dgm:chMax val="0"/>
          <dgm:chPref val="0"/>
          <dgm:bulletEnabled val="1"/>
        </dgm:presLayoutVars>
      </dgm:prSet>
      <dgm:spPr/>
    </dgm:pt>
    <dgm:pt modelId="{2810192B-E4CB-4E63-BE04-A3E205D5739D}" type="pres">
      <dgm:prSet presAssocID="{A06E1772-0C5B-44E4-81D8-EF0F202CF8B3}" presName="parTxOnlySpace" presStyleCnt="0"/>
      <dgm:spPr/>
    </dgm:pt>
    <dgm:pt modelId="{E3D2CA4A-A391-4ECC-8C55-6148928B15C7}" type="pres">
      <dgm:prSet presAssocID="{BDBE5DDA-A563-4775-8A96-BA3A639754BE}" presName="parTxOnly" presStyleLbl="node1" presStyleIdx="5" presStyleCnt="7">
        <dgm:presLayoutVars>
          <dgm:chMax val="0"/>
          <dgm:chPref val="0"/>
          <dgm:bulletEnabled val="1"/>
        </dgm:presLayoutVars>
      </dgm:prSet>
      <dgm:spPr/>
    </dgm:pt>
    <dgm:pt modelId="{CBA8AA43-D929-4F2A-9817-6952BB67F475}" type="pres">
      <dgm:prSet presAssocID="{4E51632D-C586-4D7A-950F-8B9C70A0D6F3}" presName="parTxOnlySpace" presStyleCnt="0"/>
      <dgm:spPr/>
    </dgm:pt>
    <dgm:pt modelId="{2D0E4394-322D-448A-A71C-A32EBE3D832D}" type="pres">
      <dgm:prSet presAssocID="{9CCBF11E-B437-4920-B82B-412766159639}" presName="parTxOnly" presStyleLbl="node1" presStyleIdx="6" presStyleCnt="7">
        <dgm:presLayoutVars>
          <dgm:chMax val="0"/>
          <dgm:chPref val="0"/>
          <dgm:bulletEnabled val="1"/>
        </dgm:presLayoutVars>
      </dgm:prSet>
      <dgm:spPr/>
    </dgm:pt>
  </dgm:ptLst>
  <dgm:cxnLst>
    <dgm:cxn modelId="{920D9605-72CE-4916-8CF5-CCA722FA9DA6}" type="presOf" srcId="{BDBE5DDA-A563-4775-8A96-BA3A639754BE}" destId="{E3D2CA4A-A391-4ECC-8C55-6148928B15C7}" srcOrd="0" destOrd="0" presId="urn:microsoft.com/office/officeart/2005/8/layout/chevron1"/>
    <dgm:cxn modelId="{B991AB3C-AE77-4C77-812B-07452F8B5ED2}" type="presOf" srcId="{9CCBF11E-B437-4920-B82B-412766159639}" destId="{2D0E4394-322D-448A-A71C-A32EBE3D832D}" srcOrd="0" destOrd="0" presId="urn:microsoft.com/office/officeart/2005/8/layout/chevron1"/>
    <dgm:cxn modelId="{BF4A375F-A05B-45C3-9731-23DBACB9FC02}" type="presOf" srcId="{12E26E22-71B0-4386-A84F-ABF2FF66A99F}" destId="{919A589F-F74A-40C3-BE88-AB8730BCAB04}" srcOrd="0" destOrd="0" presId="urn:microsoft.com/office/officeart/2005/8/layout/chevron1"/>
    <dgm:cxn modelId="{C5C73C48-C182-4EF8-A2E1-319130424B5A}" srcId="{44156040-AF98-4F2C-9909-9F2439F6F588}" destId="{9CCBF11E-B437-4920-B82B-412766159639}" srcOrd="6" destOrd="0" parTransId="{9AA134A7-1CBE-4C48-8E43-44DB6B2BCD9F}" sibTransId="{3B38B5FC-174F-4524-B53D-79B76F6BA57A}"/>
    <dgm:cxn modelId="{B0E2386F-A443-4201-8130-FB9CC25AA154}" srcId="{44156040-AF98-4F2C-9909-9F2439F6F588}" destId="{74020AF3-C700-4606-8917-C6A353D7963A}" srcOrd="0" destOrd="0" parTransId="{87D99D21-0B4A-4259-89FB-0E5941CB535C}" sibTransId="{6CFF1BD9-AE1F-4488-8B72-01186EADA6FF}"/>
    <dgm:cxn modelId="{FBBB897D-F622-419D-9B94-892892B7D072}" type="presOf" srcId="{0A4EC4E9-5BC9-495C-9D2D-B42C7F4311B1}" destId="{6FD2C11F-57DF-40C5-8245-CB265087761F}" srcOrd="0" destOrd="0" presId="urn:microsoft.com/office/officeart/2005/8/layout/chevron1"/>
    <dgm:cxn modelId="{4DF75589-2C00-4F7D-93DB-691B6366446E}" srcId="{44156040-AF98-4F2C-9909-9F2439F6F588}" destId="{0A4EC4E9-5BC9-495C-9D2D-B42C7F4311B1}" srcOrd="4" destOrd="0" parTransId="{EC97D132-B5E0-42B9-8B5F-01C5BC9F7BD5}" sibTransId="{A06E1772-0C5B-44E4-81D8-EF0F202CF8B3}"/>
    <dgm:cxn modelId="{BB4F9699-C9DE-46C4-A04B-CD52EF57D4C5}" type="presOf" srcId="{74020AF3-C700-4606-8917-C6A353D7963A}" destId="{881B8FEC-9D20-4669-BB2E-FA9CEA0BE5A9}" srcOrd="0" destOrd="0" presId="urn:microsoft.com/office/officeart/2005/8/layout/chevron1"/>
    <dgm:cxn modelId="{9E75EA9C-2122-47C1-897A-5BBDE8D78AC4}" type="presOf" srcId="{A8B05E70-CCF1-4080-8EEE-6873C9D4B630}" destId="{268F2328-4548-422B-9C65-80797E16B241}" srcOrd="0" destOrd="0" presId="urn:microsoft.com/office/officeart/2005/8/layout/chevron1"/>
    <dgm:cxn modelId="{937639B3-2352-48E4-A96B-F63DF2119D92}" srcId="{44156040-AF98-4F2C-9909-9F2439F6F588}" destId="{12E26E22-71B0-4386-A84F-ABF2FF66A99F}" srcOrd="1" destOrd="0" parTransId="{3A6CB3CB-0F71-4CA8-93AA-0E3E3D59D313}" sibTransId="{E1826C46-15A2-4345-B986-53D05F21F155}"/>
    <dgm:cxn modelId="{37A858B6-D71C-4E86-A467-E8D17167DE19}" type="presOf" srcId="{42147153-A6C2-4177-BA7D-2ACCC2C1B2F7}" destId="{BDD0B0F7-A87C-4B5B-A4C3-4E4BE6EB0FE4}" srcOrd="0" destOrd="0" presId="urn:microsoft.com/office/officeart/2005/8/layout/chevron1"/>
    <dgm:cxn modelId="{777DC3C6-D336-4C94-A624-E5582A07ECAA}" srcId="{44156040-AF98-4F2C-9909-9F2439F6F588}" destId="{42147153-A6C2-4177-BA7D-2ACCC2C1B2F7}" srcOrd="3" destOrd="0" parTransId="{C6F68745-4C20-4204-96A6-585691399C14}" sibTransId="{0C6B132F-0347-46BA-86A4-3FAFB6676411}"/>
    <dgm:cxn modelId="{B8B909D0-D4F6-48D4-81DA-A58F34AE3646}" srcId="{44156040-AF98-4F2C-9909-9F2439F6F588}" destId="{A8B05E70-CCF1-4080-8EEE-6873C9D4B630}" srcOrd="2" destOrd="0" parTransId="{11D1F3D3-0002-4131-9F84-22FBF8692DA9}" sibTransId="{B6438016-7365-4FC0-A372-D90585B4B6EE}"/>
    <dgm:cxn modelId="{331B59FA-BDCE-4973-8213-437FC5B25085}" srcId="{44156040-AF98-4F2C-9909-9F2439F6F588}" destId="{BDBE5DDA-A563-4775-8A96-BA3A639754BE}" srcOrd="5" destOrd="0" parTransId="{81340A1A-064B-44AF-8302-C9EBC33FB607}" sibTransId="{4E51632D-C586-4D7A-950F-8B9C70A0D6F3}"/>
    <dgm:cxn modelId="{383A5CFE-2D64-4002-A7C0-1E621409BFD6}" type="presOf" srcId="{44156040-AF98-4F2C-9909-9F2439F6F588}" destId="{1C61A9A2-33F2-469B-8AC4-A104A5A98D78}" srcOrd="0" destOrd="0" presId="urn:microsoft.com/office/officeart/2005/8/layout/chevron1"/>
    <dgm:cxn modelId="{EDA037DE-3D60-46A9-9DDB-074A05981F8D}" type="presParOf" srcId="{1C61A9A2-33F2-469B-8AC4-A104A5A98D78}" destId="{881B8FEC-9D20-4669-BB2E-FA9CEA0BE5A9}" srcOrd="0" destOrd="0" presId="urn:microsoft.com/office/officeart/2005/8/layout/chevron1"/>
    <dgm:cxn modelId="{8F2A48B2-4519-4F7D-931D-1EB2DDCF4663}" type="presParOf" srcId="{1C61A9A2-33F2-469B-8AC4-A104A5A98D78}" destId="{705DFC51-4C30-4A07-9F0C-6EB770961C6F}" srcOrd="1" destOrd="0" presId="urn:microsoft.com/office/officeart/2005/8/layout/chevron1"/>
    <dgm:cxn modelId="{A8C49188-74D0-46A6-A671-569711775D6B}" type="presParOf" srcId="{1C61A9A2-33F2-469B-8AC4-A104A5A98D78}" destId="{919A589F-F74A-40C3-BE88-AB8730BCAB04}" srcOrd="2" destOrd="0" presId="urn:microsoft.com/office/officeart/2005/8/layout/chevron1"/>
    <dgm:cxn modelId="{DF828B00-7F32-4A0D-9D43-9FD5AE3C854B}" type="presParOf" srcId="{1C61A9A2-33F2-469B-8AC4-A104A5A98D78}" destId="{01C6BCDE-530E-4D03-9CF5-9AB36CDC1FE1}" srcOrd="3" destOrd="0" presId="urn:microsoft.com/office/officeart/2005/8/layout/chevron1"/>
    <dgm:cxn modelId="{2FC0E474-8734-4209-BD6D-C297DEE76CB4}" type="presParOf" srcId="{1C61A9A2-33F2-469B-8AC4-A104A5A98D78}" destId="{268F2328-4548-422B-9C65-80797E16B241}" srcOrd="4" destOrd="0" presId="urn:microsoft.com/office/officeart/2005/8/layout/chevron1"/>
    <dgm:cxn modelId="{30A10B48-C159-4CE5-AFE2-9908BF17AD25}" type="presParOf" srcId="{1C61A9A2-33F2-469B-8AC4-A104A5A98D78}" destId="{8CB78EC1-7B74-4B6E-94C6-5F808A049A1F}" srcOrd="5" destOrd="0" presId="urn:microsoft.com/office/officeart/2005/8/layout/chevron1"/>
    <dgm:cxn modelId="{3065F5B9-06B1-4353-A251-703F2693DE95}" type="presParOf" srcId="{1C61A9A2-33F2-469B-8AC4-A104A5A98D78}" destId="{BDD0B0F7-A87C-4B5B-A4C3-4E4BE6EB0FE4}" srcOrd="6" destOrd="0" presId="urn:microsoft.com/office/officeart/2005/8/layout/chevron1"/>
    <dgm:cxn modelId="{955D0F7C-E3B7-4B60-8C8F-CB90F51DA952}" type="presParOf" srcId="{1C61A9A2-33F2-469B-8AC4-A104A5A98D78}" destId="{704C942A-1BE9-4FB2-BE96-E5C5036A35D4}" srcOrd="7" destOrd="0" presId="urn:microsoft.com/office/officeart/2005/8/layout/chevron1"/>
    <dgm:cxn modelId="{7100C944-3F1D-456F-BEFB-AE3D9C3AB6CE}" type="presParOf" srcId="{1C61A9A2-33F2-469B-8AC4-A104A5A98D78}" destId="{6FD2C11F-57DF-40C5-8245-CB265087761F}" srcOrd="8" destOrd="0" presId="urn:microsoft.com/office/officeart/2005/8/layout/chevron1"/>
    <dgm:cxn modelId="{1714ED16-D0CF-42CD-86BB-CE167E756607}" type="presParOf" srcId="{1C61A9A2-33F2-469B-8AC4-A104A5A98D78}" destId="{2810192B-E4CB-4E63-BE04-A3E205D5739D}" srcOrd="9" destOrd="0" presId="urn:microsoft.com/office/officeart/2005/8/layout/chevron1"/>
    <dgm:cxn modelId="{99AA1D6E-38C5-4253-8C35-A3C822FCBB85}" type="presParOf" srcId="{1C61A9A2-33F2-469B-8AC4-A104A5A98D78}" destId="{E3D2CA4A-A391-4ECC-8C55-6148928B15C7}" srcOrd="10" destOrd="0" presId="urn:microsoft.com/office/officeart/2005/8/layout/chevron1"/>
    <dgm:cxn modelId="{F7534D11-2757-4CA6-A2EF-065AB2E2D5FC}" type="presParOf" srcId="{1C61A9A2-33F2-469B-8AC4-A104A5A98D78}" destId="{CBA8AA43-D929-4F2A-9817-6952BB67F475}" srcOrd="11" destOrd="0" presId="urn:microsoft.com/office/officeart/2005/8/layout/chevron1"/>
    <dgm:cxn modelId="{CADC8067-E0FE-4530-9F50-D1FE0709784F}" type="presParOf" srcId="{1C61A9A2-33F2-469B-8AC4-A104A5A98D78}" destId="{2D0E4394-322D-448A-A71C-A32EBE3D832D}" srcOrd="1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1B8FEC-9D20-4669-BB2E-FA9CEA0BE5A9}">
      <dsp:nvSpPr>
        <dsp:cNvPr id="0" name=""/>
        <dsp:cNvSpPr/>
      </dsp:nvSpPr>
      <dsp:spPr>
        <a:xfrm>
          <a:off x="0" y="2048163"/>
          <a:ext cx="1904999" cy="761999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000" b="0" i="0" kern="1200" dirty="0">
              <a:latin typeface="Book Antiqua"/>
            </a:rPr>
            <a:t>Обробка замовлень</a:t>
          </a:r>
          <a:endParaRPr lang="en-US" sz="1000" b="0" i="0" kern="1200" dirty="0">
            <a:latin typeface="Book Antiqua"/>
          </a:endParaRPr>
        </a:p>
      </dsp:txBody>
      <dsp:txXfrm>
        <a:off x="381000" y="2048163"/>
        <a:ext cx="1143000" cy="761999"/>
      </dsp:txXfrm>
    </dsp:sp>
    <dsp:sp modelId="{919A589F-F74A-40C3-BE88-AB8730BCAB04}">
      <dsp:nvSpPr>
        <dsp:cNvPr id="0" name=""/>
        <dsp:cNvSpPr/>
      </dsp:nvSpPr>
      <dsp:spPr>
        <a:xfrm>
          <a:off x="1714500" y="2048163"/>
          <a:ext cx="1904999" cy="761999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000" b="0" i="0" kern="1200" dirty="0">
              <a:latin typeface="Book Antiqua"/>
            </a:rPr>
            <a:t>Складування</a:t>
          </a:r>
          <a:endParaRPr lang="en-US" sz="1000" b="0" i="0" kern="1200" dirty="0">
            <a:latin typeface="Book Antiqua"/>
          </a:endParaRPr>
        </a:p>
      </dsp:txBody>
      <dsp:txXfrm>
        <a:off x="2095500" y="2048163"/>
        <a:ext cx="1143000" cy="761999"/>
      </dsp:txXfrm>
    </dsp:sp>
    <dsp:sp modelId="{268F2328-4548-422B-9C65-80797E16B241}">
      <dsp:nvSpPr>
        <dsp:cNvPr id="0" name=""/>
        <dsp:cNvSpPr/>
      </dsp:nvSpPr>
      <dsp:spPr>
        <a:xfrm>
          <a:off x="3429000" y="2048163"/>
          <a:ext cx="1904999" cy="761999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000" b="0" i="0" kern="1200" dirty="0">
              <a:latin typeface="Book Antiqua"/>
            </a:rPr>
            <a:t>Упакування</a:t>
          </a:r>
          <a:endParaRPr lang="en-US" sz="1000" b="0" i="0" kern="1200" dirty="0">
            <a:latin typeface="Book Antiqua"/>
          </a:endParaRPr>
        </a:p>
      </dsp:txBody>
      <dsp:txXfrm>
        <a:off x="3810000" y="2048163"/>
        <a:ext cx="1143000" cy="761999"/>
      </dsp:txXfrm>
    </dsp:sp>
    <dsp:sp modelId="{BDD0B0F7-A87C-4B5B-A4C3-4E4BE6EB0FE4}">
      <dsp:nvSpPr>
        <dsp:cNvPr id="0" name=""/>
        <dsp:cNvSpPr/>
      </dsp:nvSpPr>
      <dsp:spPr>
        <a:xfrm>
          <a:off x="5143500" y="2048163"/>
          <a:ext cx="1904999" cy="761999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000" b="0" i="0" kern="1200" dirty="0">
              <a:latin typeface="Book Antiqua"/>
            </a:rPr>
            <a:t>Укладання угод зі споживачем</a:t>
          </a:r>
          <a:endParaRPr lang="en-US" sz="1000" b="0" i="0" kern="1200" dirty="0">
            <a:latin typeface="Book Antiqua"/>
          </a:endParaRPr>
        </a:p>
      </dsp:txBody>
      <dsp:txXfrm>
        <a:off x="5524500" y="2048163"/>
        <a:ext cx="1143000" cy="761999"/>
      </dsp:txXfrm>
    </dsp:sp>
    <dsp:sp modelId="{6FD2C11F-57DF-40C5-8245-CB265087761F}">
      <dsp:nvSpPr>
        <dsp:cNvPr id="0" name=""/>
        <dsp:cNvSpPr/>
      </dsp:nvSpPr>
      <dsp:spPr>
        <a:xfrm>
          <a:off x="6858000" y="2048163"/>
          <a:ext cx="1904999" cy="761999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000" b="0" i="0" kern="1200" dirty="0">
              <a:latin typeface="Book Antiqua"/>
            </a:rPr>
            <a:t>Отримання платежів і відвантаження товарів</a:t>
          </a:r>
          <a:endParaRPr lang="en-US" sz="1000" b="0" i="0" kern="1200" dirty="0">
            <a:latin typeface="Book Antiqua"/>
          </a:endParaRPr>
        </a:p>
      </dsp:txBody>
      <dsp:txXfrm>
        <a:off x="7239000" y="2048163"/>
        <a:ext cx="1143000" cy="761999"/>
      </dsp:txXfrm>
    </dsp:sp>
    <dsp:sp modelId="{E3D2CA4A-A391-4ECC-8C55-6148928B15C7}">
      <dsp:nvSpPr>
        <dsp:cNvPr id="0" name=""/>
        <dsp:cNvSpPr/>
      </dsp:nvSpPr>
      <dsp:spPr>
        <a:xfrm>
          <a:off x="8572500" y="2048163"/>
          <a:ext cx="1904999" cy="761999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000" b="0" i="0" kern="1200" dirty="0">
              <a:latin typeface="Book Antiqua"/>
            </a:rPr>
            <a:t>Підтримання товарних запасів</a:t>
          </a:r>
          <a:endParaRPr lang="en-US" sz="1000" b="0" i="0" kern="1200" dirty="0">
            <a:latin typeface="Book Antiqua"/>
          </a:endParaRPr>
        </a:p>
      </dsp:txBody>
      <dsp:txXfrm>
        <a:off x="8953500" y="2048163"/>
        <a:ext cx="1143000" cy="761999"/>
      </dsp:txXfrm>
    </dsp:sp>
    <dsp:sp modelId="{2D0E4394-322D-448A-A71C-A32EBE3D832D}">
      <dsp:nvSpPr>
        <dsp:cNvPr id="0" name=""/>
        <dsp:cNvSpPr/>
      </dsp:nvSpPr>
      <dsp:spPr>
        <a:xfrm>
          <a:off x="10287000" y="2048163"/>
          <a:ext cx="1904999" cy="761999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000" b="0" i="0" kern="1200" dirty="0">
              <a:latin typeface="Book Antiqua"/>
            </a:rPr>
            <a:t>Транспортування товарів</a:t>
          </a:r>
          <a:endParaRPr lang="en-US" sz="1000" b="0" i="0" kern="1200" dirty="0">
            <a:latin typeface="Book Antiqua"/>
          </a:endParaRPr>
        </a:p>
      </dsp:txBody>
      <dsp:txXfrm>
        <a:off x="10668000" y="2048163"/>
        <a:ext cx="1143000" cy="7619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3D5444-F62C-42C3-A75A-D9DBA807730F}" type="datetimeFigureOut">
              <a:rPr lang="ru-RU" smtClean="0"/>
              <a:t>10.03.2021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A4F617-7A30-41D4-AB86-5D833C98E18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46248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CAA1FA-7B6A-47D2-8D61-F225D71B51FF}" type="datetimeFigureOut">
              <a:rPr lang="ru-RU" smtClean="0"/>
              <a:t>10.03.2021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9A179D-2D27-49E2-B022-8EDDA2EFE68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4603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 noChangeArrowheads="1"/>
          </p:cNvSpPr>
          <p:nvPr/>
        </p:nvSpPr>
        <p:spPr bwMode="white">
          <a:xfrm>
            <a:off x="8429022" y="0"/>
            <a:ext cx="3762978" cy="6858000"/>
          </a:xfrm>
          <a:custGeom>
            <a:avLst/>
            <a:gdLst>
              <a:gd name="connsiteX0" fmla="*/ 0 w 3762978"/>
              <a:gd name="connsiteY0" fmla="*/ 0 h 6858000"/>
              <a:gd name="connsiteX1" fmla="*/ 3762978 w 3762978"/>
              <a:gd name="connsiteY1" fmla="*/ 0 h 6858000"/>
              <a:gd name="connsiteX2" fmla="*/ 3762978 w 3762978"/>
              <a:gd name="connsiteY2" fmla="*/ 6858000 h 6858000"/>
              <a:gd name="connsiteX3" fmla="*/ 338667 w 3762978"/>
              <a:gd name="connsiteY3" fmla="*/ 6858000 h 6858000"/>
              <a:gd name="connsiteX4" fmla="*/ 1189567 w 3762978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62978" h="6858000">
                <a:moveTo>
                  <a:pt x="0" y="0"/>
                </a:moveTo>
                <a:lnTo>
                  <a:pt x="3762978" y="0"/>
                </a:lnTo>
                <a:lnTo>
                  <a:pt x="3762978" y="6858000"/>
                </a:lnTo>
                <a:lnTo>
                  <a:pt x="338667" y="6858000"/>
                </a:lnTo>
                <a:lnTo>
                  <a:pt x="1189567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ru-RU" sz="1800" dirty="0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>
            <a:off x="8145385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z="1800" dirty="0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950653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5400" y="1873584"/>
            <a:ext cx="6400800" cy="256032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5400" y="4572000"/>
            <a:ext cx="6400800" cy="1600200"/>
          </a:xfrm>
        </p:spPr>
        <p:txBody>
          <a:bodyPr/>
          <a:lstStyle>
            <a:lvl1pPr marL="0" indent="0" algn="l">
              <a:spcBef>
                <a:spcPts val="120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258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724400" y="1828801"/>
            <a:ext cx="6172200" cy="4343400"/>
          </a:xfrm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95400" y="1828800"/>
            <a:ext cx="3017520" cy="4343400"/>
          </a:xfrm>
        </p:spPr>
        <p:txBody>
          <a:bodyPr anchor="ctr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ru-RU" smtClean="0"/>
              <a:t>10.03.2021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75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Две картинки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295400" y="5257800"/>
            <a:ext cx="457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71273" y="5333098"/>
            <a:ext cx="4420252" cy="839102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ru-RU" smtClean="0"/>
              <a:t>10.03.2021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324599" y="5257800"/>
            <a:ext cx="457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295400" y="5257800"/>
            <a:ext cx="4572000" cy="54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324599" y="5257800"/>
            <a:ext cx="4572000" cy="54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3" name="Текст 3"/>
          <p:cNvSpPr>
            <a:spLocks noGrp="1"/>
          </p:cNvSpPr>
          <p:nvPr>
            <p:ph type="body" sz="half" idx="14"/>
          </p:nvPr>
        </p:nvSpPr>
        <p:spPr>
          <a:xfrm>
            <a:off x="6412954" y="5333098"/>
            <a:ext cx="4420252" cy="839102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295400" y="1828801"/>
            <a:ext cx="4572000" cy="3428999"/>
          </a:xfrm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8" name="Рисунок 2"/>
          <p:cNvSpPr>
            <a:spLocks noGrp="1"/>
          </p:cNvSpPr>
          <p:nvPr>
            <p:ph type="pic" idx="13"/>
          </p:nvPr>
        </p:nvSpPr>
        <p:spPr>
          <a:xfrm>
            <a:off x="6324600" y="1828801"/>
            <a:ext cx="4572000" cy="3428999"/>
          </a:xfrm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4010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ru-RU" smtClean="0"/>
              <a:t>10.03.2021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294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 rot="5400000">
            <a:off x="7562850" y="2228850"/>
            <a:ext cx="6858000" cy="24003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6331230" y="3387909"/>
            <a:ext cx="6858000" cy="821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6251613" y="3387909"/>
            <a:ext cx="6858000" cy="82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871318" y="685800"/>
            <a:ext cx="1033272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95400" y="685800"/>
            <a:ext cx="7976754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ru-RU" smtClean="0"/>
              <a:t>10.03.2021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411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ru-RU" smtClean="0"/>
              <a:t>10.03.2021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618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5"/>
          <p:cNvSpPr>
            <a:spLocks noChangeArrowheads="1"/>
          </p:cNvSpPr>
          <p:nvPr/>
        </p:nvSpPr>
        <p:spPr bwMode="white">
          <a:xfrm>
            <a:off x="6540503" y="0"/>
            <a:ext cx="5651496" cy="6858000"/>
          </a:xfrm>
          <a:custGeom>
            <a:avLst/>
            <a:gdLst/>
            <a:ahLst/>
            <a:cxnLst/>
            <a:rect l="l" t="t" r="r" b="b"/>
            <a:pathLst>
              <a:path w="4238622" h="6858000">
                <a:moveTo>
                  <a:pt x="0" y="0"/>
                </a:moveTo>
                <a:lnTo>
                  <a:pt x="4086222" y="0"/>
                </a:lnTo>
                <a:lnTo>
                  <a:pt x="4237035" y="0"/>
                </a:lnTo>
                <a:lnTo>
                  <a:pt x="4238622" y="0"/>
                </a:lnTo>
                <a:lnTo>
                  <a:pt x="4238622" y="6858000"/>
                </a:lnTo>
                <a:lnTo>
                  <a:pt x="4237035" y="6858000"/>
                </a:lnTo>
                <a:lnTo>
                  <a:pt x="4086222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/>
          </a:p>
        </p:txBody>
      </p:sp>
      <p:sp>
        <p:nvSpPr>
          <p:cNvPr id="11" name="Полилиния 6"/>
          <p:cNvSpPr>
            <a:spLocks/>
          </p:cNvSpPr>
          <p:nvPr/>
        </p:nvSpPr>
        <p:spPr bwMode="auto">
          <a:xfrm>
            <a:off x="6256868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z="1800" dirty="0"/>
          </a:p>
        </p:txBody>
      </p:sp>
      <p:sp>
        <p:nvSpPr>
          <p:cNvPr id="12" name="Полилиния 7"/>
          <p:cNvSpPr>
            <a:spLocks/>
          </p:cNvSpPr>
          <p:nvPr/>
        </p:nvSpPr>
        <p:spPr bwMode="auto">
          <a:xfrm>
            <a:off x="6062136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5401" y="1873584"/>
            <a:ext cx="5120640" cy="256032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5401" y="4572000"/>
            <a:ext cx="5120640" cy="160020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15" name="Рисунок 14"/>
          <p:cNvSpPr>
            <a:spLocks noGrp="1"/>
          </p:cNvSpPr>
          <p:nvPr>
            <p:ph type="pic" sz="quarter" idx="10"/>
          </p:nvPr>
        </p:nvSpPr>
        <p:spPr>
          <a:xfrm>
            <a:off x="6743703" y="0"/>
            <a:ext cx="5448297" cy="6858000"/>
          </a:xfrm>
          <a:custGeom>
            <a:avLst/>
            <a:gdLst>
              <a:gd name="connsiteX0" fmla="*/ 0 w 5448297"/>
              <a:gd name="connsiteY0" fmla="*/ 0 h 6858000"/>
              <a:gd name="connsiteX1" fmla="*/ 5448297 w 5448297"/>
              <a:gd name="connsiteY1" fmla="*/ 0 h 6858000"/>
              <a:gd name="connsiteX2" fmla="*/ 5448297 w 5448297"/>
              <a:gd name="connsiteY2" fmla="*/ 6858000 h 6858000"/>
              <a:gd name="connsiteX3" fmla="*/ 338667 w 5448297"/>
              <a:gd name="connsiteY3" fmla="*/ 6858000 h 6858000"/>
              <a:gd name="connsiteX4" fmla="*/ 1185333 w 5448297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8297" h="6858000">
                <a:moveTo>
                  <a:pt x="0" y="0"/>
                </a:moveTo>
                <a:lnTo>
                  <a:pt x="5448297" y="0"/>
                </a:lnTo>
                <a:lnTo>
                  <a:pt x="5448297" y="6858000"/>
                </a:lnTo>
                <a:lnTo>
                  <a:pt x="338667" y="6858000"/>
                </a:lnTo>
                <a:lnTo>
                  <a:pt x="1185333" y="4337050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 tIns="365760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6" name="Инструкции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14400">
              <a:buNone/>
            </a:pPr>
            <a:r>
              <a:rPr lang="ru-RU" sz="1200" b="1" i="1" dirty="0">
                <a:solidFill>
                  <a:schemeClr val="lt1"/>
                </a:solidFill>
                <a:latin typeface="Arial"/>
                <a:ea typeface="+mn-ea"/>
                <a:cs typeface="Arial"/>
              </a:rPr>
              <a:t>ПРИМЕЧАНИЕ.</a:t>
            </a:r>
          </a:p>
          <a:p>
            <a:pPr algn="l" defTabSz="914400">
              <a:buNone/>
            </a:pPr>
            <a:r>
              <a:rPr lang="ru-RU" sz="1200" b="0" i="1" dirty="0">
                <a:solidFill>
                  <a:schemeClr val="lt1"/>
                </a:solidFill>
                <a:latin typeface="Arial"/>
                <a:ea typeface="+mn-ea"/>
                <a:cs typeface="Arial"/>
              </a:rPr>
              <a:t>Чтобы изменить изображение на этом слайде, выделите рисунок и удалите его. Затем щелкните значок "Рисунки" в заполнителе и вставьте свое изображение.</a:t>
            </a:r>
          </a:p>
        </p:txBody>
      </p:sp>
    </p:spTree>
    <p:extLst>
      <p:ext uri="{BB962C8B-B14F-4D97-AF65-F5344CB8AC3E}">
        <p14:creationId xmlns:p14="http://schemas.microsoft.com/office/powerpoint/2010/main" val="240281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5"/>
          <p:cNvSpPr>
            <a:spLocks noChangeArrowheads="1"/>
          </p:cNvSpPr>
          <p:nvPr/>
        </p:nvSpPr>
        <p:spPr bwMode="white">
          <a:xfrm>
            <a:off x="9622368" y="0"/>
            <a:ext cx="2569632" cy="6858000"/>
          </a:xfrm>
          <a:custGeom>
            <a:avLst/>
            <a:gdLst/>
            <a:ahLst/>
            <a:cxnLst/>
            <a:rect l="l" t="t" r="r" b="b"/>
            <a:pathLst>
              <a:path w="1927224" h="6858000">
                <a:moveTo>
                  <a:pt x="0" y="0"/>
                </a:moveTo>
                <a:lnTo>
                  <a:pt x="1927224" y="0"/>
                </a:lnTo>
                <a:lnTo>
                  <a:pt x="192722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/>
          </a:p>
        </p:txBody>
      </p:sp>
      <p:sp>
        <p:nvSpPr>
          <p:cNvPr id="8" name="Полилиния 6"/>
          <p:cNvSpPr>
            <a:spLocks/>
          </p:cNvSpPr>
          <p:nvPr/>
        </p:nvSpPr>
        <p:spPr bwMode="auto">
          <a:xfrm>
            <a:off x="9237132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z="1800" dirty="0"/>
          </a:p>
        </p:txBody>
      </p:sp>
      <p:sp>
        <p:nvSpPr>
          <p:cNvPr id="9" name="Полилиния 7"/>
          <p:cNvSpPr>
            <a:spLocks/>
          </p:cNvSpPr>
          <p:nvPr/>
        </p:nvSpPr>
        <p:spPr bwMode="auto">
          <a:xfrm>
            <a:off x="9173633" y="0"/>
            <a:ext cx="1460499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z="1800" dirty="0"/>
          </a:p>
        </p:txBody>
      </p:sp>
      <p:sp>
        <p:nvSpPr>
          <p:cNvPr id="10" name="Полилиния 7"/>
          <p:cNvSpPr>
            <a:spLocks/>
          </p:cNvSpPr>
          <p:nvPr/>
        </p:nvSpPr>
        <p:spPr bwMode="auto">
          <a:xfrm>
            <a:off x="9173633" y="0"/>
            <a:ext cx="1460499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398" y="2914650"/>
            <a:ext cx="8046720" cy="1557338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398" y="4589463"/>
            <a:ext cx="8046718" cy="1011237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1964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24600" y="1828799"/>
            <a:ext cx="4572000" cy="43434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ru-RU" smtClean="0"/>
              <a:t>10.03.2021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820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4572000" cy="847725"/>
          </a:xfrm>
        </p:spPr>
        <p:txBody>
          <a:bodyPr anchor="ctr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95400" y="2705100"/>
            <a:ext cx="4572000" cy="34671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24600" y="1828800"/>
            <a:ext cx="4572000" cy="847725"/>
          </a:xfrm>
        </p:spPr>
        <p:txBody>
          <a:bodyPr anchor="ctr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324600" y="2705100"/>
            <a:ext cx="4572000" cy="34671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ru-RU" smtClean="0"/>
              <a:t>10.03.2021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236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ru-RU" smtClean="0"/>
              <a:t>10.03.2021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33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ru-RU" smtClean="0"/>
              <a:t>10.03.2021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363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28209" y="1828800"/>
            <a:ext cx="6126480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95400" y="1828800"/>
            <a:ext cx="3017520" cy="4343400"/>
          </a:xfrm>
        </p:spPr>
        <p:txBody>
          <a:bodyPr anchor="ctr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ru-RU" smtClean="0"/>
              <a:t>10.03.2021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76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 bwMode="white">
          <a:xfrm>
            <a:off x="0" y="0"/>
            <a:ext cx="12192000" cy="137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1371600"/>
            <a:ext cx="12192000" cy="821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0" y="1443006"/>
            <a:ext cx="12192000" cy="82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791449" y="6374999"/>
            <a:ext cx="148070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79A3335-6331-4872-A8B7-ECD55539F4D0}" type="datetimeFigureOut">
              <a:rPr lang="ru-RU" smtClean="0"/>
              <a:pPr/>
              <a:t>10.03.2021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295399" y="6374999"/>
            <a:ext cx="624320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525000" y="6374999"/>
            <a:ext cx="1371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7F8E3F6-DE14-48B2-B2BC-6FABA9630F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473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61" r:id="rId11"/>
    <p:sldLayoutId id="2147483658" r:id="rId12"/>
    <p:sldLayoutId id="2147483659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7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1473" y="957129"/>
            <a:ext cx="5954568" cy="3476775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  <a:spcBef>
                <a:spcPts val="1"/>
              </a:spcBef>
            </a:pPr>
            <a:br>
              <a:rPr lang="uk-UA" sz="4000" b="0" i="0" dirty="0">
                <a:solidFill>
                  <a:srgbClr val="595959"/>
                </a:solidFill>
                <a:latin typeface="Book Antiqua"/>
                <a:ea typeface="+mj-ea"/>
                <a:cs typeface="+mj-cs"/>
              </a:rPr>
            </a:br>
            <a:r>
              <a:rPr lang="ru-RU" dirty="0">
                <a:solidFill>
                  <a:srgbClr val="595959"/>
                </a:solidFill>
              </a:rPr>
              <a:t>СУТНІСТЬ І ЗНАЧЕННЯ МАРКЕТИНГОВОЇ ПОЛІТИКИ РОЗПОДІЛЕННЯ </a:t>
            </a:r>
            <a:br>
              <a:rPr lang="ru-RU" dirty="0">
                <a:solidFill>
                  <a:srgbClr val="595959"/>
                </a:solidFill>
              </a:rPr>
            </a:br>
            <a:r>
              <a:rPr lang="ru-RU" dirty="0">
                <a:solidFill>
                  <a:srgbClr val="595959"/>
                </a:solidFill>
              </a:rPr>
              <a:t> </a:t>
            </a:r>
            <a:endParaRPr lang="ru-RU" sz="4000" b="0" i="0" dirty="0">
              <a:solidFill>
                <a:srgbClr val="595959"/>
              </a:solidFill>
              <a:latin typeface="Book Antiqua"/>
              <a:ea typeface="+mj-ea"/>
              <a:cs typeface="+mj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27035" y="4777099"/>
            <a:ext cx="5120640" cy="1600200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uk-UA" dirty="0">
                <a:solidFill>
                  <a:srgbClr val="595959"/>
                </a:solidFill>
              </a:rPr>
              <a:t>Лекція 8  </a:t>
            </a:r>
          </a:p>
          <a:p>
            <a:pPr algn="ctr"/>
            <a:r>
              <a:rPr lang="uk-UA" dirty="0">
                <a:solidFill>
                  <a:srgbClr val="595959"/>
                </a:solidFill>
              </a:rPr>
              <a:t>Частини 1-2</a:t>
            </a:r>
          </a:p>
          <a:p>
            <a:pPr algn="ctr"/>
            <a:r>
              <a:rPr lang="uk-UA" sz="2400" b="0" i="0" dirty="0">
                <a:solidFill>
                  <a:srgbClr val="595959"/>
                </a:solidFill>
              </a:rPr>
              <a:t>Викладач:</a:t>
            </a:r>
          </a:p>
          <a:p>
            <a:r>
              <a:rPr lang="uk-UA" dirty="0">
                <a:solidFill>
                  <a:srgbClr val="595959"/>
                </a:solidFill>
              </a:rPr>
              <a:t>Доцент, </a:t>
            </a:r>
            <a:r>
              <a:rPr lang="uk-UA" dirty="0" err="1">
                <a:solidFill>
                  <a:srgbClr val="595959"/>
                </a:solidFill>
              </a:rPr>
              <a:t>к.е.н</a:t>
            </a:r>
            <a:r>
              <a:rPr lang="uk-UA" dirty="0">
                <a:solidFill>
                  <a:srgbClr val="595959"/>
                </a:solidFill>
              </a:rPr>
              <a:t>. Наумова О.О.</a:t>
            </a:r>
            <a:endParaRPr lang="ru-RU" sz="2400" b="0" i="0" dirty="0"/>
          </a:p>
        </p:txBody>
      </p:sp>
      <p:pic>
        <p:nvPicPr>
          <p:cNvPr id="5" name="Рисунок 4" descr="Городская улица с размытым изображением движения" title="Sample Picture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8059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1"/>
              </a:spcBef>
              <a:buNone/>
            </a:pPr>
            <a:r>
              <a:rPr lang="ru-RU" dirty="0">
                <a:latin typeface="Book Antiqua"/>
              </a:rPr>
              <a:t>1. </a:t>
            </a:r>
            <a:r>
              <a:rPr lang="ru-RU" dirty="0" err="1">
                <a:latin typeface="Book Antiqua"/>
              </a:rPr>
              <a:t>Товарний</a:t>
            </a:r>
            <a:r>
              <a:rPr lang="ru-RU" dirty="0">
                <a:latin typeface="Book Antiqua"/>
              </a:rPr>
              <a:t> </a:t>
            </a:r>
            <a:r>
              <a:rPr lang="ru-RU" dirty="0" err="1">
                <a:latin typeface="Book Antiqua"/>
              </a:rPr>
              <a:t>рух</a:t>
            </a:r>
            <a:r>
              <a:rPr lang="ru-RU" dirty="0">
                <a:latin typeface="Book Antiqua"/>
              </a:rPr>
              <a:t> як </a:t>
            </a:r>
            <a:r>
              <a:rPr lang="ru-RU" dirty="0" err="1">
                <a:latin typeface="Book Antiqua"/>
              </a:rPr>
              <a:t>складова</a:t>
            </a:r>
            <a:r>
              <a:rPr lang="ru-RU" dirty="0">
                <a:latin typeface="Book Antiqua"/>
              </a:rPr>
              <a:t> </a:t>
            </a:r>
            <a:r>
              <a:rPr lang="ru-RU" dirty="0" err="1">
                <a:latin typeface="Book Antiqua"/>
              </a:rPr>
              <a:t>політики</a:t>
            </a:r>
            <a:r>
              <a:rPr lang="ru-RU" dirty="0">
                <a:latin typeface="Book Antiqua"/>
              </a:rPr>
              <a:t> </a:t>
            </a:r>
            <a:r>
              <a:rPr lang="ru-RU" dirty="0" err="1">
                <a:latin typeface="Book Antiqua"/>
              </a:rPr>
              <a:t>розподілу</a:t>
            </a:r>
            <a:endParaRPr lang="ru-RU" sz="3200" b="0" i="0" dirty="0">
              <a:solidFill>
                <a:schemeClr val="bg1"/>
              </a:solidFill>
              <a:latin typeface="Book Antiqua"/>
              <a:ea typeface="+mj-ea"/>
              <a:cs typeface="+mj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indent="-274320" algn="l" defTabSz="914400">
              <a:lnSpc>
                <a:spcPct val="90000"/>
              </a:lnSpc>
              <a:spcBef>
                <a:spcPts val="1800"/>
              </a:spcBef>
              <a:buClr>
                <a:srgbClr val="595959"/>
              </a:buClr>
              <a:buFont typeface="Arial"/>
              <a:buChar char="•"/>
            </a:pPr>
            <a:r>
              <a:rPr lang="ru-RU" sz="2400" b="0" i="0" dirty="0" err="1">
                <a:solidFill>
                  <a:srgbClr val="595959"/>
                </a:solidFill>
                <a:latin typeface="Book Antiqua"/>
                <a:ea typeface="+mn-ea"/>
                <a:cs typeface="+mn-cs"/>
              </a:rPr>
              <a:t>Термін</a:t>
            </a:r>
            <a:r>
              <a:rPr lang="ru-RU" sz="2400" b="0" i="0" dirty="0">
                <a:solidFill>
                  <a:srgbClr val="595959"/>
                </a:solidFill>
                <a:latin typeface="Book Antiqua"/>
                <a:ea typeface="+mn-ea"/>
                <a:cs typeface="+mn-cs"/>
              </a:rPr>
              <a:t> «</a:t>
            </a:r>
            <a:r>
              <a:rPr lang="ru-RU" sz="2400" b="0" i="0" dirty="0" err="1">
                <a:solidFill>
                  <a:srgbClr val="595959"/>
                </a:solidFill>
                <a:latin typeface="Book Antiqua"/>
                <a:ea typeface="+mn-ea"/>
                <a:cs typeface="+mn-cs"/>
              </a:rPr>
              <a:t>товарорух</a:t>
            </a:r>
            <a:r>
              <a:rPr lang="ru-RU" sz="2400" b="0" i="0" dirty="0">
                <a:solidFill>
                  <a:srgbClr val="595959"/>
                </a:solidFill>
                <a:latin typeface="Book Antiqua"/>
                <a:ea typeface="+mn-ea"/>
                <a:cs typeface="+mn-cs"/>
              </a:rPr>
              <a:t>»</a:t>
            </a:r>
          </a:p>
          <a:p>
            <a:pPr marL="274320" indent="-274320" algn="l" defTabSz="914400">
              <a:lnSpc>
                <a:spcPct val="90000"/>
              </a:lnSpc>
              <a:spcBef>
                <a:spcPts val="1800"/>
              </a:spcBef>
              <a:buClr>
                <a:srgbClr val="595959"/>
              </a:buClr>
              <a:buFont typeface="Arial"/>
              <a:buChar char="•"/>
            </a:pPr>
            <a:r>
              <a:rPr lang="ru-RU" dirty="0" err="1">
                <a:solidFill>
                  <a:srgbClr val="595959"/>
                </a:solidFill>
                <a:latin typeface="Book Antiqua"/>
              </a:rPr>
              <a:t>Елементи</a:t>
            </a:r>
            <a:r>
              <a:rPr lang="ru-RU" dirty="0">
                <a:solidFill>
                  <a:srgbClr val="595959"/>
                </a:solidFill>
                <a:latin typeface="Book Antiqua"/>
              </a:rPr>
              <a:t> </a:t>
            </a:r>
            <a:r>
              <a:rPr lang="ru-RU" dirty="0" err="1">
                <a:solidFill>
                  <a:srgbClr val="595959"/>
                </a:solidFill>
                <a:latin typeface="Book Antiqua"/>
              </a:rPr>
              <a:t>товароруху</a:t>
            </a:r>
            <a:endParaRPr lang="ru-RU" dirty="0">
              <a:solidFill>
                <a:srgbClr val="595959"/>
              </a:solidFill>
              <a:latin typeface="Book Antiqua"/>
            </a:endParaRPr>
          </a:p>
          <a:p>
            <a:pPr marL="274320" indent="-274320" algn="l" defTabSz="914400">
              <a:lnSpc>
                <a:spcPct val="90000"/>
              </a:lnSpc>
              <a:spcBef>
                <a:spcPts val="1800"/>
              </a:spcBef>
              <a:buClr>
                <a:srgbClr val="595959"/>
              </a:buClr>
              <a:buFont typeface="Arial"/>
              <a:buChar char="•"/>
            </a:pPr>
            <a:r>
              <a:rPr lang="ru-RU" sz="2400" b="0" i="0" dirty="0" err="1">
                <a:solidFill>
                  <a:srgbClr val="595959"/>
                </a:solidFill>
                <a:latin typeface="Book Antiqua"/>
                <a:ea typeface="+mn-ea"/>
                <a:cs typeface="+mn-cs"/>
              </a:rPr>
              <a:t>Форми</a:t>
            </a:r>
            <a:r>
              <a:rPr lang="ru-RU" sz="2400" b="0" i="0" dirty="0">
                <a:solidFill>
                  <a:srgbClr val="595959"/>
                </a:solidFill>
                <a:latin typeface="Book Antiqua"/>
                <a:ea typeface="+mn-ea"/>
                <a:cs typeface="+mn-cs"/>
              </a:rPr>
              <a:t> </a:t>
            </a:r>
            <a:r>
              <a:rPr lang="ru-RU" sz="2400" b="0" i="0" dirty="0" err="1">
                <a:solidFill>
                  <a:srgbClr val="595959"/>
                </a:solidFill>
                <a:latin typeface="Book Antiqua"/>
                <a:ea typeface="+mn-ea"/>
                <a:cs typeface="+mn-cs"/>
              </a:rPr>
              <a:t>товароруху</a:t>
            </a:r>
            <a:endParaRPr lang="ru-RU" sz="2400" b="0" i="0" dirty="0">
              <a:solidFill>
                <a:srgbClr val="595959"/>
              </a:solidFill>
              <a:latin typeface="Book Antiqua"/>
              <a:ea typeface="+mn-ea"/>
              <a:cs typeface="+mn-cs"/>
            </a:endParaRPr>
          </a:p>
          <a:p>
            <a:pPr marL="274320" indent="-274320" algn="l" defTabSz="914400">
              <a:lnSpc>
                <a:spcPct val="90000"/>
              </a:lnSpc>
              <a:spcBef>
                <a:spcPts val="1800"/>
              </a:spcBef>
              <a:buClr>
                <a:srgbClr val="595959"/>
              </a:buClr>
              <a:buFont typeface="Arial"/>
              <a:buChar char="•"/>
            </a:pPr>
            <a:endParaRPr lang="ru-RU" sz="2400" b="0" i="0" dirty="0">
              <a:solidFill>
                <a:srgbClr val="595959"/>
              </a:solidFill>
              <a:latin typeface="Book Antiqu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987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1D12A3-CA1C-4958-A037-7DD2EA872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/>
              <a:t>Товарорух</a:t>
            </a:r>
            <a:endParaRPr lang="uk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9E39DF-926C-4CCE-AB1B-29F6F00E95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/>
              <a:t>- Процес фізичного переміщення товарів від місця виробництва до місця продажу кінцевим споживачам</a:t>
            </a:r>
          </a:p>
          <a:p>
            <a:pPr marL="0" indent="0">
              <a:buNone/>
            </a:pPr>
            <a:r>
              <a:rPr lang="uk-UA" dirty="0"/>
              <a:t>- супроводжується передачею права власності</a:t>
            </a:r>
          </a:p>
          <a:p>
            <a:pPr marL="0" indent="0">
              <a:buNone/>
            </a:pPr>
            <a:r>
              <a:rPr lang="uk-UA" dirty="0"/>
              <a:t>- потребує планування і контролю за його здійсненням з метою задоволення потреб споживачів і отримання прибутку</a:t>
            </a:r>
          </a:p>
        </p:txBody>
      </p:sp>
      <p:pic>
        <p:nvPicPr>
          <p:cNvPr id="1026" name="Picture 2" descr="Картинки по запросу завод лего">
            <a:extLst>
              <a:ext uri="{FF2B5EF4-FFF2-40B4-BE49-F238E27FC236}">
                <a16:creationId xmlns:a16="http://schemas.microsoft.com/office/drawing/2014/main" id="{6F1E358E-D064-4931-9A07-0E99671B2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68" y="4159017"/>
            <a:ext cx="3935136" cy="2648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ртинки по запросу завод лего">
            <a:extLst>
              <a:ext uri="{FF2B5EF4-FFF2-40B4-BE49-F238E27FC236}">
                <a16:creationId xmlns:a16="http://schemas.microsoft.com/office/drawing/2014/main" id="{B2CA580A-FEB0-478A-B7C6-BCFB800CA4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525" y="4159017"/>
            <a:ext cx="3935136" cy="2648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артинки по запросу ребенок лего">
            <a:extLst>
              <a:ext uri="{FF2B5EF4-FFF2-40B4-BE49-F238E27FC236}">
                <a16:creationId xmlns:a16="http://schemas.microsoft.com/office/drawing/2014/main" id="{44785257-2295-435B-A58B-335C737007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486" y="4193648"/>
            <a:ext cx="3099626" cy="2614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0113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6C1E95-4DD4-4C96-A2B4-AB01E177C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Товарорух </a:t>
            </a:r>
            <a:r>
              <a:rPr lang="en-US" dirty="0"/>
              <a:t>vs</a:t>
            </a:r>
            <a:r>
              <a:rPr lang="uk-UA" dirty="0"/>
              <a:t> розподіл</a:t>
            </a:r>
            <a:r>
              <a:rPr lang="en-US" dirty="0"/>
              <a:t> </a:t>
            </a:r>
            <a:endParaRPr lang="uk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9C1669-E016-4EF6-A124-61D282CA5D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i="1" dirty="0" err="1"/>
              <a:t>Розподілом</a:t>
            </a:r>
            <a:r>
              <a:rPr lang="ru-RU" i="1" dirty="0"/>
              <a:t> </a:t>
            </a:r>
            <a:r>
              <a:rPr lang="ru-RU" i="1" dirty="0" err="1"/>
              <a:t>товарів</a:t>
            </a:r>
            <a:r>
              <a:rPr lang="ru-RU" dirty="0"/>
              <a:t> - </a:t>
            </a:r>
            <a:r>
              <a:rPr lang="ru-RU" dirty="0" err="1"/>
              <a:t>сукупність</a:t>
            </a:r>
            <a:r>
              <a:rPr lang="ru-RU" dirty="0"/>
              <a:t> </a:t>
            </a:r>
            <a:r>
              <a:rPr lang="ru-RU" dirty="0" err="1"/>
              <a:t>заходів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спрямовані</a:t>
            </a:r>
            <a:r>
              <a:rPr lang="ru-RU" dirty="0"/>
              <a:t> на </a:t>
            </a:r>
            <a:r>
              <a:rPr lang="ru-RU" dirty="0" err="1"/>
              <a:t>переміщення</a:t>
            </a:r>
            <a:r>
              <a:rPr lang="ru-RU" dirty="0"/>
              <a:t> товару в </a:t>
            </a:r>
            <a:r>
              <a:rPr lang="ru-RU" dirty="0" err="1"/>
              <a:t>часі</a:t>
            </a:r>
            <a:r>
              <a:rPr lang="ru-RU" dirty="0"/>
              <a:t> і в </a:t>
            </a:r>
            <a:r>
              <a:rPr lang="ru-RU" dirty="0" err="1"/>
              <a:t>просторі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місця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виробництва</a:t>
            </a:r>
            <a:r>
              <a:rPr lang="ru-RU" dirty="0"/>
              <a:t> до </a:t>
            </a:r>
            <a:r>
              <a:rPr lang="ru-RU" dirty="0" err="1"/>
              <a:t>споживчого</a:t>
            </a:r>
            <a:r>
              <a:rPr lang="ru-RU" dirty="0"/>
              <a:t> ринку.</a:t>
            </a:r>
          </a:p>
          <a:p>
            <a:pPr marL="0" indent="0" algn="just">
              <a:buNone/>
            </a:pPr>
            <a:endParaRPr lang="ru-RU" dirty="0"/>
          </a:p>
          <a:p>
            <a:pPr algn="just"/>
            <a:r>
              <a:rPr lang="ru-RU" u="sng" dirty="0" err="1"/>
              <a:t>Розподіл</a:t>
            </a:r>
            <a:r>
              <a:rPr lang="ru-RU" u="sng" dirty="0"/>
              <a:t> </a:t>
            </a:r>
            <a:r>
              <a:rPr lang="ru-RU" u="sng" dirty="0" err="1"/>
              <a:t>товарів</a:t>
            </a:r>
            <a:r>
              <a:rPr lang="ru-RU" u="sng" dirty="0"/>
              <a:t> є </a:t>
            </a:r>
            <a:r>
              <a:rPr lang="ru-RU" u="sng" dirty="0" err="1"/>
              <a:t>ширшим</a:t>
            </a:r>
            <a:r>
              <a:rPr lang="ru-RU" u="sng" dirty="0"/>
              <a:t> </a:t>
            </a:r>
            <a:r>
              <a:rPr lang="ru-RU" u="sng" dirty="0" err="1"/>
              <a:t>поняттям</a:t>
            </a:r>
            <a:r>
              <a:rPr lang="ru-RU" u="sng" dirty="0"/>
              <a:t> за </a:t>
            </a:r>
            <a:r>
              <a:rPr lang="ru-RU" u="sng" dirty="0" err="1"/>
              <a:t>товарорух</a:t>
            </a:r>
            <a:r>
              <a:rPr lang="ru-RU" dirty="0"/>
              <a:t>: </a:t>
            </a:r>
          </a:p>
          <a:p>
            <a:pPr marL="0" indent="0" algn="just">
              <a:buNone/>
            </a:pPr>
            <a:endParaRPr lang="ru-RU" dirty="0"/>
          </a:p>
          <a:p>
            <a:pPr algn="just"/>
            <a:r>
              <a:rPr lang="ru-RU" dirty="0" err="1"/>
              <a:t>передбачає</a:t>
            </a:r>
            <a:r>
              <a:rPr lang="ru-RU" dirty="0"/>
              <a:t> </a:t>
            </a:r>
            <a:r>
              <a:rPr lang="ru-RU" dirty="0" err="1"/>
              <a:t>операції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створення</a:t>
            </a:r>
            <a:r>
              <a:rPr lang="ru-RU" dirty="0"/>
              <a:t> товару (</a:t>
            </a:r>
            <a:r>
              <a:rPr lang="ru-RU" dirty="0" err="1"/>
              <a:t>наприклад</a:t>
            </a:r>
            <a:r>
              <a:rPr lang="ru-RU" dirty="0"/>
              <a:t>, поставка </a:t>
            </a:r>
            <a:r>
              <a:rPr lang="ru-RU" dirty="0" err="1"/>
              <a:t>сировини</a:t>
            </a:r>
            <a:r>
              <a:rPr lang="ru-RU" dirty="0"/>
              <a:t>, </a:t>
            </a:r>
            <a:r>
              <a:rPr lang="ru-RU" dirty="0" err="1"/>
              <a:t>матеріалів</a:t>
            </a:r>
            <a:r>
              <a:rPr lang="ru-RU" dirty="0"/>
              <a:t>)</a:t>
            </a:r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284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206F25-D11D-4681-A0AD-29184C74A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Канал </a:t>
            </a:r>
            <a:r>
              <a:rPr lang="ru-RU" dirty="0" err="1"/>
              <a:t>розподілу</a:t>
            </a:r>
            <a:r>
              <a:rPr lang="ru-RU" dirty="0"/>
              <a:t> = канал </a:t>
            </a:r>
            <a:r>
              <a:rPr lang="ru-RU" dirty="0" err="1"/>
              <a:t>постачання</a:t>
            </a:r>
            <a:r>
              <a:rPr lang="ru-RU" dirty="0"/>
              <a:t> </a:t>
            </a:r>
            <a:br>
              <a:rPr lang="ru-RU" dirty="0"/>
            </a:br>
            <a:r>
              <a:rPr lang="ru-RU" dirty="0"/>
              <a:t>                                                 + </a:t>
            </a:r>
            <a:br>
              <a:rPr lang="ru-RU" dirty="0"/>
            </a:br>
            <a:r>
              <a:rPr lang="ru-RU" dirty="0"/>
              <a:t>                                    канал </a:t>
            </a:r>
            <a:r>
              <a:rPr lang="ru-RU" dirty="0" err="1"/>
              <a:t>товароруху</a:t>
            </a:r>
            <a:endParaRPr lang="uk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8FA29C-BEA3-45CC-AA73-AB2C8821DD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b="1" dirty="0"/>
              <a:t>Канал </a:t>
            </a:r>
            <a:r>
              <a:rPr lang="ru-RU" b="1" dirty="0" err="1"/>
              <a:t>постачання</a:t>
            </a:r>
            <a:r>
              <a:rPr lang="ru-RU" dirty="0"/>
              <a:t> — </a:t>
            </a:r>
            <a:r>
              <a:rPr lang="ru-RU" dirty="0" err="1"/>
              <a:t>частково</a:t>
            </a:r>
            <a:r>
              <a:rPr lang="ru-RU" dirty="0"/>
              <a:t> </a:t>
            </a:r>
            <a:r>
              <a:rPr lang="ru-RU" dirty="0" err="1"/>
              <a:t>впорядкована</a:t>
            </a:r>
            <a:r>
              <a:rPr lang="ru-RU" dirty="0"/>
              <a:t> </a:t>
            </a:r>
            <a:r>
              <a:rPr lang="ru-RU" dirty="0" err="1"/>
              <a:t>сукупність</a:t>
            </a:r>
            <a:r>
              <a:rPr lang="ru-RU" dirty="0"/>
              <a:t> </a:t>
            </a:r>
            <a:r>
              <a:rPr lang="ru-RU" dirty="0" err="1"/>
              <a:t>юридичних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фізичних</a:t>
            </a:r>
            <a:r>
              <a:rPr lang="ru-RU" dirty="0"/>
              <a:t> </a:t>
            </a:r>
            <a:r>
              <a:rPr lang="ru-RU" dirty="0" err="1"/>
              <a:t>осіб</a:t>
            </a:r>
            <a:r>
              <a:rPr lang="ru-RU" dirty="0"/>
              <a:t> — </a:t>
            </a:r>
            <a:r>
              <a:rPr lang="ru-RU" dirty="0" err="1"/>
              <a:t>постачальників</a:t>
            </a:r>
            <a:r>
              <a:rPr lang="ru-RU" dirty="0"/>
              <a:t> </a:t>
            </a:r>
            <a:r>
              <a:rPr lang="ru-RU" dirty="0" err="1"/>
              <a:t>сировини</a:t>
            </a:r>
            <a:r>
              <a:rPr lang="ru-RU" dirty="0"/>
              <a:t>, </a:t>
            </a:r>
            <a:r>
              <a:rPr lang="ru-RU" dirty="0" err="1"/>
              <a:t>матеріалів</a:t>
            </a:r>
            <a:r>
              <a:rPr lang="ru-RU" dirty="0"/>
              <a:t>, </a:t>
            </a:r>
            <a:r>
              <a:rPr lang="ru-RU" dirty="0" err="1"/>
              <a:t>напівфабрикатів</a:t>
            </a:r>
            <a:r>
              <a:rPr lang="ru-RU" dirty="0"/>
              <a:t>, </a:t>
            </a:r>
            <a:r>
              <a:rPr lang="ru-RU" dirty="0" err="1"/>
              <a:t>комплектуючих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забезпечують</a:t>
            </a:r>
            <a:r>
              <a:rPr lang="ru-RU" dirty="0"/>
              <a:t>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.</a:t>
            </a:r>
          </a:p>
          <a:p>
            <a:pPr algn="just"/>
            <a:r>
              <a:rPr lang="ru-RU" b="1" dirty="0"/>
              <a:t>Канал </a:t>
            </a:r>
            <a:r>
              <a:rPr lang="ru-RU" b="1" dirty="0" err="1"/>
              <a:t>товароруху</a:t>
            </a:r>
            <a:r>
              <a:rPr lang="ru-RU" dirty="0"/>
              <a:t> - система, де </a:t>
            </a:r>
            <a:r>
              <a:rPr lang="ru-RU" dirty="0" err="1"/>
              <a:t>продукція</a:t>
            </a:r>
            <a:r>
              <a:rPr lang="ru-RU" dirty="0"/>
              <a:t> і </a:t>
            </a:r>
            <a:r>
              <a:rPr lang="ru-RU" dirty="0" err="1"/>
              <a:t>відповідальність</a:t>
            </a:r>
            <a:r>
              <a:rPr lang="ru-RU" dirty="0"/>
              <a:t> за </a:t>
            </a:r>
            <a:r>
              <a:rPr lang="ru-RU" dirty="0" err="1"/>
              <a:t>неї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власність</a:t>
            </a:r>
            <a:r>
              <a:rPr lang="ru-RU" dirty="0"/>
              <a:t> на </a:t>
            </a:r>
            <a:r>
              <a:rPr lang="ru-RU" dirty="0" err="1"/>
              <a:t>неї</a:t>
            </a:r>
            <a:r>
              <a:rPr lang="ru-RU" dirty="0"/>
              <a:t> </a:t>
            </a:r>
            <a:r>
              <a:rPr lang="ru-RU" dirty="0" err="1"/>
              <a:t>передаються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рівня</a:t>
            </a:r>
            <a:r>
              <a:rPr lang="ru-RU" dirty="0"/>
              <a:t> до </a:t>
            </a:r>
            <a:r>
              <a:rPr lang="ru-RU" dirty="0" err="1"/>
              <a:t>рівня</a:t>
            </a:r>
            <a:r>
              <a:rPr lang="ru-RU" dirty="0"/>
              <a:t> (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посередника</a:t>
            </a:r>
            <a:r>
              <a:rPr lang="ru-RU" dirty="0"/>
              <a:t> до </a:t>
            </a:r>
            <a:r>
              <a:rPr lang="ru-RU" dirty="0" err="1"/>
              <a:t>посередника</a:t>
            </a:r>
            <a:r>
              <a:rPr lang="ru-RU" dirty="0"/>
              <a:t>), у </a:t>
            </a:r>
            <a:r>
              <a:rPr lang="ru-RU" dirty="0" err="1"/>
              <a:t>результаті</a:t>
            </a:r>
            <a:r>
              <a:rPr lang="ru-RU" dirty="0"/>
              <a:t> </a:t>
            </a:r>
            <a:r>
              <a:rPr lang="ru-RU" dirty="0" err="1"/>
              <a:t>досягаючи</a:t>
            </a:r>
            <a:r>
              <a:rPr lang="ru-RU" dirty="0"/>
              <a:t> </a:t>
            </a:r>
            <a:r>
              <a:rPr lang="ru-RU" dirty="0" err="1"/>
              <a:t>споживача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639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34DE51-4998-4662-B298-F6E595025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55134"/>
            <a:ext cx="10185400" cy="1036850"/>
          </a:xfrm>
        </p:spPr>
        <p:txBody>
          <a:bodyPr/>
          <a:lstStyle/>
          <a:p>
            <a:pPr algn="ctr"/>
            <a:r>
              <a:rPr lang="ru-RU" dirty="0" err="1"/>
              <a:t>Інформаційні</a:t>
            </a:r>
            <a:r>
              <a:rPr lang="ru-RU" dirty="0"/>
              <a:t>, </a:t>
            </a:r>
            <a:r>
              <a:rPr lang="ru-RU" dirty="0" err="1"/>
              <a:t>фінансові</a:t>
            </a:r>
            <a:r>
              <a:rPr lang="ru-RU" dirty="0"/>
              <a:t>, </a:t>
            </a:r>
            <a:r>
              <a:rPr lang="ru-RU" dirty="0" err="1"/>
              <a:t>сервісні</a:t>
            </a:r>
            <a:r>
              <a:rPr lang="ru-RU" dirty="0"/>
              <a:t> та </a:t>
            </a:r>
            <a:r>
              <a:rPr lang="ru-RU" dirty="0" err="1"/>
              <a:t>товарні</a:t>
            </a:r>
            <a:r>
              <a:rPr lang="ru-RU" dirty="0"/>
              <a:t> потоки в каналах</a:t>
            </a:r>
            <a:r>
              <a:rPr lang="uk-UA" dirty="0"/>
              <a:t> розподілу</a:t>
            </a:r>
            <a:r>
              <a:rPr lang="ru-RU" dirty="0"/>
              <a:t> </a:t>
            </a:r>
            <a:endParaRPr lang="uk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9F6DDE8-8198-4143-A30C-62DA9220B9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429" y="1943140"/>
            <a:ext cx="9402487" cy="3562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241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1"/>
              </a:spcBef>
              <a:buNone/>
            </a:pPr>
            <a:r>
              <a:rPr lang="ru-RU" sz="3200" b="0" i="0" dirty="0" err="1">
                <a:solidFill>
                  <a:schemeClr val="bg1"/>
                </a:solidFill>
                <a:latin typeface="Book Antiqua"/>
                <a:ea typeface="+mj-ea"/>
                <a:cs typeface="+mj-cs"/>
              </a:rPr>
              <a:t>Елементи</a:t>
            </a:r>
            <a:r>
              <a:rPr lang="ru-RU" sz="3200" b="0" i="0" dirty="0">
                <a:solidFill>
                  <a:schemeClr val="bg1"/>
                </a:solidFill>
                <a:latin typeface="Book Antiqua"/>
                <a:ea typeface="+mj-ea"/>
                <a:cs typeface="+mj-cs"/>
              </a:rPr>
              <a:t> </a:t>
            </a:r>
            <a:r>
              <a:rPr lang="ru-RU" sz="3200" b="0" i="0" dirty="0" err="1">
                <a:solidFill>
                  <a:schemeClr val="bg1"/>
                </a:solidFill>
                <a:latin typeface="Book Antiqua"/>
                <a:ea typeface="+mj-ea"/>
                <a:cs typeface="+mj-cs"/>
              </a:rPr>
              <a:t>товароруху</a:t>
            </a:r>
            <a:endParaRPr lang="ru-RU" sz="3200" b="0" i="0" dirty="0">
              <a:solidFill>
                <a:schemeClr val="bg1"/>
              </a:solidFill>
              <a:latin typeface="Book Antiqua"/>
              <a:ea typeface="+mj-ea"/>
              <a:cs typeface="+mj-cs"/>
            </a:endParaRPr>
          </a:p>
        </p:txBody>
      </p:sp>
      <p:graphicFrame>
        <p:nvGraphicFramePr>
          <p:cNvPr id="6" name="Объект 5" descr="Простой уголковый процесс" title="SmartAr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3423385"/>
              </p:ext>
            </p:extLst>
          </p:nvPr>
        </p:nvGraphicFramePr>
        <p:xfrm>
          <a:off x="0" y="1828799"/>
          <a:ext cx="12192000" cy="48583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908FE2D-1BE4-462D-9011-E351064B4C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04364" y="-110837"/>
            <a:ext cx="4987636" cy="3597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142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3C6AA2-E6E3-43E0-AA3A-8C90CF32E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/>
          <a:lstStyle/>
          <a:p>
            <a:pPr algn="ctr"/>
            <a:r>
              <a:rPr lang="uk-UA" dirty="0"/>
              <a:t>Форми товароруху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82DC51D-00CC-40FE-A35F-68018E2D91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dirty="0"/>
              <a:t>Складська – переміщення товарів переривається у зв’язку із завезенням їх на проміжний склад / склади</a:t>
            </a:r>
          </a:p>
          <a:p>
            <a:r>
              <a:rPr lang="uk-UA" dirty="0"/>
              <a:t>Транзитна – без перерви в русі від місця виробництва до місця продажу кінцевому споживачу, виділяють:</a:t>
            </a:r>
          </a:p>
          <a:p>
            <a:pPr marL="0" indent="0">
              <a:buNone/>
            </a:pPr>
            <a:endParaRPr lang="uk-UA" dirty="0"/>
          </a:p>
          <a:p>
            <a:pPr marL="457200" indent="-457200" algn="just">
              <a:buAutoNum type="arabicParenR"/>
            </a:pPr>
            <a:r>
              <a:rPr lang="uk-UA" sz="2200" dirty="0"/>
              <a:t>транзитний товарорух з участю в розрахунках посередника: організовуючи транзитний рух, сам веде розрахунки з підприємством-постачальником за відвантажені товари і стягує їх вартість (разом з надбавкою) з покупців-одержувачів;</a:t>
            </a:r>
          </a:p>
          <a:p>
            <a:pPr marL="0" indent="0" algn="just">
              <a:buNone/>
            </a:pPr>
            <a:endParaRPr lang="uk-UA" sz="2200" dirty="0"/>
          </a:p>
          <a:p>
            <a:pPr marL="0" indent="0" algn="just">
              <a:buNone/>
            </a:pPr>
            <a:r>
              <a:rPr lang="uk-UA" sz="2200" dirty="0"/>
              <a:t>2) </a:t>
            </a:r>
            <a:r>
              <a:rPr lang="ru-RU" sz="2200" dirty="0" err="1"/>
              <a:t>транзитний</a:t>
            </a:r>
            <a:r>
              <a:rPr lang="ru-RU" sz="2200" dirty="0"/>
              <a:t> </a:t>
            </a:r>
            <a:r>
              <a:rPr lang="ru-RU" sz="2200" dirty="0" err="1"/>
              <a:t>товарорух</a:t>
            </a:r>
            <a:r>
              <a:rPr lang="ru-RU" sz="2200" dirty="0"/>
              <a:t> без </a:t>
            </a:r>
            <a:r>
              <a:rPr lang="ru-RU" sz="2200" dirty="0" err="1"/>
              <a:t>участі</a:t>
            </a:r>
            <a:r>
              <a:rPr lang="ru-RU" sz="2200" dirty="0"/>
              <a:t> в </a:t>
            </a:r>
            <a:r>
              <a:rPr lang="ru-RU" sz="2200" dirty="0" err="1"/>
              <a:t>розрахунках</a:t>
            </a:r>
            <a:r>
              <a:rPr lang="ru-RU" sz="2200" dirty="0"/>
              <a:t>: роль </a:t>
            </a:r>
            <a:r>
              <a:rPr lang="ru-RU" sz="2200" dirty="0" err="1"/>
              <a:t>посередника</a:t>
            </a:r>
            <a:r>
              <a:rPr lang="ru-RU" sz="2200" dirty="0"/>
              <a:t> </a:t>
            </a:r>
            <a:r>
              <a:rPr lang="ru-RU" sz="2200" dirty="0" err="1"/>
              <a:t>зводиться</a:t>
            </a:r>
            <a:r>
              <a:rPr lang="ru-RU" sz="2200" dirty="0"/>
              <a:t> до </a:t>
            </a:r>
            <a:r>
              <a:rPr lang="ru-RU" sz="2200" dirty="0" err="1"/>
              <a:t>організації</a:t>
            </a:r>
            <a:r>
              <a:rPr lang="ru-RU" sz="2200" dirty="0"/>
              <a:t> </a:t>
            </a:r>
            <a:r>
              <a:rPr lang="ru-RU" sz="2200" dirty="0" err="1"/>
              <a:t>товаропросування</a:t>
            </a:r>
            <a:endParaRPr lang="uk-UA" sz="2200" dirty="0"/>
          </a:p>
        </p:txBody>
      </p:sp>
    </p:spTree>
    <p:extLst>
      <p:ext uri="{BB962C8B-B14F-4D97-AF65-F5344CB8AC3E}">
        <p14:creationId xmlns:p14="http://schemas.microsoft.com/office/powerpoint/2010/main" val="4227753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 defTabSz="914400">
              <a:spcBef>
                <a:spcPts val="1"/>
              </a:spcBef>
              <a:buNone/>
            </a:pPr>
            <a:r>
              <a:rPr lang="ru-RU" sz="4000" b="0" i="0" dirty="0">
                <a:solidFill>
                  <a:srgbClr val="595959"/>
                </a:solidFill>
                <a:latin typeface="Book Antiqua"/>
                <a:ea typeface="+mj-ea"/>
                <a:cs typeface="+mj-cs"/>
              </a:rPr>
              <a:t>Канали </a:t>
            </a:r>
            <a:r>
              <a:rPr lang="ru-RU" sz="4000" b="0" i="0" dirty="0" err="1">
                <a:solidFill>
                  <a:srgbClr val="595959"/>
                </a:solidFill>
                <a:latin typeface="Book Antiqua"/>
                <a:ea typeface="+mj-ea"/>
                <a:cs typeface="+mj-cs"/>
              </a:rPr>
              <a:t>розподілу</a:t>
            </a:r>
            <a:r>
              <a:rPr lang="ru-RU" sz="4000" b="0" i="0" dirty="0">
                <a:solidFill>
                  <a:srgbClr val="595959"/>
                </a:solidFill>
                <a:latin typeface="Book Antiqua"/>
                <a:ea typeface="+mj-ea"/>
                <a:cs typeface="+mj-cs"/>
              </a:rPr>
              <a:t>:</a:t>
            </a:r>
            <a:br>
              <a:rPr lang="ru-RU" sz="4000" b="0" i="0" dirty="0">
                <a:solidFill>
                  <a:srgbClr val="595959"/>
                </a:solidFill>
                <a:latin typeface="Book Antiqua"/>
                <a:ea typeface="+mj-ea"/>
                <a:cs typeface="+mj-cs"/>
              </a:rPr>
            </a:br>
            <a:r>
              <a:rPr lang="ru-RU" sz="4000" b="0" i="0" dirty="0" err="1">
                <a:solidFill>
                  <a:srgbClr val="595959"/>
                </a:solidFill>
                <a:latin typeface="Book Antiqua"/>
                <a:ea typeface="+mj-ea"/>
                <a:cs typeface="+mj-cs"/>
              </a:rPr>
              <a:t>значення</a:t>
            </a:r>
            <a:r>
              <a:rPr lang="ru-RU" sz="4000" b="0" i="0" dirty="0">
                <a:solidFill>
                  <a:srgbClr val="595959"/>
                </a:solidFill>
                <a:latin typeface="Book Antiqua"/>
                <a:ea typeface="+mj-ea"/>
                <a:cs typeface="+mj-cs"/>
              </a:rPr>
              <a:t>, </a:t>
            </a:r>
            <a:r>
              <a:rPr lang="ru-RU" sz="4000" b="0" i="0" dirty="0" err="1">
                <a:solidFill>
                  <a:srgbClr val="595959"/>
                </a:solidFill>
                <a:latin typeface="Book Antiqua"/>
                <a:ea typeface="+mj-ea"/>
                <a:cs typeface="+mj-cs"/>
              </a:rPr>
              <a:t>види</a:t>
            </a:r>
            <a:r>
              <a:rPr lang="ru-RU" sz="4000" b="0" i="0" dirty="0">
                <a:solidFill>
                  <a:srgbClr val="595959"/>
                </a:solidFill>
                <a:latin typeface="Book Antiqua"/>
                <a:ea typeface="+mj-ea"/>
                <a:cs typeface="+mj-cs"/>
              </a:rPr>
              <a:t> та </a:t>
            </a:r>
            <a:r>
              <a:rPr lang="ru-RU" sz="4000" b="0" i="0" dirty="0" err="1">
                <a:solidFill>
                  <a:srgbClr val="595959"/>
                </a:solidFill>
                <a:latin typeface="Book Antiqua"/>
                <a:ea typeface="+mj-ea"/>
                <a:cs typeface="+mj-cs"/>
              </a:rPr>
              <a:t>функції</a:t>
            </a:r>
            <a:br>
              <a:rPr lang="ru-RU" sz="4000" b="0" i="0" dirty="0">
                <a:solidFill>
                  <a:srgbClr val="595959"/>
                </a:solidFill>
                <a:latin typeface="Book Antiqua"/>
                <a:ea typeface="+mj-ea"/>
                <a:cs typeface="+mj-cs"/>
              </a:rPr>
            </a:br>
            <a:endParaRPr lang="ru-RU" sz="4000" b="0" i="0" dirty="0">
              <a:solidFill>
                <a:srgbClr val="595959"/>
              </a:solidFill>
              <a:latin typeface="Book Antiqua"/>
              <a:ea typeface="+mj-ea"/>
              <a:cs typeface="+mj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l">
              <a:buNone/>
            </a:pPr>
            <a:r>
              <a:rPr lang="ru-RU" sz="2400" b="0" i="0" dirty="0" err="1"/>
              <a:t>Лекція</a:t>
            </a:r>
            <a:r>
              <a:rPr lang="ru-RU" sz="2400" b="0" i="0" dirty="0"/>
              <a:t> 8</a:t>
            </a:r>
          </a:p>
          <a:p>
            <a:pPr marL="0" indent="0" algn="l">
              <a:buNone/>
            </a:pPr>
            <a:r>
              <a:rPr lang="ru-RU" sz="2400" b="0" i="0" dirty="0" err="1"/>
              <a:t>Частина</a:t>
            </a:r>
            <a:r>
              <a:rPr lang="ru-RU" sz="2400" b="0" i="0" dirty="0"/>
              <a:t> 3</a:t>
            </a:r>
          </a:p>
          <a:p>
            <a:pPr marL="0" indent="0" algn="l">
              <a:buNone/>
            </a:pPr>
            <a:r>
              <a:rPr lang="ru-RU" dirty="0" err="1"/>
              <a:t>Викладач</a:t>
            </a:r>
            <a:r>
              <a:rPr lang="ru-RU" dirty="0"/>
              <a:t>: </a:t>
            </a:r>
          </a:p>
          <a:p>
            <a:pPr marL="0" indent="0" algn="l">
              <a:buNone/>
            </a:pPr>
            <a:r>
              <a:rPr lang="ru-RU" sz="2400" b="0" i="0" dirty="0"/>
              <a:t>Доцент, </a:t>
            </a:r>
            <a:r>
              <a:rPr lang="ru-RU" sz="2400" b="0" i="0" dirty="0" err="1"/>
              <a:t>к.е.н</a:t>
            </a:r>
            <a:r>
              <a:rPr lang="ru-RU" dirty="0"/>
              <a:t>. Наумова О.О.</a:t>
            </a:r>
            <a:endParaRPr lang="ru-RU" sz="2400" b="0" i="0" dirty="0"/>
          </a:p>
        </p:txBody>
      </p:sp>
      <p:pic>
        <p:nvPicPr>
          <p:cNvPr id="5" name="Рисунок 4" descr="Городская улица с размытым изображением движения" title="Sample Picture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06222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1"/>
              </a:spcBef>
              <a:buNone/>
            </a:pPr>
            <a:r>
              <a:rPr lang="ru-RU" sz="3200" b="0" i="0" dirty="0">
                <a:solidFill>
                  <a:schemeClr val="bg1"/>
                </a:solidFill>
                <a:latin typeface="Book Antiqua"/>
                <a:ea typeface="+mj-ea"/>
                <a:cs typeface="+mj-cs"/>
              </a:rPr>
              <a:t>Канал </a:t>
            </a:r>
            <a:r>
              <a:rPr lang="ru-RU" sz="3200" b="0" i="0" dirty="0" err="1">
                <a:solidFill>
                  <a:schemeClr val="bg1"/>
                </a:solidFill>
                <a:latin typeface="Book Antiqua"/>
                <a:ea typeface="+mj-ea"/>
                <a:cs typeface="+mj-cs"/>
              </a:rPr>
              <a:t>розподілу</a:t>
            </a:r>
            <a:endParaRPr lang="ru-RU" sz="3200" b="0" i="0" dirty="0">
              <a:solidFill>
                <a:schemeClr val="bg1"/>
              </a:solidFill>
              <a:latin typeface="Book Antiqua"/>
              <a:ea typeface="+mj-ea"/>
              <a:cs typeface="+mj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indent="-274320" algn="l" defTabSz="914400">
              <a:lnSpc>
                <a:spcPct val="90000"/>
              </a:lnSpc>
              <a:spcBef>
                <a:spcPts val="1800"/>
              </a:spcBef>
              <a:buClr>
                <a:srgbClr val="595959"/>
              </a:buClr>
              <a:buFont typeface="Arial"/>
              <a:buChar char="•"/>
            </a:pPr>
            <a:r>
              <a:rPr lang="uk-UA" dirty="0">
                <a:solidFill>
                  <a:srgbClr val="595959"/>
                </a:solidFill>
                <a:latin typeface="Book Antiqua"/>
              </a:rPr>
              <a:t>Шлях пересування товарів від виробника до споживача</a:t>
            </a:r>
          </a:p>
          <a:p>
            <a:pPr marL="274320" indent="-274320" algn="l" defTabSz="914400">
              <a:lnSpc>
                <a:spcPct val="90000"/>
              </a:lnSpc>
              <a:spcBef>
                <a:spcPts val="1800"/>
              </a:spcBef>
              <a:buClr>
                <a:srgbClr val="595959"/>
              </a:buClr>
              <a:buFont typeface="Arial"/>
              <a:buChar char="•"/>
            </a:pPr>
            <a:endParaRPr lang="uk-UA" dirty="0">
              <a:solidFill>
                <a:srgbClr val="595959"/>
              </a:solidFill>
              <a:latin typeface="Book Antiqua"/>
            </a:endParaRPr>
          </a:p>
          <a:p>
            <a:pPr marL="274320" indent="-274320" algn="l" defTabSz="914400">
              <a:lnSpc>
                <a:spcPct val="90000"/>
              </a:lnSpc>
              <a:spcBef>
                <a:spcPts val="1800"/>
              </a:spcBef>
              <a:buClr>
                <a:srgbClr val="595959"/>
              </a:buClr>
              <a:buFont typeface="Arial"/>
              <a:buChar char="•"/>
            </a:pPr>
            <a:endParaRPr lang="uk-UA" dirty="0">
              <a:solidFill>
                <a:srgbClr val="595959"/>
              </a:solidFill>
              <a:latin typeface="Book Antiqua"/>
            </a:endParaRPr>
          </a:p>
          <a:p>
            <a:pPr marL="274320" indent="-274320" algn="l" defTabSz="914400">
              <a:lnSpc>
                <a:spcPct val="90000"/>
              </a:lnSpc>
              <a:spcBef>
                <a:spcPts val="1800"/>
              </a:spcBef>
              <a:buClr>
                <a:srgbClr val="595959"/>
              </a:buClr>
              <a:buFont typeface="Arial"/>
              <a:buChar char="•"/>
            </a:pPr>
            <a:endParaRPr lang="uk-UA" dirty="0">
              <a:solidFill>
                <a:srgbClr val="595959"/>
              </a:solidFill>
              <a:latin typeface="Book Antiqua"/>
            </a:endParaRPr>
          </a:p>
          <a:p>
            <a:pPr marL="274320" indent="-274320" algn="l" defTabSz="914400">
              <a:lnSpc>
                <a:spcPct val="90000"/>
              </a:lnSpc>
              <a:spcBef>
                <a:spcPts val="1800"/>
              </a:spcBef>
              <a:buClr>
                <a:srgbClr val="595959"/>
              </a:buClr>
              <a:buFont typeface="Arial"/>
              <a:buChar char="•"/>
            </a:pPr>
            <a:endParaRPr lang="uk-UA" dirty="0">
              <a:solidFill>
                <a:srgbClr val="595959"/>
              </a:solidFill>
              <a:latin typeface="Book Antiqua"/>
            </a:endParaRPr>
          </a:p>
          <a:p>
            <a:pPr marL="274320" indent="-274320" algn="just" defTabSz="914400">
              <a:lnSpc>
                <a:spcPct val="90000"/>
              </a:lnSpc>
              <a:spcBef>
                <a:spcPts val="1800"/>
              </a:spcBef>
              <a:buClr>
                <a:srgbClr val="595959"/>
              </a:buClr>
              <a:buFont typeface="Arial"/>
              <a:buChar char="•"/>
            </a:pPr>
            <a:r>
              <a:rPr lang="uk-UA" dirty="0">
                <a:solidFill>
                  <a:srgbClr val="595959"/>
                </a:solidFill>
                <a:latin typeface="Book Antiqua"/>
              </a:rPr>
              <a:t>Сукупність компаній (або окремих осіб), які беруть на себе і допомагають передати комусь іншому право власності на конкретний товар (послугу) на шляху від виробника до споживача </a:t>
            </a:r>
            <a:endParaRPr lang="uk-UA" sz="2400" b="0" i="0" dirty="0">
              <a:solidFill>
                <a:srgbClr val="595959"/>
              </a:solidFill>
              <a:latin typeface="Book Antiqua"/>
              <a:ea typeface="+mn-ea"/>
              <a:cs typeface="+mn-cs"/>
            </a:endParaRPr>
          </a:p>
        </p:txBody>
      </p:sp>
      <p:pic>
        <p:nvPicPr>
          <p:cNvPr id="1026" name="Picture 2" descr="Похожее изображение">
            <a:extLst>
              <a:ext uri="{FF2B5EF4-FFF2-40B4-BE49-F238E27FC236}">
                <a16:creationId xmlns:a16="http://schemas.microsoft.com/office/drawing/2014/main" id="{D65BD752-86A2-4115-9269-74FC9559A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352" y="2323503"/>
            <a:ext cx="3023615" cy="2094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8469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95C4D6-F19D-4657-9B35-48FEA319F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Значення каналів розподілу: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5D3C2E0-C480-46DA-9694-619FE122F7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Ефект економії фінансових коштів на розподіл продукції</a:t>
            </a:r>
          </a:p>
          <a:p>
            <a:r>
              <a:rPr lang="uk-UA" dirty="0"/>
              <a:t>Інвестування зекономлених коштів в основне виробництво</a:t>
            </a:r>
          </a:p>
          <a:p>
            <a:r>
              <a:rPr lang="uk-UA" dirty="0"/>
              <a:t>Більш ефективні способи продажу продукції</a:t>
            </a:r>
          </a:p>
          <a:p>
            <a:r>
              <a:rPr lang="uk-UA" dirty="0"/>
              <a:t>Високий рівень ефективності широкої доступності товару та доведення його до цільових ринків</a:t>
            </a:r>
          </a:p>
          <a:p>
            <a:r>
              <a:rPr lang="uk-UA" dirty="0"/>
              <a:t>Скорочення обсягу робіт з розподілу продукції</a:t>
            </a:r>
          </a:p>
        </p:txBody>
      </p:sp>
    </p:spTree>
    <p:extLst>
      <p:ext uri="{BB962C8B-B14F-4D97-AF65-F5344CB8AC3E}">
        <p14:creationId xmlns:p14="http://schemas.microsoft.com/office/powerpoint/2010/main" val="379318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1"/>
              </a:spcBef>
            </a:pPr>
            <a:r>
              <a:rPr lang="ru-RU" dirty="0" err="1"/>
              <a:t>Сутність</a:t>
            </a:r>
            <a:r>
              <a:rPr lang="ru-RU" dirty="0"/>
              <a:t> </a:t>
            </a:r>
            <a:r>
              <a:rPr lang="ru-RU" dirty="0" err="1"/>
              <a:t>маркетингової</a:t>
            </a:r>
            <a:r>
              <a:rPr lang="ru-RU" dirty="0"/>
              <a:t> </a:t>
            </a:r>
            <a:r>
              <a:rPr lang="ru-RU" dirty="0" err="1"/>
              <a:t>політики</a:t>
            </a:r>
            <a:r>
              <a:rPr lang="ru-RU" dirty="0"/>
              <a:t> </a:t>
            </a:r>
            <a:r>
              <a:rPr lang="ru-RU" dirty="0" err="1"/>
              <a:t>розподілу</a:t>
            </a:r>
            <a:r>
              <a:rPr lang="ru-RU" dirty="0"/>
              <a:t> </a:t>
            </a:r>
            <a:endParaRPr lang="ru-RU" sz="3200" b="0" i="0" dirty="0">
              <a:solidFill>
                <a:schemeClr val="bg1"/>
              </a:solidFill>
              <a:latin typeface="Book Antiqua"/>
              <a:ea typeface="+mj-ea"/>
              <a:cs typeface="+mj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Clr>
                <a:srgbClr val="595959"/>
              </a:buClr>
              <a:buNone/>
            </a:pPr>
            <a:r>
              <a:rPr lang="ru-RU" dirty="0" err="1">
                <a:solidFill>
                  <a:srgbClr val="595959"/>
                </a:solidFill>
              </a:rPr>
              <a:t>Маркетингова</a:t>
            </a:r>
            <a:r>
              <a:rPr lang="ru-RU" dirty="0">
                <a:solidFill>
                  <a:srgbClr val="595959"/>
                </a:solidFill>
              </a:rPr>
              <a:t> </a:t>
            </a:r>
            <a:r>
              <a:rPr lang="ru-RU" dirty="0" err="1">
                <a:solidFill>
                  <a:srgbClr val="595959"/>
                </a:solidFill>
              </a:rPr>
              <a:t>політика</a:t>
            </a:r>
            <a:r>
              <a:rPr lang="ru-RU" dirty="0">
                <a:solidFill>
                  <a:srgbClr val="595959"/>
                </a:solidFill>
              </a:rPr>
              <a:t> </a:t>
            </a:r>
            <a:r>
              <a:rPr lang="ru-RU" dirty="0" err="1">
                <a:solidFill>
                  <a:srgbClr val="595959"/>
                </a:solidFill>
              </a:rPr>
              <a:t>розподілу</a:t>
            </a:r>
            <a:r>
              <a:rPr lang="ru-RU" dirty="0">
                <a:solidFill>
                  <a:srgbClr val="595959"/>
                </a:solidFill>
              </a:rPr>
              <a:t>:</a:t>
            </a:r>
          </a:p>
          <a:p>
            <a:pPr algn="just">
              <a:buClr>
                <a:srgbClr val="595959"/>
              </a:buClr>
              <a:buFontTx/>
              <a:buChar char="-"/>
            </a:pPr>
            <a:r>
              <a:rPr lang="ru-RU" dirty="0">
                <a:solidFill>
                  <a:srgbClr val="595959"/>
                </a:solidFill>
              </a:rPr>
              <a:t>комплекс </a:t>
            </a:r>
            <a:r>
              <a:rPr lang="ru-RU" dirty="0" err="1">
                <a:solidFill>
                  <a:srgbClr val="595959"/>
                </a:solidFill>
              </a:rPr>
              <a:t>заходів</a:t>
            </a:r>
            <a:r>
              <a:rPr lang="ru-RU" dirty="0">
                <a:solidFill>
                  <a:srgbClr val="595959"/>
                </a:solidFill>
              </a:rPr>
              <a:t> і </a:t>
            </a:r>
            <a:r>
              <a:rPr lang="ru-RU" dirty="0" err="1">
                <a:solidFill>
                  <a:srgbClr val="595959"/>
                </a:solidFill>
              </a:rPr>
              <a:t>відповідних</a:t>
            </a:r>
            <a:r>
              <a:rPr lang="ru-RU" dirty="0">
                <a:solidFill>
                  <a:srgbClr val="595959"/>
                </a:solidFill>
              </a:rPr>
              <a:t> </a:t>
            </a:r>
            <a:r>
              <a:rPr lang="ru-RU" dirty="0" err="1">
                <a:solidFill>
                  <a:srgbClr val="595959"/>
                </a:solidFill>
              </a:rPr>
              <a:t>операцій</a:t>
            </a:r>
            <a:r>
              <a:rPr lang="ru-RU" dirty="0">
                <a:solidFill>
                  <a:srgbClr val="595959"/>
                </a:solidFill>
              </a:rPr>
              <a:t>, </a:t>
            </a:r>
          </a:p>
          <a:p>
            <a:pPr algn="just">
              <a:buClr>
                <a:srgbClr val="595959"/>
              </a:buClr>
              <a:buFontTx/>
              <a:buChar char="-"/>
            </a:pPr>
            <a:r>
              <a:rPr lang="ru-RU" dirty="0" err="1">
                <a:solidFill>
                  <a:srgbClr val="595959"/>
                </a:solidFill>
              </a:rPr>
              <a:t>спрямованих</a:t>
            </a:r>
            <a:r>
              <a:rPr lang="ru-RU" dirty="0">
                <a:solidFill>
                  <a:srgbClr val="595959"/>
                </a:solidFill>
              </a:rPr>
              <a:t> на </a:t>
            </a:r>
            <a:r>
              <a:rPr lang="ru-RU" dirty="0" err="1">
                <a:solidFill>
                  <a:srgbClr val="595959"/>
                </a:solidFill>
              </a:rPr>
              <a:t>ефективне</a:t>
            </a:r>
            <a:r>
              <a:rPr lang="ru-RU" dirty="0">
                <a:solidFill>
                  <a:srgbClr val="595959"/>
                </a:solidFill>
              </a:rPr>
              <a:t> </a:t>
            </a:r>
            <a:r>
              <a:rPr lang="ru-RU" dirty="0" err="1">
                <a:solidFill>
                  <a:srgbClr val="595959"/>
                </a:solidFill>
              </a:rPr>
              <a:t>планування</a:t>
            </a:r>
            <a:r>
              <a:rPr lang="ru-RU" dirty="0">
                <a:solidFill>
                  <a:srgbClr val="595959"/>
                </a:solidFill>
              </a:rPr>
              <a:t>, </a:t>
            </a:r>
            <a:r>
              <a:rPr lang="ru-RU" dirty="0" err="1">
                <a:solidFill>
                  <a:srgbClr val="595959"/>
                </a:solidFill>
              </a:rPr>
              <a:t>організацію</a:t>
            </a:r>
            <a:r>
              <a:rPr lang="ru-RU" dirty="0">
                <a:solidFill>
                  <a:srgbClr val="595959"/>
                </a:solidFill>
              </a:rPr>
              <a:t>, </a:t>
            </a:r>
            <a:r>
              <a:rPr lang="ru-RU" dirty="0" err="1">
                <a:solidFill>
                  <a:srgbClr val="595959"/>
                </a:solidFill>
              </a:rPr>
              <a:t>регулювання</a:t>
            </a:r>
            <a:r>
              <a:rPr lang="ru-RU" dirty="0">
                <a:solidFill>
                  <a:srgbClr val="595959"/>
                </a:solidFill>
              </a:rPr>
              <a:t> та контроль доставки </a:t>
            </a:r>
            <a:r>
              <a:rPr lang="ru-RU" dirty="0" err="1">
                <a:solidFill>
                  <a:srgbClr val="595959"/>
                </a:solidFill>
              </a:rPr>
              <a:t>продукції</a:t>
            </a:r>
            <a:r>
              <a:rPr lang="ru-RU" dirty="0">
                <a:solidFill>
                  <a:srgbClr val="595959"/>
                </a:solidFill>
              </a:rPr>
              <a:t> і </a:t>
            </a:r>
            <a:r>
              <a:rPr lang="ru-RU" dirty="0" err="1">
                <a:solidFill>
                  <a:srgbClr val="595959"/>
                </a:solidFill>
              </a:rPr>
              <a:t>послуг</a:t>
            </a:r>
            <a:r>
              <a:rPr lang="ru-RU" dirty="0">
                <a:solidFill>
                  <a:srgbClr val="595959"/>
                </a:solidFill>
              </a:rPr>
              <a:t> </a:t>
            </a:r>
          </a:p>
          <a:p>
            <a:pPr algn="just">
              <a:buClr>
                <a:srgbClr val="595959"/>
              </a:buClr>
              <a:buFontTx/>
              <a:buChar char="-"/>
            </a:pPr>
            <a:r>
              <a:rPr lang="ru-RU" dirty="0" err="1">
                <a:solidFill>
                  <a:srgbClr val="595959"/>
                </a:solidFill>
              </a:rPr>
              <a:t>споживачам</a:t>
            </a:r>
            <a:r>
              <a:rPr lang="ru-RU" dirty="0">
                <a:solidFill>
                  <a:srgbClr val="595959"/>
                </a:solidFill>
              </a:rPr>
              <a:t> </a:t>
            </a:r>
          </a:p>
          <a:p>
            <a:pPr algn="just">
              <a:buClr>
                <a:srgbClr val="595959"/>
              </a:buClr>
              <a:buFontTx/>
              <a:buChar char="-"/>
            </a:pPr>
            <a:r>
              <a:rPr lang="ru-RU" dirty="0">
                <a:solidFill>
                  <a:srgbClr val="595959"/>
                </a:solidFill>
              </a:rPr>
              <a:t>з метою </a:t>
            </a:r>
            <a:r>
              <a:rPr lang="ru-RU" dirty="0" err="1">
                <a:solidFill>
                  <a:srgbClr val="595959"/>
                </a:solidFill>
              </a:rPr>
              <a:t>задоволення</a:t>
            </a:r>
            <a:r>
              <a:rPr lang="ru-RU" dirty="0">
                <a:solidFill>
                  <a:srgbClr val="595959"/>
                </a:solidFill>
              </a:rPr>
              <a:t> </a:t>
            </a:r>
            <a:r>
              <a:rPr lang="ru-RU" dirty="0" err="1">
                <a:solidFill>
                  <a:srgbClr val="595959"/>
                </a:solidFill>
              </a:rPr>
              <a:t>їх</a:t>
            </a:r>
            <a:r>
              <a:rPr lang="ru-RU" dirty="0">
                <a:solidFill>
                  <a:srgbClr val="595959"/>
                </a:solidFill>
              </a:rPr>
              <a:t> потреб і </a:t>
            </a:r>
            <a:r>
              <a:rPr lang="ru-RU" dirty="0" err="1">
                <a:solidFill>
                  <a:srgbClr val="595959"/>
                </a:solidFill>
              </a:rPr>
              <a:t>отримання</a:t>
            </a:r>
            <a:r>
              <a:rPr lang="ru-RU" dirty="0">
                <a:solidFill>
                  <a:srgbClr val="595959"/>
                </a:solidFill>
              </a:rPr>
              <a:t> </a:t>
            </a:r>
            <a:r>
              <a:rPr lang="ru-RU" dirty="0" err="1">
                <a:solidFill>
                  <a:srgbClr val="595959"/>
                </a:solidFill>
              </a:rPr>
              <a:t>прибутку</a:t>
            </a:r>
            <a:r>
              <a:rPr lang="ru-RU" dirty="0">
                <a:solidFill>
                  <a:srgbClr val="595959"/>
                </a:solidFill>
              </a:rPr>
              <a:t>. </a:t>
            </a:r>
            <a:endParaRPr lang="ru-RU" sz="2400" b="0" i="0" dirty="0">
              <a:solidFill>
                <a:srgbClr val="595959"/>
              </a:solidFill>
              <a:latin typeface="Book Antiqu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3572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59FBB0-8653-4B33-AB15-F8DD3EA8C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Канал розподілу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D1EAE0-1868-4D91-BAA9-D98B64F39E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uk-UA" dirty="0"/>
          </a:p>
          <a:p>
            <a:pPr marL="0" indent="0" algn="ctr">
              <a:buNone/>
            </a:pPr>
            <a:r>
              <a:rPr lang="uk-UA" dirty="0"/>
              <a:t>Реалізація продукції у більшості випадків здійснюється через посередників</a:t>
            </a:r>
          </a:p>
        </p:txBody>
      </p:sp>
      <p:pic>
        <p:nvPicPr>
          <p:cNvPr id="3074" name="Picture 2" descr="Картинки по запросу посередник">
            <a:extLst>
              <a:ext uri="{FF2B5EF4-FFF2-40B4-BE49-F238E27FC236}">
                <a16:creationId xmlns:a16="http://schemas.microsoft.com/office/drawing/2014/main" id="{63F8EE84-FC20-42BF-9524-3704C1E993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187" y="3565151"/>
            <a:ext cx="4684059" cy="245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7797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3B6E6B-C679-4EFC-9FD7-9A6C128EA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До головних критеріїв вибору каналів збуту належать (концепція «3С»):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962C21-8459-4EBD-B514-9174389DA2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uk-UA" dirty="0"/>
              <a:t>Витрати (</a:t>
            </a:r>
            <a:r>
              <a:rPr lang="en-US" dirty="0"/>
              <a:t>cost) – </a:t>
            </a:r>
            <a:r>
              <a:rPr lang="uk-UA" dirty="0"/>
              <a:t>оплата поточної діяльності власного органу збуту чи посередників; </a:t>
            </a:r>
          </a:p>
          <a:p>
            <a:pPr algn="just"/>
            <a:r>
              <a:rPr lang="uk-UA" dirty="0"/>
              <a:t>Контроль (</a:t>
            </a:r>
            <a:r>
              <a:rPr lang="en-US" dirty="0"/>
              <a:t>control) – </a:t>
            </a:r>
            <a:r>
              <a:rPr lang="uk-UA" dirty="0"/>
              <a:t>можливість контролювати сферу реалізації; </a:t>
            </a:r>
          </a:p>
          <a:p>
            <a:pPr algn="just"/>
            <a:r>
              <a:rPr lang="uk-UA" dirty="0"/>
              <a:t>Охоплення ринку (</a:t>
            </a:r>
            <a:r>
              <a:rPr lang="en-US" dirty="0"/>
              <a:t>coverage) – </a:t>
            </a:r>
            <a:r>
              <a:rPr lang="uk-UA" dirty="0"/>
              <a:t>доведення продукції до певної кількості споживачів.</a:t>
            </a:r>
          </a:p>
        </p:txBody>
      </p:sp>
    </p:spTree>
    <p:extLst>
      <p:ext uri="{BB962C8B-B14F-4D97-AF65-F5344CB8AC3E}">
        <p14:creationId xmlns:p14="http://schemas.microsoft.com/office/powerpoint/2010/main" val="2132279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1B467B-168D-463E-AFC9-77A91434B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417045-89DB-4A7A-8582-39D24CF5E4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Обрані</a:t>
            </a:r>
            <a:r>
              <a:rPr lang="ru-RU" dirty="0"/>
              <a:t> канали </a:t>
            </a:r>
            <a:r>
              <a:rPr lang="ru-RU" dirty="0" err="1"/>
              <a:t>розподілу</a:t>
            </a:r>
            <a:r>
              <a:rPr lang="ru-RU" dirty="0"/>
              <a:t> </a:t>
            </a:r>
            <a:r>
              <a:rPr lang="ru-RU" dirty="0" err="1"/>
              <a:t>повинні</a:t>
            </a:r>
            <a:r>
              <a:rPr lang="ru-RU" dirty="0"/>
              <a:t> </a:t>
            </a:r>
            <a:r>
              <a:rPr lang="ru-RU" dirty="0" err="1"/>
              <a:t>забезпечити</a:t>
            </a:r>
            <a:r>
              <a:rPr lang="ru-RU" dirty="0"/>
              <a:t> </a:t>
            </a:r>
            <a:r>
              <a:rPr lang="ru-RU" dirty="0" err="1"/>
              <a:t>виробникові</a:t>
            </a:r>
            <a:r>
              <a:rPr lang="ru-RU" dirty="0"/>
              <a:t> </a:t>
            </a:r>
            <a:r>
              <a:rPr lang="ru-RU" dirty="0" err="1"/>
              <a:t>територіальне</a:t>
            </a:r>
            <a:r>
              <a:rPr lang="ru-RU" dirty="0"/>
              <a:t> </a:t>
            </a:r>
            <a:r>
              <a:rPr lang="ru-RU" dirty="0" err="1"/>
              <a:t>охоплення</a:t>
            </a:r>
            <a:r>
              <a:rPr lang="ru-RU" dirty="0"/>
              <a:t> </a:t>
            </a:r>
            <a:r>
              <a:rPr lang="ru-RU" dirty="0" err="1"/>
              <a:t>цільового</a:t>
            </a:r>
            <a:r>
              <a:rPr lang="ru-RU" dirty="0"/>
              <a:t> ринку за </a:t>
            </a:r>
            <a:r>
              <a:rPr lang="ru-RU" dirty="0" err="1"/>
              <a:t>найменших</a:t>
            </a:r>
            <a:r>
              <a:rPr lang="ru-RU" dirty="0"/>
              <a:t> </a:t>
            </a:r>
            <a:r>
              <a:rPr lang="ru-RU" dirty="0" err="1"/>
              <a:t>витрат</a:t>
            </a:r>
            <a:r>
              <a:rPr lang="ru-RU" dirty="0"/>
              <a:t> </a:t>
            </a:r>
            <a:r>
              <a:rPr lang="ru-RU" dirty="0" err="1"/>
              <a:t>руху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розраховуються</a:t>
            </a:r>
            <a:r>
              <a:rPr lang="ru-RU" dirty="0"/>
              <a:t> за формулою:  </a:t>
            </a:r>
          </a:p>
          <a:p>
            <a:r>
              <a:rPr lang="ru-RU" dirty="0"/>
              <a:t>Д = Т + С + Н,  </a:t>
            </a:r>
          </a:p>
          <a:p>
            <a:r>
              <a:rPr lang="ru-RU" dirty="0"/>
              <a:t>де Д – сума </a:t>
            </a:r>
            <a:r>
              <a:rPr lang="ru-RU" dirty="0" err="1"/>
              <a:t>витрат</a:t>
            </a:r>
            <a:r>
              <a:rPr lang="ru-RU" dirty="0"/>
              <a:t> </a:t>
            </a:r>
            <a:r>
              <a:rPr lang="ru-RU" dirty="0" err="1"/>
              <a:t>руху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; </a:t>
            </a:r>
          </a:p>
          <a:p>
            <a:r>
              <a:rPr lang="ru-RU" dirty="0"/>
              <a:t>Т – </a:t>
            </a:r>
            <a:r>
              <a:rPr lang="ru-RU" dirty="0" err="1"/>
              <a:t>транспортні</a:t>
            </a:r>
            <a:r>
              <a:rPr lang="ru-RU" dirty="0"/>
              <a:t> </a:t>
            </a:r>
            <a:r>
              <a:rPr lang="ru-RU" dirty="0" err="1"/>
              <a:t>витрати</a:t>
            </a:r>
            <a:r>
              <a:rPr lang="ru-RU" dirty="0"/>
              <a:t>; </a:t>
            </a:r>
          </a:p>
          <a:p>
            <a:r>
              <a:rPr lang="ru-RU" dirty="0"/>
              <a:t>С – </a:t>
            </a:r>
            <a:r>
              <a:rPr lang="ru-RU" dirty="0" err="1"/>
              <a:t>складські</a:t>
            </a:r>
            <a:r>
              <a:rPr lang="ru-RU" dirty="0"/>
              <a:t> </a:t>
            </a:r>
            <a:r>
              <a:rPr lang="ru-RU" dirty="0" err="1"/>
              <a:t>витрати</a:t>
            </a:r>
            <a:r>
              <a:rPr lang="ru-RU" dirty="0"/>
              <a:t>; </a:t>
            </a:r>
          </a:p>
          <a:p>
            <a:r>
              <a:rPr lang="ru-RU" dirty="0"/>
              <a:t>Н – </a:t>
            </a:r>
            <a:r>
              <a:rPr lang="ru-RU" dirty="0" err="1"/>
              <a:t>вартість</a:t>
            </a:r>
            <a:r>
              <a:rPr lang="ru-RU" dirty="0"/>
              <a:t> </a:t>
            </a:r>
            <a:r>
              <a:rPr lang="ru-RU" dirty="0" err="1"/>
              <a:t>замовлень</a:t>
            </a:r>
            <a:r>
              <a:rPr lang="ru-RU" dirty="0"/>
              <a:t>, не </a:t>
            </a:r>
            <a:r>
              <a:rPr lang="ru-RU" dirty="0" err="1"/>
              <a:t>виконаних</a:t>
            </a:r>
            <a:r>
              <a:rPr lang="ru-RU" dirty="0"/>
              <a:t> у </a:t>
            </a:r>
            <a:r>
              <a:rPr lang="ru-RU" dirty="0" err="1"/>
              <a:t>гарантований</a:t>
            </a:r>
            <a:r>
              <a:rPr lang="ru-RU" dirty="0"/>
              <a:t> </a:t>
            </a:r>
            <a:r>
              <a:rPr lang="ru-RU" dirty="0" err="1"/>
              <a:t>термін</a:t>
            </a:r>
            <a:r>
              <a:rPr lang="ru-RU" dirty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5044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C7255A-BD76-4E48-AB48-015511147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Організовуючи рух товарів, виконують такі операції: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11A51F8-1AD7-4D31-A5BC-3B079EE5BF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- вибір місця зберігання запасів і системи складування товарів;</a:t>
            </a:r>
          </a:p>
          <a:p>
            <a:r>
              <a:rPr lang="uk-UA" dirty="0"/>
              <a:t>- визначення схеми переміщення вантажів; </a:t>
            </a:r>
          </a:p>
          <a:p>
            <a:r>
              <a:rPr lang="uk-UA" dirty="0"/>
              <a:t>- розроблення системи управління запасами;</a:t>
            </a:r>
          </a:p>
          <a:p>
            <a:r>
              <a:rPr lang="uk-UA" dirty="0"/>
              <a:t> - установлення процедури оброблення замовлень;</a:t>
            </a:r>
          </a:p>
          <a:p>
            <a:r>
              <a:rPr lang="uk-UA" dirty="0"/>
              <a:t> - вибір способів транспортування.</a:t>
            </a:r>
          </a:p>
        </p:txBody>
      </p:sp>
    </p:spTree>
    <p:extLst>
      <p:ext uri="{BB962C8B-B14F-4D97-AF65-F5344CB8AC3E}">
        <p14:creationId xmlns:p14="http://schemas.microsoft.com/office/powerpoint/2010/main" val="2841238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136418-830D-4629-B627-FF168C3A9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При організації міжнародного руху товарів можуть виникати різні ситуації: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E041484-1EDE-4553-98C6-794A6FC08D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1. Компанія виробляє товар в одній країні та поставляє його на кілька ринків країн-споживачів. </a:t>
            </a:r>
          </a:p>
          <a:p>
            <a:r>
              <a:rPr lang="uk-UA" dirty="0"/>
              <a:t>2. Компанія створила кілька незалежних підприємств у різних країнах, кожне з них здійснює діяльність як у сфері виробництва, так і в маркетингу. </a:t>
            </a:r>
          </a:p>
          <a:p>
            <a:r>
              <a:rPr lang="uk-UA" dirty="0"/>
              <a:t>3. Компанія має в різних країнах кілька підприємств, які обслуговують багато ринків (концепція єдиного матеріально-технічного постачання).</a:t>
            </a:r>
          </a:p>
        </p:txBody>
      </p:sp>
    </p:spTree>
    <p:extLst>
      <p:ext uri="{BB962C8B-B14F-4D97-AF65-F5344CB8AC3E}">
        <p14:creationId xmlns:p14="http://schemas.microsoft.com/office/powerpoint/2010/main" val="3399786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AE445B-3BED-4563-8677-770BFF670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Канал розподілу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C6FE8E-A2BE-4A83-9C45-52FE6831BD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Прямий канал – форми безпосереднього продажу від виробника споживачу без посередника (прямі продажі, прямий маркетинг, власна роздрібна мережа, агентська мережа, інтернет);</a:t>
            </a:r>
          </a:p>
          <a:p>
            <a:endParaRPr lang="uk-UA" dirty="0"/>
          </a:p>
          <a:p>
            <a:r>
              <a:rPr lang="uk-UA" dirty="0"/>
              <a:t>Опосередкований збут – форми продажу через незалежну або координовану збутову мережу, за якої права власності послідовно переходять від одного до іншого (дистриб'ютор, оптовий торговець, </a:t>
            </a:r>
            <a:r>
              <a:rPr lang="uk-UA" dirty="0" err="1"/>
              <a:t>різдрібний</a:t>
            </a:r>
            <a:r>
              <a:rPr lang="uk-UA" dirty="0"/>
              <a:t> торговець, сервісні центри).</a:t>
            </a:r>
          </a:p>
        </p:txBody>
      </p:sp>
    </p:spTree>
    <p:extLst>
      <p:ext uri="{BB962C8B-B14F-4D97-AF65-F5344CB8AC3E}">
        <p14:creationId xmlns:p14="http://schemas.microsoft.com/office/powerpoint/2010/main" val="2429400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104812-8280-4377-82F6-5488402EC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Види каналів розподілу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44DA2E0-32BD-4CF9-857D-D2BAC5220A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6678" y="1547983"/>
            <a:ext cx="9158644" cy="531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38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2283C3-0919-4C2A-B2E8-D18B04545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Прямим каналам </a:t>
            </a:r>
            <a:r>
              <a:rPr lang="ru-RU" dirty="0" err="1"/>
              <a:t>розподілу</a:t>
            </a:r>
            <a:r>
              <a:rPr lang="ru-RU" dirty="0"/>
              <a:t> </a:t>
            </a:r>
            <a:r>
              <a:rPr lang="ru-RU" dirty="0" err="1"/>
              <a:t>варто</a:t>
            </a:r>
            <a:r>
              <a:rPr lang="ru-RU" dirty="0"/>
              <a:t> </a:t>
            </a:r>
            <a:r>
              <a:rPr lang="ru-RU" dirty="0" err="1"/>
              <a:t>віддати</a:t>
            </a:r>
            <a:r>
              <a:rPr lang="ru-RU" dirty="0"/>
              <a:t> </a:t>
            </a:r>
            <a:r>
              <a:rPr lang="ru-RU" dirty="0" err="1"/>
              <a:t>перевагу</a:t>
            </a:r>
            <a:r>
              <a:rPr lang="ru-RU" dirty="0"/>
              <a:t> за таких </a:t>
            </a:r>
            <a:r>
              <a:rPr lang="ru-RU" dirty="0" err="1"/>
              <a:t>обставин</a:t>
            </a:r>
            <a:r>
              <a:rPr lang="ru-RU" dirty="0"/>
              <a:t>:</a:t>
            </a:r>
            <a:endParaRPr lang="uk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0FFB453-78D4-419C-A0C0-67A2EB2EAD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uk-UA" dirty="0"/>
              <a:t>обсяг продажу виправдовує витрати на прямий збут; </a:t>
            </a:r>
          </a:p>
          <a:p>
            <a:pPr algn="just"/>
            <a:r>
              <a:rPr lang="uk-UA" dirty="0"/>
              <a:t>споживачі, для яких призначається продукція, зосереджені в одному регіоні;</a:t>
            </a:r>
          </a:p>
          <a:p>
            <a:pPr algn="just"/>
            <a:r>
              <a:rPr lang="uk-UA" dirty="0"/>
              <a:t>товари є вузькоспеціалізованими або виготовляються на замовлення спо­живача, що потребує прямих контактів зі споживачами (для внесення змін у конструкцію, для високоспеціалізованого сервісу тощо);</a:t>
            </a:r>
          </a:p>
          <a:p>
            <a:pPr algn="just"/>
            <a:r>
              <a:rPr lang="uk-UA" dirty="0"/>
              <a:t>ціна на товар змінюється, і ці зміни потрібно постійно враховувати.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96075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2F30A2-28D5-4CD0-9425-9931CD8BA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Прямий маркетинг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74EE49-A416-4933-AE97-AFD479C90B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uk-UA" dirty="0"/>
              <a:t>Перевагою прямого маркетингу є те, що фірма-виробник повністю керує процесом руху товарів і може швидко відреагувати на зміни вимог покупців. </a:t>
            </a:r>
          </a:p>
          <a:p>
            <a:pPr algn="just"/>
            <a:endParaRPr lang="uk-UA" dirty="0"/>
          </a:p>
          <a:p>
            <a:pPr algn="just"/>
            <a:r>
              <a:rPr lang="uk-UA" dirty="0"/>
              <a:t>Однак такий канал розподілу виявляється нерентабельним, якщо в країні багато дрібних споживачів, розкиданих по всій території, а створення збутової мережі вимагає непропорційно великих витрат відносно майбутніх прибутків.</a:t>
            </a:r>
          </a:p>
        </p:txBody>
      </p:sp>
    </p:spTree>
    <p:extLst>
      <p:ext uri="{BB962C8B-B14F-4D97-AF65-F5344CB8AC3E}">
        <p14:creationId xmlns:p14="http://schemas.microsoft.com/office/powerpoint/2010/main" val="647540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BF6A26-4D08-4B61-A9F6-DF84D3637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Прямий канал розподілу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552AF84-A786-4E44-A06F-A5821B66AB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/>
              <a:t>Серед основних форм прямого збуту: </a:t>
            </a:r>
          </a:p>
          <a:p>
            <a:r>
              <a:rPr lang="uk-UA" dirty="0"/>
              <a:t>власні збутові філії</a:t>
            </a:r>
          </a:p>
          <a:p>
            <a:r>
              <a:rPr lang="uk-UA" dirty="0"/>
              <a:t>власна роздрібна мережа</a:t>
            </a:r>
          </a:p>
          <a:p>
            <a:r>
              <a:rPr lang="uk-UA" dirty="0"/>
              <a:t> </a:t>
            </a:r>
            <a:r>
              <a:rPr lang="uk-UA" dirty="0" err="1"/>
              <a:t>позамагазинна</a:t>
            </a:r>
            <a:r>
              <a:rPr lang="uk-UA" dirty="0"/>
              <a:t> торгівля</a:t>
            </a:r>
          </a:p>
          <a:p>
            <a:r>
              <a:rPr lang="uk-UA" dirty="0"/>
              <a:t>оптові бази при виробниках і склади готової продукції у споживача.</a:t>
            </a:r>
          </a:p>
          <a:p>
            <a:pPr algn="just"/>
            <a:r>
              <a:rPr lang="uk-UA" i="1" dirty="0"/>
              <a:t>Прямий продаж</a:t>
            </a:r>
            <a:r>
              <a:rPr lang="uk-UA" dirty="0"/>
              <a:t> диктує потребу в персоналі, який займається комерційною діяльніс­тю. Особлива роль тут належить торговим агентам і комівояжерам (</a:t>
            </a:r>
            <a:r>
              <a:rPr lang="ru-RU" dirty="0" err="1"/>
              <a:t>пропонує</a:t>
            </a:r>
            <a:r>
              <a:rPr lang="ru-RU" dirty="0"/>
              <a:t> </a:t>
            </a:r>
            <a:r>
              <a:rPr lang="ru-RU" dirty="0" err="1"/>
              <a:t>покупцям</a:t>
            </a:r>
            <a:r>
              <a:rPr lang="ru-RU" dirty="0"/>
              <a:t> </a:t>
            </a:r>
            <a:r>
              <a:rPr lang="ru-RU" dirty="0" err="1"/>
              <a:t>товари</a:t>
            </a:r>
            <a:r>
              <a:rPr lang="ru-RU" dirty="0"/>
              <a:t> за </a:t>
            </a:r>
            <a:r>
              <a:rPr lang="ru-RU" dirty="0" err="1"/>
              <a:t>зразками</a:t>
            </a:r>
            <a:r>
              <a:rPr lang="ru-RU" dirty="0"/>
              <a:t> та каталогами</a:t>
            </a:r>
            <a:r>
              <a:rPr lang="uk-UA" dirty="0"/>
              <a:t>).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83929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B62E51-6E61-4E42-AD42-C97B019ED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завдання</a:t>
            </a:r>
            <a:r>
              <a:rPr lang="ru-RU" dirty="0"/>
              <a:t> </a:t>
            </a:r>
            <a:r>
              <a:rPr lang="ru-RU" dirty="0" err="1"/>
              <a:t>маркетингової</a:t>
            </a:r>
            <a:r>
              <a:rPr lang="ru-RU" dirty="0"/>
              <a:t> </a:t>
            </a:r>
            <a:r>
              <a:rPr lang="ru-RU" dirty="0" err="1"/>
              <a:t>політики</a:t>
            </a:r>
            <a:r>
              <a:rPr lang="ru-RU" dirty="0"/>
              <a:t> </a:t>
            </a:r>
            <a:r>
              <a:rPr lang="ru-RU" dirty="0" err="1"/>
              <a:t>розподілу</a:t>
            </a:r>
            <a:r>
              <a:rPr lang="ru-RU" dirty="0"/>
              <a:t> </a:t>
            </a:r>
            <a:endParaRPr lang="uk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521484-6553-4F17-8193-DE7CA22FBF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Логістичні</a:t>
            </a:r>
          </a:p>
          <a:p>
            <a:r>
              <a:rPr lang="uk-UA" dirty="0" err="1"/>
              <a:t>Дистрибуційні</a:t>
            </a:r>
            <a:endParaRPr lang="uk-UA" dirty="0"/>
          </a:p>
          <a:p>
            <a:r>
              <a:rPr lang="uk-UA" dirty="0"/>
              <a:t> Збутові</a:t>
            </a:r>
          </a:p>
        </p:txBody>
      </p:sp>
    </p:spTree>
    <p:extLst>
      <p:ext uri="{BB962C8B-B14F-4D97-AF65-F5344CB8AC3E}">
        <p14:creationId xmlns:p14="http://schemas.microsoft.com/office/powerpoint/2010/main" val="3773095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5C62F9-B8E0-455F-A1E2-BE1C63A9D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Які</a:t>
            </a:r>
            <a:r>
              <a:rPr lang="ru-RU" dirty="0"/>
              <a:t> причини </a:t>
            </a:r>
            <a:r>
              <a:rPr lang="ru-RU" dirty="0" err="1"/>
              <a:t>обумовлюють</a:t>
            </a:r>
            <a:r>
              <a:rPr lang="ru-RU" dirty="0"/>
              <a:t> </a:t>
            </a:r>
            <a:r>
              <a:rPr lang="ru-RU" dirty="0" err="1"/>
              <a:t>доцільність</a:t>
            </a:r>
            <a:r>
              <a:rPr lang="ru-RU" dirty="0"/>
              <a:t> </a:t>
            </a:r>
            <a:r>
              <a:rPr lang="ru-RU" i="1" dirty="0" err="1"/>
              <a:t>опосередкованого</a:t>
            </a:r>
            <a:r>
              <a:rPr lang="ru-RU" i="1" dirty="0"/>
              <a:t> </a:t>
            </a:r>
            <a:r>
              <a:rPr lang="ru-RU" i="1" dirty="0" err="1"/>
              <a:t>збуту</a:t>
            </a:r>
            <a:r>
              <a:rPr lang="ru-RU" dirty="0"/>
              <a:t>?</a:t>
            </a:r>
            <a:endParaRPr lang="uk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0095A06-2E5F-496B-A3D0-4F4BC9EFA8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dirty="0"/>
              <a:t>зменшення кількості контактів між учасниками обміну, завдяки чому скоро­чується кількість дій і забезпечується узгодженість попиту і пропозиції;</a:t>
            </a:r>
          </a:p>
          <a:p>
            <a:r>
              <a:rPr lang="uk-UA" dirty="0"/>
              <a:t>зменшення витрат завдяки економії на масштабі, враховуючи великий обсяг виконання певних функцій;</a:t>
            </a:r>
          </a:p>
          <a:p>
            <a:r>
              <a:rPr lang="uk-UA" dirty="0"/>
              <a:t>розширення асортименту продукції різних виробників, завдяки чому досяга­ється економія часу і зусиль виробника і споживача;</a:t>
            </a:r>
          </a:p>
          <a:p>
            <a:r>
              <a:rPr lang="uk-UA" dirty="0"/>
              <a:t>можливість забезпечити оптимальні для споживача масштаби поставок;</a:t>
            </a:r>
          </a:p>
          <a:p>
            <a:r>
              <a:rPr lang="uk-UA" dirty="0"/>
              <a:t>підвищення рівня обслуговування споживачів на основі досвіду обслугову­вання, цільового ринку, спеціалізації торгового посередника тощо.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35787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8181F8-1E37-4A37-8496-8F5C77485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Залежно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того,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перебирає</a:t>
            </a:r>
            <a:r>
              <a:rPr lang="ru-RU" dirty="0"/>
              <a:t> </a:t>
            </a:r>
            <a:r>
              <a:rPr lang="ru-RU" dirty="0" err="1"/>
              <a:t>посередник</a:t>
            </a:r>
            <a:r>
              <a:rPr lang="ru-RU" dirty="0"/>
              <a:t> право </a:t>
            </a:r>
            <a:r>
              <a:rPr lang="ru-RU" dirty="0" err="1"/>
              <a:t>власності</a:t>
            </a:r>
            <a:r>
              <a:rPr lang="ru-RU" dirty="0"/>
              <a:t> на товар,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чийого</a:t>
            </a:r>
            <a:r>
              <a:rPr lang="ru-RU" dirty="0"/>
              <a:t> </a:t>
            </a:r>
            <a:r>
              <a:rPr lang="ru-RU" dirty="0" err="1"/>
              <a:t>імені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діє</a:t>
            </a:r>
            <a:r>
              <a:rPr lang="ru-RU" dirty="0"/>
              <a:t>, </a:t>
            </a:r>
            <a:r>
              <a:rPr lang="ru-RU" dirty="0" err="1"/>
              <a:t>виділяють</a:t>
            </a:r>
            <a:r>
              <a:rPr lang="ru-RU" dirty="0"/>
              <a:t> </a:t>
            </a:r>
            <a:r>
              <a:rPr lang="ru-RU" dirty="0" err="1"/>
              <a:t>посередників</a:t>
            </a:r>
            <a:r>
              <a:rPr lang="ru-RU" dirty="0"/>
              <a:t>:</a:t>
            </a:r>
            <a:endParaRPr lang="uk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BA53D33-6DD1-4004-BEF6-818CA95A85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дилер (від свого імені, за свій рахунок);</a:t>
            </a:r>
          </a:p>
          <a:p>
            <a:r>
              <a:rPr lang="uk-UA" dirty="0"/>
              <a:t>дистриб'ютор (від чужого імені, за свій рахунок);</a:t>
            </a:r>
          </a:p>
          <a:p>
            <a:r>
              <a:rPr lang="uk-UA" dirty="0"/>
              <a:t>комісіонер (від свого імені, за чужий рахунок);</a:t>
            </a:r>
          </a:p>
          <a:p>
            <a:r>
              <a:rPr lang="uk-UA" dirty="0"/>
              <a:t>агент, брокер (від чужого імені, за чужий рахунок).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05130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040243-6023-4F7A-B4BD-EBAF85A2F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Опосередкований збут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F72B636-1FC9-4C3B-8761-E2C9951EFD37}"/>
              </a:ext>
            </a:extLst>
          </p:cNvPr>
          <p:cNvSpPr/>
          <p:nvPr/>
        </p:nvSpPr>
        <p:spPr>
          <a:xfrm>
            <a:off x="3478306" y="1882588"/>
            <a:ext cx="5074023" cy="6813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Фірма-виробник</a:t>
            </a:r>
          </a:p>
        </p:txBody>
      </p: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1EB2BFBE-1A77-45DF-ABD1-74DBA9250EF4}"/>
              </a:ext>
            </a:extLst>
          </p:cNvPr>
          <p:cNvCxnSpPr/>
          <p:nvPr/>
        </p:nvCxnSpPr>
        <p:spPr>
          <a:xfrm>
            <a:off x="5898776" y="2581835"/>
            <a:ext cx="0" cy="9861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26B3C7B4-E6A3-47D4-A729-2E3BE5AC494F}"/>
              </a:ext>
            </a:extLst>
          </p:cNvPr>
          <p:cNvCxnSpPr/>
          <p:nvPr/>
        </p:nvCxnSpPr>
        <p:spPr>
          <a:xfrm flipH="1">
            <a:off x="2922494" y="2563906"/>
            <a:ext cx="1541930" cy="9502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7349C357-0C2E-40E1-BA1D-FA53F8BBA3C5}"/>
              </a:ext>
            </a:extLst>
          </p:cNvPr>
          <p:cNvCxnSpPr/>
          <p:nvPr/>
        </p:nvCxnSpPr>
        <p:spPr>
          <a:xfrm>
            <a:off x="8081683" y="2581835"/>
            <a:ext cx="1887070" cy="9861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B5EA56A-19FD-48BC-948C-9CC4FED36234}"/>
              </a:ext>
            </a:extLst>
          </p:cNvPr>
          <p:cNvSpPr/>
          <p:nvPr/>
        </p:nvSpPr>
        <p:spPr>
          <a:xfrm>
            <a:off x="1295400" y="3567953"/>
            <a:ext cx="3169024" cy="6633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Агенти і брокери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1F2D6667-213B-424D-8464-CC8A152ABC3E}"/>
              </a:ext>
            </a:extLst>
          </p:cNvPr>
          <p:cNvSpPr/>
          <p:nvPr/>
        </p:nvSpPr>
        <p:spPr>
          <a:xfrm>
            <a:off x="4733365" y="3567953"/>
            <a:ext cx="3603811" cy="6633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Дистриб’ютори і </a:t>
            </a:r>
          </a:p>
          <a:p>
            <a:pPr algn="ctr"/>
            <a:r>
              <a:rPr lang="uk-UA" dirty="0"/>
              <a:t>оптові продавці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5582D58D-D709-46B8-9585-92A118603AD0}"/>
              </a:ext>
            </a:extLst>
          </p:cNvPr>
          <p:cNvSpPr/>
          <p:nvPr/>
        </p:nvSpPr>
        <p:spPr>
          <a:xfrm>
            <a:off x="8552329" y="3567953"/>
            <a:ext cx="2344271" cy="6633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Роздрібні продавці і дилери</a:t>
            </a:r>
          </a:p>
        </p:txBody>
      </p: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5D3FCC5D-8D4B-4D0E-87CE-0836D99C926D}"/>
              </a:ext>
            </a:extLst>
          </p:cNvPr>
          <p:cNvCxnSpPr>
            <a:cxnSpLocks/>
          </p:cNvCxnSpPr>
          <p:nvPr/>
        </p:nvCxnSpPr>
        <p:spPr>
          <a:xfrm>
            <a:off x="2752165" y="4141694"/>
            <a:ext cx="2169459" cy="11295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97376744-C289-4158-A2A7-B616C3666FB4}"/>
              </a:ext>
            </a:extLst>
          </p:cNvPr>
          <p:cNvCxnSpPr>
            <a:cxnSpLocks/>
          </p:cNvCxnSpPr>
          <p:nvPr/>
        </p:nvCxnSpPr>
        <p:spPr>
          <a:xfrm>
            <a:off x="5898776" y="4213412"/>
            <a:ext cx="0" cy="10936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D0E62622-42C0-4AE7-9792-A738CA5631F6}"/>
              </a:ext>
            </a:extLst>
          </p:cNvPr>
          <p:cNvCxnSpPr>
            <a:cxnSpLocks/>
          </p:cNvCxnSpPr>
          <p:nvPr/>
        </p:nvCxnSpPr>
        <p:spPr>
          <a:xfrm flipH="1">
            <a:off x="6828865" y="4231341"/>
            <a:ext cx="3139889" cy="10399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8D6CCC69-1755-4837-8746-DA18702F4227}"/>
              </a:ext>
            </a:extLst>
          </p:cNvPr>
          <p:cNvSpPr/>
          <p:nvPr/>
        </p:nvSpPr>
        <p:spPr>
          <a:xfrm>
            <a:off x="3630706" y="5307106"/>
            <a:ext cx="5394512" cy="7485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Споживач</a:t>
            </a:r>
          </a:p>
        </p:txBody>
      </p:sp>
    </p:spTree>
    <p:extLst>
      <p:ext uri="{BB962C8B-B14F-4D97-AF65-F5344CB8AC3E}">
        <p14:creationId xmlns:p14="http://schemas.microsoft.com/office/powerpoint/2010/main" val="87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28BF24-9D5B-4841-81F1-C816FEFA9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Дилер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69FFC4C-7F9D-4221-AD1F-E0527E529A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9894" y="1685365"/>
            <a:ext cx="9601200" cy="43434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err="1"/>
              <a:t>Придбає</a:t>
            </a:r>
            <a:r>
              <a:rPr lang="ru-RU" dirty="0"/>
              <a:t> товар за договором поставки і </a:t>
            </a:r>
            <a:r>
              <a:rPr lang="ru-RU" dirty="0" err="1"/>
              <a:t>стає</a:t>
            </a:r>
            <a:r>
              <a:rPr lang="ru-RU" dirty="0"/>
              <a:t> </a:t>
            </a:r>
            <a:r>
              <a:rPr lang="ru-RU" dirty="0" err="1"/>
              <a:t>власником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оп­лати поставки. </a:t>
            </a:r>
          </a:p>
          <a:p>
            <a:pPr marL="0" indent="0" algn="just">
              <a:buNone/>
            </a:pP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виконання</a:t>
            </a:r>
            <a:r>
              <a:rPr lang="ru-RU" dirty="0"/>
              <a:t> умов договору поставки </a:t>
            </a:r>
            <a:r>
              <a:rPr lang="ru-RU" dirty="0" err="1"/>
              <a:t>стосунки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дилером і </a:t>
            </a:r>
            <a:r>
              <a:rPr lang="ru-RU" dirty="0" err="1"/>
              <a:t>фірмою-виробником</a:t>
            </a:r>
            <a:r>
              <a:rPr lang="ru-RU" dirty="0"/>
              <a:t> </a:t>
            </a:r>
            <a:r>
              <a:rPr lang="ru-RU" dirty="0" err="1"/>
              <a:t>припиняються</a:t>
            </a:r>
            <a:r>
              <a:rPr lang="ru-RU" dirty="0"/>
              <a:t>. </a:t>
            </a:r>
          </a:p>
          <a:p>
            <a:pPr marL="0" indent="0" algn="just">
              <a:buNone/>
            </a:pPr>
            <a:r>
              <a:rPr lang="ru-RU" dirty="0" err="1"/>
              <a:t>Спеціалізується</a:t>
            </a:r>
            <a:r>
              <a:rPr lang="ru-RU" dirty="0"/>
              <a:t> на </a:t>
            </a:r>
            <a:r>
              <a:rPr lang="ru-RU" dirty="0" err="1"/>
              <a:t>реалізації</a:t>
            </a:r>
            <a:r>
              <a:rPr lang="ru-RU" dirty="0"/>
              <a:t> </a:t>
            </a:r>
            <a:r>
              <a:rPr lang="ru-RU" dirty="0" err="1"/>
              <a:t>переважно</a:t>
            </a:r>
            <a:r>
              <a:rPr lang="ru-RU" dirty="0"/>
              <a:t> </a:t>
            </a:r>
            <a:r>
              <a:rPr lang="ru-RU" dirty="0" err="1"/>
              <a:t>това­рів</a:t>
            </a:r>
            <a:r>
              <a:rPr lang="ru-RU" dirty="0"/>
              <a:t> </a:t>
            </a:r>
            <a:r>
              <a:rPr lang="ru-RU" dirty="0" err="1"/>
              <a:t>тривалого</a:t>
            </a:r>
            <a:r>
              <a:rPr lang="ru-RU" dirty="0"/>
              <a:t> </a:t>
            </a:r>
            <a:r>
              <a:rPr lang="ru-RU" dirty="0" err="1"/>
              <a:t>користування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потребують</a:t>
            </a:r>
            <a:r>
              <a:rPr lang="ru-RU" dirty="0"/>
              <a:t> </a:t>
            </a:r>
            <a:r>
              <a:rPr lang="ru-RU" dirty="0" err="1"/>
              <a:t>значних</a:t>
            </a:r>
            <a:r>
              <a:rPr lang="ru-RU" dirty="0"/>
              <a:t> </a:t>
            </a:r>
            <a:r>
              <a:rPr lang="ru-RU" dirty="0" err="1"/>
              <a:t>обсягів</a:t>
            </a:r>
            <a:r>
              <a:rPr lang="ru-RU" dirty="0"/>
              <a:t> </a:t>
            </a:r>
            <a:r>
              <a:rPr lang="ru-RU" dirty="0" err="1"/>
              <a:t>сервісу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здійснює</a:t>
            </a:r>
            <a:r>
              <a:rPr lang="ru-RU" dirty="0"/>
              <a:t> сам дилер і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партнери</a:t>
            </a:r>
            <a:r>
              <a:rPr lang="ru-RU" dirty="0"/>
              <a:t>.</a:t>
            </a:r>
          </a:p>
          <a:p>
            <a:pPr marL="0" indent="0" algn="just">
              <a:buNone/>
            </a:pPr>
            <a:r>
              <a:rPr lang="ru-RU" dirty="0"/>
              <a:t>Приклад: </a:t>
            </a:r>
            <a:r>
              <a:rPr lang="uk-UA" dirty="0"/>
              <a:t>офіційний дилер </a:t>
            </a:r>
            <a:r>
              <a:rPr lang="en-US" dirty="0"/>
              <a:t>TOYOTA</a:t>
            </a:r>
            <a:r>
              <a:rPr lang="uk-UA" dirty="0"/>
              <a:t> в Україні: </a:t>
            </a:r>
          </a:p>
          <a:p>
            <a:pPr marL="0" indent="0" algn="just">
              <a:buNone/>
            </a:pPr>
            <a:r>
              <a:rPr lang="uk-UA" dirty="0"/>
              <a:t>Тойота Центр «</a:t>
            </a:r>
            <a:r>
              <a:rPr lang="uk-UA" dirty="0" err="1"/>
              <a:t>Автосаміт</a:t>
            </a:r>
            <a:r>
              <a:rPr lang="uk-UA" dirty="0"/>
              <a:t>»</a:t>
            </a:r>
            <a:endParaRPr lang="ru-RU" dirty="0"/>
          </a:p>
          <a:p>
            <a:pPr marL="0" indent="0" algn="just">
              <a:buNone/>
            </a:pPr>
            <a:endParaRPr lang="uk-UA" dirty="0"/>
          </a:p>
        </p:txBody>
      </p:sp>
      <p:pic>
        <p:nvPicPr>
          <p:cNvPr id="4098" name="Picture 2" descr="Картинки по запросу официальный дилер тойота автосаміт">
            <a:extLst>
              <a:ext uri="{FF2B5EF4-FFF2-40B4-BE49-F238E27FC236}">
                <a16:creationId xmlns:a16="http://schemas.microsoft.com/office/drawing/2014/main" id="{8C6C6F1C-0C42-451A-8314-15D3453F96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7521" y="4292468"/>
            <a:ext cx="3008020" cy="2129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0630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A8955D-4944-4DB4-B0A0-755C42D5C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/>
              <a:t>Дистриб'ютор</a:t>
            </a:r>
            <a:endParaRPr lang="uk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549195-67CE-4F0D-B10D-54A51DC77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352" y="1514475"/>
            <a:ext cx="10878671" cy="4343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err="1"/>
              <a:t>Посередник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отримує</a:t>
            </a:r>
            <a:r>
              <a:rPr lang="ru-RU" dirty="0"/>
              <a:t> право </a:t>
            </a:r>
            <a:r>
              <a:rPr lang="ru-RU" dirty="0" err="1"/>
              <a:t>збувати</a:t>
            </a:r>
            <a:r>
              <a:rPr lang="ru-RU" dirty="0"/>
              <a:t> </a:t>
            </a:r>
            <a:r>
              <a:rPr lang="ru-RU" dirty="0" err="1"/>
              <a:t>товари</a:t>
            </a:r>
            <a:r>
              <a:rPr lang="ru-RU" dirty="0"/>
              <a:t> </a:t>
            </a:r>
            <a:r>
              <a:rPr lang="ru-RU" dirty="0" err="1"/>
              <a:t>фірми-виробника</a:t>
            </a:r>
            <a:r>
              <a:rPr lang="ru-RU" dirty="0"/>
              <a:t> на </a:t>
            </a:r>
            <a:r>
              <a:rPr lang="ru-RU" dirty="0" err="1"/>
              <a:t>певній</a:t>
            </a:r>
            <a:r>
              <a:rPr lang="ru-RU" dirty="0"/>
              <a:t> </a:t>
            </a:r>
            <a:r>
              <a:rPr lang="ru-RU" dirty="0" err="1"/>
              <a:t>території</a:t>
            </a:r>
            <a:r>
              <a:rPr lang="ru-RU" dirty="0"/>
              <a:t> у </a:t>
            </a:r>
            <a:r>
              <a:rPr lang="ru-RU" dirty="0" err="1"/>
              <a:t>визначений</a:t>
            </a:r>
            <a:r>
              <a:rPr lang="ru-RU" dirty="0"/>
              <a:t> </a:t>
            </a:r>
            <a:r>
              <a:rPr lang="ru-RU" dirty="0" err="1"/>
              <a:t>термін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 err="1"/>
              <a:t>Дистриб'ютор</a:t>
            </a:r>
            <a:r>
              <a:rPr lang="ru-RU" dirty="0"/>
              <a:t> не є </a:t>
            </a:r>
            <a:r>
              <a:rPr lang="ru-RU" dirty="0" err="1"/>
              <a:t>власником</a:t>
            </a:r>
            <a:r>
              <a:rPr lang="ru-RU" dirty="0"/>
              <a:t> товару, а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отримує</a:t>
            </a:r>
            <a:r>
              <a:rPr lang="ru-RU" dirty="0"/>
              <a:t> право продажу товару. </a:t>
            </a:r>
          </a:p>
          <a:p>
            <a:pPr marL="0" indent="0">
              <a:buNone/>
            </a:pP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передбачено</a:t>
            </a:r>
            <a:r>
              <a:rPr lang="ru-RU" dirty="0"/>
              <a:t> </a:t>
            </a:r>
            <a:r>
              <a:rPr lang="ru-RU" dirty="0" err="1"/>
              <a:t>угодою</a:t>
            </a:r>
            <a:r>
              <a:rPr lang="ru-RU" dirty="0"/>
              <a:t>, </a:t>
            </a:r>
            <a:r>
              <a:rPr lang="ru-RU" dirty="0" err="1"/>
              <a:t>дистриб'ютор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діяти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свого</a:t>
            </a:r>
            <a:r>
              <a:rPr lang="ru-RU" dirty="0"/>
              <a:t> </a:t>
            </a:r>
            <a:r>
              <a:rPr lang="ru-RU" dirty="0" err="1"/>
              <a:t>імені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Приклад: </a:t>
            </a:r>
            <a:r>
              <a:rPr lang="uk-UA" dirty="0"/>
              <a:t>дистриб’ютор автомобілів </a:t>
            </a:r>
          </a:p>
          <a:p>
            <a:pPr marL="0" indent="0">
              <a:buNone/>
            </a:pPr>
            <a:r>
              <a:rPr lang="uk-UA" dirty="0"/>
              <a:t>«</a:t>
            </a:r>
            <a:r>
              <a:rPr lang="en-US" dirty="0"/>
              <a:t>Mitsubishi» </a:t>
            </a:r>
            <a:r>
              <a:rPr lang="uk-UA" dirty="0"/>
              <a:t>в Україні</a:t>
            </a:r>
          </a:p>
          <a:p>
            <a:pPr marL="0" indent="0">
              <a:buNone/>
            </a:pPr>
            <a:r>
              <a:rPr lang="uk-UA" dirty="0"/>
              <a:t> компанія ТОВ «ЕМ </a:t>
            </a:r>
            <a:r>
              <a:rPr lang="uk-UA" dirty="0" err="1"/>
              <a:t>ЕМ</a:t>
            </a:r>
            <a:r>
              <a:rPr lang="uk-UA" dirty="0"/>
              <a:t> СІ Україна».</a:t>
            </a:r>
            <a:endParaRPr lang="ru-RU" dirty="0"/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5122" name="Picture 2" descr="Картинки по запросу компанія ТОВ «ЕМ ЕМ СІ Україна».">
            <a:extLst>
              <a:ext uri="{FF2B5EF4-FFF2-40B4-BE49-F238E27FC236}">
                <a16:creationId xmlns:a16="http://schemas.microsoft.com/office/drawing/2014/main" id="{60B97BB2-5C2C-4357-83F9-0F868ACE0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271" y="3686175"/>
            <a:ext cx="4813646" cy="2519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4471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A004FB-9C0B-4CA2-A784-65C74A105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/>
              <a:t>Джобер</a:t>
            </a:r>
            <a:endParaRPr lang="uk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568FA52-5684-4873-BE74-47D8FD9B78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err="1"/>
              <a:t>посередники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скуповують</a:t>
            </a:r>
            <a:r>
              <a:rPr lang="ru-RU" dirty="0"/>
              <a:t> </a:t>
            </a:r>
            <a:r>
              <a:rPr lang="ru-RU" dirty="0" err="1"/>
              <a:t>невеликі</a:t>
            </a:r>
            <a:r>
              <a:rPr lang="ru-RU" dirty="0"/>
              <a:t> </a:t>
            </a:r>
            <a:r>
              <a:rPr lang="ru-RU" dirty="0" err="1"/>
              <a:t>оптові</a:t>
            </a:r>
            <a:r>
              <a:rPr lang="ru-RU" dirty="0"/>
              <a:t> </a:t>
            </a:r>
            <a:r>
              <a:rPr lang="ru-RU" dirty="0" err="1"/>
              <a:t>партії</a:t>
            </a:r>
            <a:r>
              <a:rPr lang="ru-RU" dirty="0"/>
              <a:t> товару для </a:t>
            </a:r>
            <a:r>
              <a:rPr lang="ru-RU" dirty="0" err="1"/>
              <a:t>швидкого</a:t>
            </a:r>
            <a:r>
              <a:rPr lang="ru-RU" dirty="0"/>
              <a:t> перепродажу (</a:t>
            </a:r>
            <a:r>
              <a:rPr lang="ru-RU" dirty="0" err="1"/>
              <a:t>наприклад</a:t>
            </a:r>
            <a:r>
              <a:rPr lang="ru-RU" dirty="0"/>
              <a:t>, книжки).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05382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34E6C0-065C-4C81-9215-845554249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/>
              <a:t>Комісіонер</a:t>
            </a:r>
            <a:endParaRPr lang="uk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353AE7-6B56-490E-A2C5-12A267E262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посередник, який укладає угоду про поставку від свого імені, але не є власником товару і працює за рахунок фірми-виробника. </a:t>
            </a:r>
          </a:p>
          <a:p>
            <a:r>
              <a:rPr lang="uk-UA" dirty="0"/>
              <a:t>Комісіонер має склади, забезпечує зберігання товару. </a:t>
            </a:r>
          </a:p>
          <a:p>
            <a:r>
              <a:rPr lang="uk-UA" dirty="0"/>
              <a:t>Форма винагороди комісіонера — відсоток від суми проведеної операції або різниця між ціною, призначеною комітентом, і ціною реалі­зації. </a:t>
            </a:r>
          </a:p>
          <a:p>
            <a:r>
              <a:rPr lang="uk-UA" dirty="0"/>
              <a:t>(Комітент — особа, яка видає комісіонерові доручення про укладання угоди від імені комісіонера, але за рахунок комітента.)</a:t>
            </a:r>
          </a:p>
        </p:txBody>
      </p:sp>
    </p:spTree>
    <p:extLst>
      <p:ext uri="{BB962C8B-B14F-4D97-AF65-F5344CB8AC3E}">
        <p14:creationId xmlns:p14="http://schemas.microsoft.com/office/powerpoint/2010/main" val="349005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877999-FBCE-4977-A976-69DE19A98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/>
              <a:t>Агент</a:t>
            </a:r>
            <a:r>
              <a:rPr lang="uk-UA" dirty="0"/>
              <a:t> (простий посередник) 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A19A64-1CA6-4ABE-AB64-16604E1C32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uk-UA" dirty="0"/>
              <a:t>посередник, який є юридичною особою і представляє інтереси певних виробників (принципала — хазяїна) при збуті їхніх товарів, укладаю­чи угоди від імені та за рахунок принципала.</a:t>
            </a:r>
          </a:p>
          <a:p>
            <a:pPr algn="just"/>
            <a:r>
              <a:rPr lang="uk-UA" dirty="0"/>
              <a:t>Розмір винагороди </a:t>
            </a:r>
            <a:r>
              <a:rPr lang="uk-UA" dirty="0" err="1"/>
              <a:t>агента</a:t>
            </a:r>
            <a:r>
              <a:rPr lang="uk-UA" dirty="0"/>
              <a:t> визначає принципал (наприклад, як відсоток від суми укладеної угоди).</a:t>
            </a:r>
          </a:p>
          <a:p>
            <a:pPr algn="just"/>
            <a:r>
              <a:rPr lang="ru-RU" i="1" dirty="0" err="1"/>
              <a:t>Агенти</a:t>
            </a:r>
            <a:r>
              <a:rPr lang="ru-RU" dirty="0"/>
              <a:t> 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мати</a:t>
            </a:r>
            <a:r>
              <a:rPr lang="ru-RU" dirty="0"/>
              <a:t> </a:t>
            </a:r>
            <a:r>
              <a:rPr lang="ru-RU" dirty="0" err="1"/>
              <a:t>різний</a:t>
            </a:r>
            <a:r>
              <a:rPr lang="ru-RU" dirty="0"/>
              <a:t> статус: </a:t>
            </a:r>
            <a:r>
              <a:rPr lang="ru-RU" dirty="0" err="1"/>
              <a:t>працювати</a:t>
            </a:r>
            <a:r>
              <a:rPr lang="ru-RU" dirty="0"/>
              <a:t> з </a:t>
            </a:r>
            <a:r>
              <a:rPr lang="ru-RU" dirty="0" err="1"/>
              <a:t>обмеженнями</a:t>
            </a:r>
            <a:r>
              <a:rPr lang="ru-RU" dirty="0"/>
              <a:t> (</a:t>
            </a:r>
            <a:r>
              <a:rPr lang="ru-RU" dirty="0" err="1"/>
              <a:t>приміром</a:t>
            </a:r>
            <a:r>
              <a:rPr lang="ru-RU" dirty="0"/>
              <a:t>, на </a:t>
            </a:r>
            <a:r>
              <a:rPr lang="ru-RU" dirty="0" err="1"/>
              <a:t>умовах</a:t>
            </a:r>
            <a:r>
              <a:rPr lang="ru-RU" dirty="0"/>
              <a:t> </a:t>
            </a:r>
            <a:r>
              <a:rPr lang="ru-RU" dirty="0" err="1"/>
              <a:t>консигнації</a:t>
            </a:r>
            <a:r>
              <a:rPr lang="ru-RU" dirty="0"/>
              <a:t>), </a:t>
            </a:r>
            <a:r>
              <a:rPr lang="ru-RU" dirty="0" err="1"/>
              <a:t>обслуговувати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одну </a:t>
            </a:r>
            <a:r>
              <a:rPr lang="ru-RU" dirty="0" err="1"/>
              <a:t>фірму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певних</a:t>
            </a:r>
            <a:r>
              <a:rPr lang="ru-RU" dirty="0"/>
              <a:t> </a:t>
            </a:r>
            <a:r>
              <a:rPr lang="ru-RU" dirty="0" err="1"/>
              <a:t>споживачів</a:t>
            </a:r>
            <a:r>
              <a:rPr lang="ru-RU" dirty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4040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5EFB91-46B6-4F12-B41E-C57AAC27F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err="1"/>
              <a:t>Збутові</a:t>
            </a:r>
            <a:r>
              <a:rPr lang="ru-RU" i="1" dirty="0"/>
              <a:t> </a:t>
            </a:r>
            <a:r>
              <a:rPr lang="ru-RU" i="1" dirty="0" err="1"/>
              <a:t>агенти</a:t>
            </a:r>
            <a:r>
              <a:rPr lang="ru-RU" dirty="0"/>
              <a:t> </a:t>
            </a:r>
            <a:r>
              <a:rPr lang="ru-RU" dirty="0" err="1"/>
              <a:t>звичайно</a:t>
            </a:r>
            <a:r>
              <a:rPr lang="ru-RU" dirty="0"/>
              <a:t> </a:t>
            </a:r>
            <a:r>
              <a:rPr lang="ru-RU" dirty="0" err="1"/>
              <a:t>працюють</a:t>
            </a:r>
            <a:r>
              <a:rPr lang="ru-RU" dirty="0"/>
              <a:t> на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агентських</a:t>
            </a:r>
            <a:r>
              <a:rPr lang="ru-RU" dirty="0"/>
              <a:t> </a:t>
            </a:r>
            <a:r>
              <a:rPr lang="ru-RU" dirty="0" err="1"/>
              <a:t>угод</a:t>
            </a:r>
            <a:r>
              <a:rPr lang="ru-RU" dirty="0"/>
              <a:t>.</a:t>
            </a:r>
            <a:endParaRPr lang="uk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E92FC0-04C4-454D-8F6D-69F0D288B6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 err="1"/>
              <a:t>Агентська</a:t>
            </a:r>
            <a:r>
              <a:rPr lang="ru-RU" dirty="0"/>
              <a:t> угода — </a:t>
            </a:r>
            <a:r>
              <a:rPr lang="ru-RU" dirty="0" err="1"/>
              <a:t>це</a:t>
            </a:r>
            <a:r>
              <a:rPr lang="ru-RU" dirty="0"/>
              <a:t> угода,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укладається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фірмою</a:t>
            </a:r>
            <a:r>
              <a:rPr lang="ru-RU" dirty="0"/>
              <a:t> та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збутовим</a:t>
            </a:r>
            <a:r>
              <a:rPr lang="ru-RU" dirty="0"/>
              <a:t> (</a:t>
            </a:r>
            <a:r>
              <a:rPr lang="ru-RU" dirty="0" err="1"/>
              <a:t>торговим</a:t>
            </a:r>
            <a:r>
              <a:rPr lang="ru-RU" dirty="0"/>
              <a:t>) агентом з </a:t>
            </a:r>
            <a:r>
              <a:rPr lang="ru-RU" dirty="0" err="1"/>
              <a:t>невизначеним</a:t>
            </a:r>
            <a:r>
              <a:rPr lang="ru-RU" dirty="0"/>
              <a:t> </a:t>
            </a:r>
            <a:r>
              <a:rPr lang="ru-RU" dirty="0" err="1"/>
              <a:t>терміном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 і правом </a:t>
            </a:r>
            <a:r>
              <a:rPr lang="ru-RU" dirty="0" err="1"/>
              <a:t>розірвання</a:t>
            </a:r>
            <a:r>
              <a:rPr lang="ru-RU" dirty="0"/>
              <a:t> в </a:t>
            </a:r>
            <a:r>
              <a:rPr lang="ru-RU" dirty="0" err="1"/>
              <a:t>обумовлений</a:t>
            </a:r>
            <a:r>
              <a:rPr lang="ru-RU" dirty="0"/>
              <a:t> </a:t>
            </a:r>
            <a:r>
              <a:rPr lang="ru-RU" dirty="0" err="1"/>
              <a:t>термін</a:t>
            </a:r>
            <a:r>
              <a:rPr lang="ru-RU" dirty="0"/>
              <a:t>. </a:t>
            </a:r>
            <a:r>
              <a:rPr lang="ru-RU" dirty="0" err="1"/>
              <a:t>Розрізняють</a:t>
            </a:r>
            <a:r>
              <a:rPr lang="ru-RU" dirty="0"/>
              <a:t> угоди:</a:t>
            </a:r>
          </a:p>
          <a:p>
            <a:pPr algn="just"/>
            <a:r>
              <a:rPr lang="ru-RU" dirty="0"/>
              <a:t>угоди з </a:t>
            </a:r>
            <a:r>
              <a:rPr lang="ru-RU" dirty="0" err="1"/>
              <a:t>наданням</a:t>
            </a:r>
            <a:r>
              <a:rPr lang="ru-RU" dirty="0"/>
              <a:t> </a:t>
            </a:r>
            <a:r>
              <a:rPr lang="ru-RU" dirty="0" err="1"/>
              <a:t>виняткового</a:t>
            </a:r>
            <a:r>
              <a:rPr lang="ru-RU" dirty="0"/>
              <a:t> права — </a:t>
            </a:r>
            <a:r>
              <a:rPr lang="ru-RU" dirty="0" err="1"/>
              <a:t>агентська</a:t>
            </a:r>
            <a:r>
              <a:rPr lang="ru-RU" dirty="0"/>
              <a:t> угода,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обумовлює</a:t>
            </a:r>
            <a:r>
              <a:rPr lang="ru-RU" dirty="0"/>
              <a:t> право торгового </a:t>
            </a:r>
            <a:r>
              <a:rPr lang="ru-RU" dirty="0" err="1"/>
              <a:t>посередника</a:t>
            </a:r>
            <a:r>
              <a:rPr lang="ru-RU" dirty="0"/>
              <a:t> бути </a:t>
            </a:r>
            <a:r>
              <a:rPr lang="ru-RU" dirty="0" err="1"/>
              <a:t>єдиним</a:t>
            </a:r>
            <a:r>
              <a:rPr lang="ru-RU" dirty="0"/>
              <a:t> </a:t>
            </a:r>
            <a:r>
              <a:rPr lang="ru-RU" dirty="0" err="1"/>
              <a:t>постачальником</a:t>
            </a:r>
            <a:r>
              <a:rPr lang="ru-RU" dirty="0"/>
              <a:t> </a:t>
            </a:r>
            <a:r>
              <a:rPr lang="ru-RU" dirty="0" err="1"/>
              <a:t>вказаного</a:t>
            </a:r>
            <a:r>
              <a:rPr lang="ru-RU" dirty="0"/>
              <a:t> това­ру на </a:t>
            </a:r>
            <a:r>
              <a:rPr lang="ru-RU" dirty="0" err="1"/>
              <a:t>території</a:t>
            </a:r>
            <a:r>
              <a:rPr lang="ru-RU" dirty="0"/>
              <a:t>, яку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обслуговує</a:t>
            </a:r>
            <a:r>
              <a:rPr lang="ru-RU" dirty="0"/>
              <a:t>;</a:t>
            </a:r>
          </a:p>
          <a:p>
            <a:pPr algn="just"/>
            <a:r>
              <a:rPr lang="ru-RU" dirty="0"/>
              <a:t>угоди без </a:t>
            </a:r>
            <a:r>
              <a:rPr lang="ru-RU" dirty="0" err="1"/>
              <a:t>надання</a:t>
            </a:r>
            <a:r>
              <a:rPr lang="ru-RU" dirty="0"/>
              <a:t> </a:t>
            </a:r>
            <a:r>
              <a:rPr lang="ru-RU" dirty="0" err="1"/>
              <a:t>виняткового</a:t>
            </a:r>
            <a:r>
              <a:rPr lang="ru-RU" dirty="0"/>
              <a:t> права </a:t>
            </a:r>
            <a:r>
              <a:rPr lang="ru-RU" dirty="0" err="1"/>
              <a:t>залишає</a:t>
            </a:r>
            <a:r>
              <a:rPr lang="ru-RU" dirty="0"/>
              <a:t> за </a:t>
            </a:r>
            <a:r>
              <a:rPr lang="ru-RU" dirty="0" err="1"/>
              <a:t>постачальником</a:t>
            </a:r>
            <a:r>
              <a:rPr lang="ru-RU" dirty="0"/>
              <a:t> право </a:t>
            </a:r>
            <a:r>
              <a:rPr lang="ru-RU" dirty="0" err="1"/>
              <a:t>визначати</a:t>
            </a:r>
            <a:r>
              <a:rPr lang="ru-RU" dirty="0"/>
              <a:t> </a:t>
            </a:r>
            <a:r>
              <a:rPr lang="ru-RU" dirty="0" err="1"/>
              <a:t>кількох</a:t>
            </a:r>
            <a:r>
              <a:rPr lang="ru-RU" dirty="0"/>
              <a:t> </a:t>
            </a:r>
            <a:r>
              <a:rPr lang="ru-RU" dirty="0" err="1"/>
              <a:t>посередників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постачають</a:t>
            </a:r>
            <a:r>
              <a:rPr lang="ru-RU" dirty="0"/>
              <a:t> на </a:t>
            </a:r>
            <a:r>
              <a:rPr lang="ru-RU" dirty="0" err="1"/>
              <a:t>ринок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товари</a:t>
            </a:r>
            <a:r>
              <a:rPr lang="ru-RU" dirty="0"/>
              <a:t>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2680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764C21-C029-4496-AACD-15C1DC77D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/>
              <a:t>Брокер</a:t>
            </a:r>
            <a:endParaRPr lang="uk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CE39A1-4995-4C32-9828-6E6AA5AB6A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 </a:t>
            </a:r>
            <a:r>
              <a:rPr lang="ru-RU" dirty="0" err="1"/>
              <a:t>фірма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окремий</a:t>
            </a:r>
            <a:r>
              <a:rPr lang="ru-RU" dirty="0"/>
              <a:t> </a:t>
            </a:r>
            <a:r>
              <a:rPr lang="ru-RU" dirty="0" err="1"/>
              <a:t>незалежний</a:t>
            </a:r>
            <a:r>
              <a:rPr lang="ru-RU" dirty="0"/>
              <a:t> </a:t>
            </a:r>
            <a:r>
              <a:rPr lang="ru-RU" dirty="0" err="1"/>
              <a:t>торговий</a:t>
            </a:r>
            <a:r>
              <a:rPr lang="ru-RU" dirty="0"/>
              <a:t> </a:t>
            </a:r>
            <a:r>
              <a:rPr lang="ru-RU" dirty="0" err="1"/>
              <a:t>посередник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виконує</a:t>
            </a:r>
            <a:r>
              <a:rPr lang="ru-RU" dirty="0"/>
              <a:t> </a:t>
            </a:r>
            <a:r>
              <a:rPr lang="ru-RU" dirty="0" err="1"/>
              <a:t>посеред­ницькі</a:t>
            </a:r>
            <a:r>
              <a:rPr lang="ru-RU" dirty="0"/>
              <a:t> </a:t>
            </a:r>
            <a:r>
              <a:rPr lang="ru-RU" dirty="0" err="1"/>
              <a:t>функції</a:t>
            </a:r>
            <a:r>
              <a:rPr lang="ru-RU" dirty="0"/>
              <a:t> при </a:t>
            </a:r>
            <a:r>
              <a:rPr lang="ru-RU" dirty="0" err="1"/>
              <a:t>укладанні</a:t>
            </a:r>
            <a:r>
              <a:rPr lang="ru-RU" dirty="0"/>
              <a:t> </a:t>
            </a:r>
            <a:r>
              <a:rPr lang="ru-RU" dirty="0" err="1"/>
              <a:t>угод</a:t>
            </a:r>
            <a:r>
              <a:rPr lang="ru-RU" dirty="0"/>
              <a:t> на продаж товару, </a:t>
            </a:r>
            <a:r>
              <a:rPr lang="ru-RU" dirty="0" err="1"/>
              <a:t>який</a:t>
            </a:r>
            <a:r>
              <a:rPr lang="ru-RU" dirty="0"/>
              <a:t> не переходить у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власність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/>
              <a:t>Брокер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домовляється</a:t>
            </a:r>
            <a:r>
              <a:rPr lang="ru-RU" dirty="0"/>
              <a:t> про </a:t>
            </a:r>
            <a:r>
              <a:rPr lang="ru-RU" dirty="0" err="1"/>
              <a:t>умови</a:t>
            </a:r>
            <a:r>
              <a:rPr lang="ru-RU" dirty="0"/>
              <a:t> угоди, але не </a:t>
            </a:r>
            <a:r>
              <a:rPr lang="ru-RU" dirty="0" err="1"/>
              <a:t>закуповує</a:t>
            </a:r>
            <a:r>
              <a:rPr lang="ru-RU" dirty="0"/>
              <a:t> </a:t>
            </a:r>
            <a:r>
              <a:rPr lang="ru-RU" dirty="0" err="1"/>
              <a:t>товари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свого</a:t>
            </a:r>
            <a:r>
              <a:rPr lang="ru-RU" dirty="0"/>
              <a:t> </a:t>
            </a:r>
            <a:r>
              <a:rPr lang="ru-RU" dirty="0" err="1"/>
              <a:t>імені</a:t>
            </a:r>
            <a:r>
              <a:rPr lang="ru-RU" dirty="0"/>
              <a:t> і не </a:t>
            </a:r>
            <a:r>
              <a:rPr lang="ru-RU" dirty="0" err="1"/>
              <a:t>відповідає</a:t>
            </a:r>
            <a:r>
              <a:rPr lang="ru-RU" dirty="0"/>
              <a:t> за них. </a:t>
            </a:r>
          </a:p>
          <a:p>
            <a:pPr marL="0" indent="0" algn="just">
              <a:buNone/>
            </a:pPr>
            <a:r>
              <a:rPr lang="ru-RU" dirty="0" err="1"/>
              <a:t>Здебільшого</a:t>
            </a:r>
            <a:r>
              <a:rPr lang="ru-RU" dirty="0"/>
              <a:t> через </a:t>
            </a:r>
            <a:r>
              <a:rPr lang="ru-RU" dirty="0" err="1"/>
              <a:t>його</a:t>
            </a:r>
            <a:r>
              <a:rPr lang="ru-RU" dirty="0"/>
              <a:t> руки не </a:t>
            </a:r>
            <a:r>
              <a:rPr lang="ru-RU" dirty="0" err="1"/>
              <a:t>проходять</a:t>
            </a:r>
            <a:r>
              <a:rPr lang="ru-RU" dirty="0"/>
              <a:t> </a:t>
            </a:r>
            <a:r>
              <a:rPr lang="ru-RU" dirty="0" err="1"/>
              <a:t>партії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, </a:t>
            </a:r>
            <a:r>
              <a:rPr lang="ru-RU" dirty="0" err="1"/>
              <a:t>окрім</a:t>
            </a:r>
            <a:r>
              <a:rPr lang="ru-RU" dirty="0"/>
              <a:t> </a:t>
            </a:r>
            <a:r>
              <a:rPr lang="ru-RU" dirty="0" err="1"/>
              <a:t>зразків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бере</a:t>
            </a:r>
            <a:r>
              <a:rPr lang="ru-RU" dirty="0"/>
              <a:t> в </a:t>
            </a:r>
            <a:r>
              <a:rPr lang="ru-RU" dirty="0" err="1"/>
              <a:t>тимчасове</a:t>
            </a:r>
            <a:r>
              <a:rPr lang="ru-RU" dirty="0"/>
              <a:t> </a:t>
            </a:r>
            <a:r>
              <a:rPr lang="ru-RU" dirty="0" err="1"/>
              <a:t>користування</a:t>
            </a:r>
            <a:r>
              <a:rPr lang="ru-RU" dirty="0"/>
              <a:t> для </a:t>
            </a:r>
            <a:r>
              <a:rPr lang="ru-RU" dirty="0" err="1"/>
              <a:t>обслуговування</a:t>
            </a:r>
            <a:r>
              <a:rPr lang="ru-RU" dirty="0"/>
              <a:t> </a:t>
            </a:r>
            <a:r>
              <a:rPr lang="ru-RU" dirty="0" err="1"/>
              <a:t>клієнтів</a:t>
            </a:r>
            <a:r>
              <a:rPr lang="ru-RU" dirty="0"/>
              <a:t>. </a:t>
            </a:r>
          </a:p>
          <a:p>
            <a:pPr marL="0" indent="0" algn="just">
              <a:buNone/>
            </a:pPr>
            <a:r>
              <a:rPr lang="ru-RU" dirty="0"/>
              <a:t>За </a:t>
            </a:r>
            <a:r>
              <a:rPr lang="ru-RU" dirty="0" err="1"/>
              <a:t>послуги</a:t>
            </a:r>
            <a:r>
              <a:rPr lang="ru-RU" dirty="0"/>
              <a:t> брокер </a:t>
            </a:r>
            <a:r>
              <a:rPr lang="ru-RU" dirty="0" err="1"/>
              <a:t>отримує</a:t>
            </a:r>
            <a:r>
              <a:rPr lang="ru-RU" dirty="0"/>
              <a:t> </a:t>
            </a:r>
            <a:r>
              <a:rPr lang="ru-RU" dirty="0" err="1"/>
              <a:t>комісійну</a:t>
            </a:r>
            <a:r>
              <a:rPr lang="ru-RU" dirty="0"/>
              <a:t> </a:t>
            </a:r>
            <a:r>
              <a:rPr lang="ru-RU" dirty="0" err="1"/>
              <a:t>винагороду</a:t>
            </a:r>
            <a:r>
              <a:rPr lang="ru-RU" dirty="0"/>
              <a:t> (</a:t>
            </a:r>
            <a:r>
              <a:rPr lang="ru-RU" dirty="0" err="1"/>
              <a:t>брокеридж</a:t>
            </a:r>
            <a:r>
              <a:rPr lang="ru-RU" dirty="0"/>
              <a:t>) — </a:t>
            </a:r>
            <a:r>
              <a:rPr lang="ru-RU" dirty="0" err="1"/>
              <a:t>відсоток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вартості</a:t>
            </a:r>
            <a:r>
              <a:rPr lang="ru-RU" dirty="0"/>
              <a:t> </a:t>
            </a:r>
            <a:r>
              <a:rPr lang="ru-RU" dirty="0" err="1"/>
              <a:t>проданих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обумовлену</a:t>
            </a:r>
            <a:r>
              <a:rPr lang="ru-RU" dirty="0"/>
              <a:t> суму за </a:t>
            </a:r>
            <a:r>
              <a:rPr lang="ru-RU" dirty="0" err="1"/>
              <a:t>кожну</a:t>
            </a:r>
            <a:r>
              <a:rPr lang="ru-RU" dirty="0"/>
              <a:t> </a:t>
            </a:r>
            <a:r>
              <a:rPr lang="ru-RU" dirty="0" err="1"/>
              <a:t>одиницю</a:t>
            </a:r>
            <a:r>
              <a:rPr lang="ru-RU" dirty="0"/>
              <a:t> </a:t>
            </a:r>
            <a:r>
              <a:rPr lang="ru-RU" dirty="0" err="1"/>
              <a:t>проданого</a:t>
            </a:r>
            <a:r>
              <a:rPr lang="ru-RU" dirty="0"/>
              <a:t> товару.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34835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7ED9AA-A8B6-4888-83E8-7583FFB1D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логістичні: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73391F-A223-42F5-A779-7338409A81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uk-UA" dirty="0"/>
              <a:t>- створення інтегрованої системи регулювання та контролю за товарним рухом і потоками, що його супроводжують (фінансовими, інформаційними тощо), яка забезпечувала б своєчасність, високу якість постачання і необхідну кількість продукції споживачам; </a:t>
            </a:r>
          </a:p>
          <a:p>
            <a:r>
              <a:rPr lang="uk-UA" dirty="0"/>
              <a:t>- формування системи </a:t>
            </a:r>
            <a:r>
              <a:rPr lang="uk-UA" dirty="0" err="1"/>
              <a:t>закупівель</a:t>
            </a:r>
            <a:r>
              <a:rPr lang="uk-UA" dirty="0"/>
              <a:t> сировини, матеріалів тощо;  </a:t>
            </a:r>
          </a:p>
          <a:p>
            <a:r>
              <a:rPr lang="uk-UA" dirty="0"/>
              <a:t>- визначення технології фізичного переміщення товарів; </a:t>
            </a:r>
          </a:p>
          <a:p>
            <a:r>
              <a:rPr lang="uk-UA" dirty="0"/>
              <a:t>- координація і організація товароруху (обробка замовлень, упакування, комплектація, консервування, складування, створення необхідних товарно-матеріальних запасів та їх підтримання, отримання і відвантаження товарів, транспортування продукції); </a:t>
            </a:r>
          </a:p>
          <a:p>
            <a:r>
              <a:rPr lang="uk-UA" dirty="0"/>
              <a:t>- розроблення способів управління рухом товарів; </a:t>
            </a:r>
          </a:p>
          <a:p>
            <a:r>
              <a:rPr lang="uk-UA" dirty="0"/>
              <a:t>- організація передпродажного і </a:t>
            </a:r>
            <a:r>
              <a:rPr lang="uk-UA" dirty="0" err="1"/>
              <a:t>післяпродажного</a:t>
            </a:r>
            <a:r>
              <a:rPr lang="uk-UA" dirty="0"/>
              <a:t> обслуговування; </a:t>
            </a:r>
          </a:p>
          <a:p>
            <a:r>
              <a:rPr lang="uk-UA" dirty="0"/>
              <a:t>- виконання всіх замовлень з найвищою якістю та у стислі терміни</a:t>
            </a:r>
          </a:p>
        </p:txBody>
      </p:sp>
    </p:spTree>
    <p:extLst>
      <p:ext uri="{BB962C8B-B14F-4D97-AF65-F5344CB8AC3E}">
        <p14:creationId xmlns:p14="http://schemas.microsoft.com/office/powerpoint/2010/main" val="3584365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48DC05-3CA8-4666-8BC1-3FA7A98A5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/>
              <a:t>Комівояжер</a:t>
            </a:r>
            <a:endParaRPr lang="uk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E0D7D6-8A75-4E0C-A918-575B348EF6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uk-UA" dirty="0"/>
              <a:t>службовець підприємства, який займається пошуком клієнтів, чий обсяг повноважень регулюється керівництвом фірми або регіональним керівницт­вом, якому підпорядкований комівояжер (в разі якщо він діє на території, віддаленій від місця розташування фірми).</a:t>
            </a:r>
          </a:p>
        </p:txBody>
      </p:sp>
    </p:spTree>
    <p:extLst>
      <p:ext uri="{BB962C8B-B14F-4D97-AF65-F5344CB8AC3E}">
        <p14:creationId xmlns:p14="http://schemas.microsoft.com/office/powerpoint/2010/main" val="150085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59DE1D-0D1B-437D-9735-249C3400F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err="1"/>
              <a:t>Збутові</a:t>
            </a:r>
            <a:r>
              <a:rPr lang="ru-RU" i="1" dirty="0"/>
              <a:t> </a:t>
            </a:r>
            <a:r>
              <a:rPr lang="ru-RU" i="1" dirty="0" err="1"/>
              <a:t>філії</a:t>
            </a:r>
            <a:r>
              <a:rPr lang="ru-RU" dirty="0"/>
              <a:t> </a:t>
            </a:r>
            <a:endParaRPr lang="uk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50F0A0-08C2-4A8F-A052-FC48BBF943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організовуються</a:t>
            </a:r>
            <a:r>
              <a:rPr lang="ru-RU" dirty="0"/>
              <a:t> великими </a:t>
            </a:r>
            <a:r>
              <a:rPr lang="ru-RU" dirty="0" err="1"/>
              <a:t>підприємствами</a:t>
            </a:r>
            <a:r>
              <a:rPr lang="ru-RU" dirty="0"/>
              <a:t>, основною </a:t>
            </a:r>
            <a:r>
              <a:rPr lang="ru-RU" dirty="0" err="1"/>
              <a:t>функцією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є </a:t>
            </a:r>
            <a:r>
              <a:rPr lang="ru-RU" dirty="0" err="1"/>
              <a:t>швидка</a:t>
            </a:r>
            <a:r>
              <a:rPr lang="ru-RU" dirty="0"/>
              <a:t> поставка </a:t>
            </a:r>
            <a:r>
              <a:rPr lang="ru-RU" dirty="0" err="1"/>
              <a:t>продукції</a:t>
            </a:r>
            <a:r>
              <a:rPr lang="ru-RU" dirty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42341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FE7512-BC65-44B9-BE96-5AC7144B9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/>
              <a:t>Маклер</a:t>
            </a:r>
            <a:endParaRPr lang="uk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18005AD-9538-4700-9EFD-F175795DD4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посередник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представляє</a:t>
            </a:r>
            <a:r>
              <a:rPr lang="ru-RU" dirty="0"/>
              <a:t> </a:t>
            </a:r>
            <a:r>
              <a:rPr lang="ru-RU" dirty="0" err="1"/>
              <a:t>інтереси</a:t>
            </a:r>
            <a:r>
              <a:rPr lang="ru-RU" dirty="0"/>
              <a:t> </a:t>
            </a:r>
            <a:r>
              <a:rPr lang="ru-RU" dirty="0" err="1"/>
              <a:t>обох</a:t>
            </a:r>
            <a:r>
              <a:rPr lang="ru-RU" dirty="0"/>
              <a:t> </a:t>
            </a:r>
            <a:r>
              <a:rPr lang="ru-RU" dirty="0" err="1"/>
              <a:t>сторін</a:t>
            </a:r>
            <a:r>
              <a:rPr lang="ru-RU" dirty="0"/>
              <a:t> і </a:t>
            </a:r>
            <a:r>
              <a:rPr lang="ru-RU" dirty="0" err="1"/>
              <a:t>займається</a:t>
            </a:r>
            <a:r>
              <a:rPr lang="ru-RU" dirty="0"/>
              <a:t> </a:t>
            </a:r>
            <a:r>
              <a:rPr lang="ru-RU" dirty="0" err="1"/>
              <a:t>пошуком</a:t>
            </a:r>
            <a:r>
              <a:rPr lang="ru-RU" dirty="0"/>
              <a:t> </a:t>
            </a:r>
            <a:r>
              <a:rPr lang="ru-RU" dirty="0" err="1"/>
              <a:t>можливостей</a:t>
            </a:r>
            <a:r>
              <a:rPr lang="ru-RU" dirty="0"/>
              <a:t> для </a:t>
            </a:r>
            <a:r>
              <a:rPr lang="ru-RU" dirty="0" err="1"/>
              <a:t>укладання</a:t>
            </a:r>
            <a:r>
              <a:rPr lang="ru-RU" dirty="0"/>
              <a:t> угоди.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09526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A8D628-CA9E-4897-AE8E-DE99F2A8C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/>
              <a:t>Торгові представники</a:t>
            </a:r>
            <a:endParaRPr lang="uk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AB10D5-F454-477E-AF84-C4E2F851B4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посередники, які є юридичними особами, що укладають угоди і ведуть справи кількох фірм. Винагорода торговельних посередників залежить від обсягу збуту продукції. На відміну від комівояжерів торговельний представник діє самостійно.</a:t>
            </a:r>
          </a:p>
        </p:txBody>
      </p:sp>
    </p:spTree>
    <p:extLst>
      <p:ext uri="{BB962C8B-B14F-4D97-AF65-F5344CB8AC3E}">
        <p14:creationId xmlns:p14="http://schemas.microsoft.com/office/powerpoint/2010/main" val="4254384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0CC6A2-44BD-4003-8431-24362D2CB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/>
              <a:t>Торгові синдикати</a:t>
            </a:r>
            <a:endParaRPr lang="uk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7BB2D3-A477-4F70-B68E-B6939AE80A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організовуються шляхом виведення відділу збуту зі структури фірми.</a:t>
            </a:r>
          </a:p>
          <a:p>
            <a:r>
              <a:rPr lang="uk-UA" dirty="0"/>
              <a:t> </a:t>
            </a:r>
          </a:p>
          <a:p>
            <a:r>
              <a:rPr lang="uk-UA" dirty="0"/>
              <a:t>Доцільність залучення оптової та роздрібної торгівлі до розподілу визначаєть­ся певними ринковими, конкурентними та іншими умовами, в яких діє фірма, особли­востями цільового ринку, товару та можливостями фірми.</a:t>
            </a:r>
          </a:p>
        </p:txBody>
      </p:sp>
    </p:spTree>
    <p:extLst>
      <p:ext uri="{BB962C8B-B14F-4D97-AF65-F5344CB8AC3E}">
        <p14:creationId xmlns:p14="http://schemas.microsoft.com/office/powerpoint/2010/main" val="2715283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1679CC-4A5B-426F-964C-7410EC10C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/>
              <a:t>Торгові дома</a:t>
            </a:r>
            <a:endParaRPr lang="uk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C3C19A-9CC2-437E-B0DE-5CCD81311E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 це великі оптово-роздрібні фірми, які займаються не тільки торго­вельно-посередницькою діяльністю, а й інвестуванням капіталу у виробництво, здій­снюючи складування, страхування продукції, організовуючи оптову і роздрібну тор­гівлю. Членами торгових домів зазвичай є підприємства-виробники.</a:t>
            </a:r>
          </a:p>
        </p:txBody>
      </p:sp>
    </p:spTree>
    <p:extLst>
      <p:ext uri="{BB962C8B-B14F-4D97-AF65-F5344CB8AC3E}">
        <p14:creationId xmlns:p14="http://schemas.microsoft.com/office/powerpoint/2010/main" val="238074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F49347-F39F-4C68-8806-6215BAB4F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Функції оптової торгівлі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36AA44-5C44-4603-83D8-20168FA39B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/>
              <a:t>закупівля і формування товарного асортименту;</a:t>
            </a:r>
          </a:p>
          <a:p>
            <a:r>
              <a:rPr lang="uk-UA" dirty="0"/>
              <a:t>збір, опрацювання інформації про ринок;</a:t>
            </a:r>
          </a:p>
          <a:p>
            <a:r>
              <a:rPr lang="uk-UA" dirty="0"/>
              <a:t>складування, зберігання та транспортування товару;</a:t>
            </a:r>
          </a:p>
          <a:p>
            <a:r>
              <a:rPr lang="uk-UA" dirty="0"/>
              <a:t>фінансування поставок (передоплата, кредит);</a:t>
            </a:r>
          </a:p>
          <a:p>
            <a:r>
              <a:rPr lang="uk-UA" dirty="0"/>
              <a:t>продаж товарів;</a:t>
            </a:r>
          </a:p>
          <a:p>
            <a:r>
              <a:rPr lang="uk-UA" dirty="0"/>
              <a:t>відбір, формування партій поставок;</a:t>
            </a:r>
          </a:p>
          <a:p>
            <a:r>
              <a:rPr lang="uk-UA" dirty="0"/>
              <a:t>прийняття ризику ушкодження, старіння товару і розкрадання;</a:t>
            </a:r>
          </a:p>
          <a:p>
            <a:r>
              <a:rPr lang="uk-UA" dirty="0"/>
              <a:t>надання консультативних послуг.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53198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ADE280-C63C-4DCF-94C1-8E76A824F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Функції роздрібної торгівлі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ABD472-4936-4E49-9601-A4BD88B913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визначення</a:t>
            </a:r>
            <a:r>
              <a:rPr lang="ru-RU" dirty="0"/>
              <a:t> потреби в товарах і </a:t>
            </a:r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/>
              <a:t>асортименту</a:t>
            </a:r>
            <a:r>
              <a:rPr lang="ru-RU" dirty="0"/>
              <a:t> </a:t>
            </a:r>
            <a:r>
              <a:rPr lang="ru-RU" dirty="0" err="1"/>
              <a:t>пропонованих</a:t>
            </a:r>
            <a:r>
              <a:rPr lang="ru-RU" dirty="0"/>
              <a:t> </a:t>
            </a:r>
            <a:r>
              <a:rPr lang="ru-RU" dirty="0" err="1"/>
              <a:t>то­варів</a:t>
            </a:r>
            <a:r>
              <a:rPr lang="ru-RU" dirty="0"/>
              <a:t> і набору </a:t>
            </a:r>
            <a:r>
              <a:rPr lang="ru-RU" dirty="0" err="1"/>
              <a:t>послуг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надаються</a:t>
            </a:r>
            <a:r>
              <a:rPr lang="ru-RU" dirty="0"/>
              <a:t>;</a:t>
            </a:r>
          </a:p>
          <a:p>
            <a:r>
              <a:rPr lang="ru-RU" dirty="0" err="1"/>
              <a:t>організація</a:t>
            </a:r>
            <a:r>
              <a:rPr lang="ru-RU" dirty="0"/>
              <a:t> та оплата поставок </a:t>
            </a:r>
            <a:r>
              <a:rPr lang="ru-RU" dirty="0" err="1"/>
              <a:t>товарів</a:t>
            </a:r>
            <a:r>
              <a:rPr lang="ru-RU" dirty="0"/>
              <a:t>;</a:t>
            </a:r>
          </a:p>
          <a:p>
            <a:r>
              <a:rPr lang="ru-RU" dirty="0" err="1"/>
              <a:t>зберігання</a:t>
            </a:r>
            <a:r>
              <a:rPr lang="ru-RU" dirty="0"/>
              <a:t>, </a:t>
            </a:r>
            <a:r>
              <a:rPr lang="ru-RU" dirty="0" err="1"/>
              <a:t>маркування</a:t>
            </a:r>
            <a:r>
              <a:rPr lang="ru-RU" dirty="0"/>
              <a:t> товару та </a:t>
            </a:r>
            <a:r>
              <a:rPr lang="ru-RU" dirty="0" err="1"/>
              <a:t>визначення</a:t>
            </a:r>
            <a:r>
              <a:rPr lang="ru-RU" dirty="0"/>
              <a:t> </a:t>
            </a:r>
            <a:r>
              <a:rPr lang="ru-RU" dirty="0" err="1"/>
              <a:t>цін</a:t>
            </a:r>
            <a:r>
              <a:rPr lang="ru-RU" dirty="0"/>
              <a:t> на </a:t>
            </a:r>
            <a:r>
              <a:rPr lang="ru-RU" dirty="0" err="1"/>
              <a:t>нього</a:t>
            </a:r>
            <a:r>
              <a:rPr lang="ru-RU" dirty="0"/>
              <a:t>;</a:t>
            </a:r>
          </a:p>
          <a:p>
            <a:r>
              <a:rPr lang="ru-RU" dirty="0"/>
              <a:t>участь у </a:t>
            </a:r>
            <a:r>
              <a:rPr lang="ru-RU" dirty="0" err="1"/>
              <a:t>просуванні</a:t>
            </a:r>
            <a:r>
              <a:rPr lang="ru-RU" dirty="0"/>
              <a:t> товару;</a:t>
            </a:r>
          </a:p>
          <a:p>
            <a:r>
              <a:rPr lang="ru-RU" dirty="0" err="1"/>
              <a:t>безпосередній</a:t>
            </a:r>
            <a:r>
              <a:rPr lang="ru-RU" dirty="0"/>
              <a:t> продаж </a:t>
            </a:r>
            <a:r>
              <a:rPr lang="ru-RU" dirty="0" err="1"/>
              <a:t>товарів</a:t>
            </a:r>
            <a:r>
              <a:rPr lang="ru-RU" dirty="0"/>
              <a:t> </a:t>
            </a:r>
            <a:r>
              <a:rPr lang="ru-RU" dirty="0" err="1"/>
              <a:t>покупцям</a:t>
            </a:r>
            <a:r>
              <a:rPr lang="ru-RU" dirty="0"/>
              <a:t> і </a:t>
            </a:r>
            <a:r>
              <a:rPr lang="ru-RU" dirty="0" err="1"/>
              <a:t>надання</a:t>
            </a:r>
            <a:r>
              <a:rPr lang="ru-RU" dirty="0"/>
              <a:t> </a:t>
            </a:r>
            <a:r>
              <a:rPr lang="ru-RU" dirty="0" err="1"/>
              <a:t>додаткових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44797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1DEE65-7748-43AB-BE8A-7AF109959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Параметри каналу розподілу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EA6DDE-7377-4D00-8A68-62EDAAED67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Довжина каналу розподілу – число проміжних ланок, які виконують роботу з просування товару від виробника до споживача</a:t>
            </a:r>
          </a:p>
          <a:p>
            <a:r>
              <a:rPr lang="uk-UA" dirty="0"/>
              <a:t>Довжину каналу можна зменшувати і одночасно збільшувати її керованість</a:t>
            </a:r>
          </a:p>
          <a:p>
            <a:r>
              <a:rPr lang="uk-UA" dirty="0"/>
              <a:t>Ширина (розгалуженість) – чисельність посередників на кожному рівні, які беруть участь в розподілі продукції</a:t>
            </a:r>
          </a:p>
        </p:txBody>
      </p:sp>
    </p:spTree>
    <p:extLst>
      <p:ext uri="{BB962C8B-B14F-4D97-AF65-F5344CB8AC3E}">
        <p14:creationId xmlns:p14="http://schemas.microsoft.com/office/powerpoint/2010/main" val="3653029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986B71-EA55-465E-A8CE-BAB713164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Параметри каналу розподілу</a:t>
            </a:r>
          </a:p>
        </p:txBody>
      </p:sp>
      <p:pic>
        <p:nvPicPr>
          <p:cNvPr id="6146" name="Picture 2" descr="Картинки по запросу ширина каналу розподілу">
            <a:extLst>
              <a:ext uri="{FF2B5EF4-FFF2-40B4-BE49-F238E27FC236}">
                <a16:creationId xmlns:a16="http://schemas.microsoft.com/office/drawing/2014/main" id="{3A043A5E-11B5-470D-AEA2-815A280AC49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581" y="2043953"/>
            <a:ext cx="9282019" cy="4213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3610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DCBD37-0016-417A-9CD3-36C599326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/>
              <a:t>дистрибуційні</a:t>
            </a:r>
            <a:r>
              <a:rPr lang="uk-UA" dirty="0"/>
              <a:t>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EE0B68-8281-4AAE-9ADC-37EC0ADF1C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/>
              <a:t>- дослідження, формування, обґрунтування й ефективне функціонування каналів розподілу і товароруху; </a:t>
            </a:r>
          </a:p>
          <a:p>
            <a:r>
              <a:rPr lang="uk-UA" dirty="0"/>
              <a:t>- встановлення збалансованості між потребами і можливостями закупівлі і виробництва; </a:t>
            </a:r>
          </a:p>
          <a:p>
            <a:r>
              <a:rPr lang="uk-UA" dirty="0"/>
              <a:t>- вибір методів, каналів і структури розподілу, формування систем товароруху; </a:t>
            </a:r>
          </a:p>
          <a:p>
            <a:r>
              <a:rPr lang="uk-UA" dirty="0"/>
              <a:t>- аналіз форм і методів роботи посередників у каналах; </a:t>
            </a:r>
          </a:p>
          <a:p>
            <a:r>
              <a:rPr lang="uk-UA" dirty="0"/>
              <a:t>- вибір і ведення політики розподілення в умовах конкуренції; - визначення стратегії переміщення товарів; </a:t>
            </a:r>
          </a:p>
          <a:p>
            <a:r>
              <a:rPr lang="uk-UA" dirty="0"/>
              <a:t>- планування процесу реалізації продукції</a:t>
            </a:r>
          </a:p>
        </p:txBody>
      </p:sp>
    </p:spTree>
    <p:extLst>
      <p:ext uri="{BB962C8B-B14F-4D97-AF65-F5344CB8AC3E}">
        <p14:creationId xmlns:p14="http://schemas.microsoft.com/office/powerpoint/2010/main" val="203053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44E15B-C28A-48FD-9DF1-5A6BBA8AE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7172" name="Picture 4" descr="slayd23.jpg">
            <a:extLst>
              <a:ext uri="{FF2B5EF4-FFF2-40B4-BE49-F238E27FC236}">
                <a16:creationId xmlns:a16="http://schemas.microsoft.com/office/drawing/2014/main" id="{E4B4C98E-6059-42A0-B442-C0BE4CC777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2" y="0"/>
            <a:ext cx="1214690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0633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37DC7B-7143-424F-B55F-0CD50641B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Існує</a:t>
            </a:r>
            <a:r>
              <a:rPr lang="ru-RU" dirty="0"/>
              <a:t> </a:t>
            </a:r>
            <a:r>
              <a:rPr lang="ru-RU" dirty="0" err="1"/>
              <a:t>кілька</a:t>
            </a:r>
            <a:r>
              <a:rPr lang="ru-RU" dirty="0"/>
              <a:t> </a:t>
            </a:r>
            <a:r>
              <a:rPr lang="ru-RU" dirty="0" err="1"/>
              <a:t>варіантів</a:t>
            </a:r>
            <a:r>
              <a:rPr lang="ru-RU" dirty="0"/>
              <a:t> </a:t>
            </a:r>
            <a:r>
              <a:rPr lang="ru-RU" dirty="0" err="1"/>
              <a:t>методів</a:t>
            </a:r>
            <a:r>
              <a:rPr lang="ru-RU" dirty="0"/>
              <a:t> прямого маркетингу:</a:t>
            </a:r>
            <a:endParaRPr lang="uk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9697EA-5744-464C-A04B-3CDFAE78F9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продаж </a:t>
            </a:r>
            <a:r>
              <a:rPr lang="ru-RU" dirty="0" err="1"/>
              <a:t>товарів</a:t>
            </a:r>
            <a:r>
              <a:rPr lang="ru-RU" dirty="0"/>
              <a:t> </a:t>
            </a:r>
            <a:r>
              <a:rPr lang="ru-RU" dirty="0" err="1"/>
              <a:t>вдома</a:t>
            </a:r>
            <a:r>
              <a:rPr lang="ru-RU" dirty="0"/>
              <a:t>;</a:t>
            </a:r>
          </a:p>
          <a:p>
            <a:r>
              <a:rPr lang="ru-RU" dirty="0"/>
              <a:t>продаж </a:t>
            </a:r>
            <a:r>
              <a:rPr lang="ru-RU" dirty="0" err="1"/>
              <a:t>товарів</a:t>
            </a:r>
            <a:r>
              <a:rPr lang="ru-RU" dirty="0"/>
              <a:t> через </a:t>
            </a:r>
            <a:r>
              <a:rPr lang="ru-RU" dirty="0" err="1"/>
              <a:t>магазини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належать </a:t>
            </a:r>
            <a:r>
              <a:rPr lang="ru-RU" dirty="0" err="1"/>
              <a:t>виробникові</a:t>
            </a:r>
            <a:r>
              <a:rPr lang="ru-RU" dirty="0"/>
              <a:t> (</a:t>
            </a:r>
            <a:r>
              <a:rPr lang="ru-RU" dirty="0" err="1"/>
              <a:t>кіоск</a:t>
            </a:r>
            <a:r>
              <a:rPr lang="ru-RU" dirty="0"/>
              <a:t> </a:t>
            </a:r>
            <a:r>
              <a:rPr lang="ru-RU" dirty="0" err="1"/>
              <a:t>біля</a:t>
            </a:r>
            <a:r>
              <a:rPr lang="ru-RU" dirty="0"/>
              <a:t> </a:t>
            </a:r>
            <a:r>
              <a:rPr lang="ru-RU" dirty="0" err="1"/>
              <a:t>воріт</a:t>
            </a:r>
            <a:r>
              <a:rPr lang="ru-RU" dirty="0"/>
              <a:t> </a:t>
            </a:r>
            <a:r>
              <a:rPr lang="ru-RU" dirty="0" err="1"/>
              <a:t>хлібозаводу</a:t>
            </a:r>
            <a:r>
              <a:rPr lang="ru-RU" dirty="0"/>
              <a:t>, </a:t>
            </a:r>
            <a:r>
              <a:rPr lang="ru-RU" dirty="0" err="1"/>
              <a:t>фірмовий</a:t>
            </a:r>
            <a:r>
              <a:rPr lang="ru-RU" dirty="0"/>
              <a:t> магазин;</a:t>
            </a:r>
          </a:p>
          <a:p>
            <a:r>
              <a:rPr lang="ru-RU" dirty="0"/>
              <a:t>продаж за телефоном (телемаркетинг);</a:t>
            </a:r>
          </a:p>
          <a:p>
            <a:r>
              <a:rPr lang="ru-RU" dirty="0"/>
              <a:t>продаж за каталогом;</a:t>
            </a:r>
          </a:p>
          <a:p>
            <a:r>
              <a:rPr lang="ru-RU" dirty="0"/>
              <a:t>реклама,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передбачає</a:t>
            </a:r>
            <a:r>
              <a:rPr lang="ru-RU" dirty="0"/>
              <a:t> </a:t>
            </a:r>
            <a:r>
              <a:rPr lang="ru-RU" dirty="0" err="1"/>
              <a:t>прямий</a:t>
            </a:r>
            <a:r>
              <a:rPr lang="ru-RU" dirty="0"/>
              <a:t> </a:t>
            </a:r>
            <a:r>
              <a:rPr lang="ru-RU" dirty="0" err="1"/>
              <a:t>відгук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82013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253FDD-2AFE-4EE1-8057-BB1709048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3A82D70-52BB-4276-93BF-89FBFB009F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8194" name="Picture 2" descr="slayd24.jpg">
            <a:extLst>
              <a:ext uri="{FF2B5EF4-FFF2-40B4-BE49-F238E27FC236}">
                <a16:creationId xmlns:a16="http://schemas.microsoft.com/office/drawing/2014/main" id="{C5649011-FEEE-4B62-B25E-9160F6E92B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9011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7EBBC7-C76A-4F1B-AEB3-CEB9CA4D9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Прямий</a:t>
            </a:r>
            <a:r>
              <a:rPr lang="ru-RU" dirty="0"/>
              <a:t> марке­тинг на ринках </a:t>
            </a:r>
            <a:r>
              <a:rPr lang="ru-RU" dirty="0" err="1"/>
              <a:t>товарів</a:t>
            </a:r>
            <a:r>
              <a:rPr lang="ru-RU" dirty="0"/>
              <a:t> </a:t>
            </a:r>
            <a:r>
              <a:rPr lang="ru-RU" dirty="0" err="1"/>
              <a:t>промислового</a:t>
            </a:r>
            <a:r>
              <a:rPr lang="ru-RU" dirty="0"/>
              <a:t> </a:t>
            </a:r>
            <a:r>
              <a:rPr lang="ru-RU" dirty="0" err="1"/>
              <a:t>призначення</a:t>
            </a:r>
            <a:r>
              <a:rPr lang="ru-RU" dirty="0"/>
              <a:t> </a:t>
            </a:r>
            <a:r>
              <a:rPr lang="ru-RU" dirty="0" err="1"/>
              <a:t>набуває</a:t>
            </a:r>
            <a:r>
              <a:rPr lang="ru-RU" dirty="0"/>
              <a:t> таких форм:</a:t>
            </a:r>
            <a:endParaRPr lang="uk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24F16E-C516-467D-AF78-48815BCD73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послуги</a:t>
            </a:r>
            <a:r>
              <a:rPr lang="ru-RU" dirty="0"/>
              <a:t> персоналу </a:t>
            </a:r>
            <a:r>
              <a:rPr lang="ru-RU" dirty="0" err="1"/>
              <a:t>фірми</a:t>
            </a:r>
            <a:r>
              <a:rPr lang="ru-RU" dirty="0"/>
              <a:t>;</a:t>
            </a:r>
          </a:p>
          <a:p>
            <a:r>
              <a:rPr lang="ru-RU" dirty="0"/>
              <a:t>телемаркетинг (</a:t>
            </a:r>
            <a:r>
              <a:rPr lang="ru-RU" dirty="0" err="1"/>
              <a:t>контакти</a:t>
            </a:r>
            <a:r>
              <a:rPr lang="ru-RU" dirty="0"/>
              <a:t> телефоном);</a:t>
            </a:r>
          </a:p>
          <a:p>
            <a:r>
              <a:rPr lang="ru-RU" dirty="0"/>
              <a:t>продаж за каталогом.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85205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F8CFA1-B730-423C-8169-1D53BE437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збутові: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BC64FAD-5D73-4DE7-9040-7327706CFB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- організація діяльності у каналі збуту; </a:t>
            </a:r>
          </a:p>
          <a:p>
            <a:r>
              <a:rPr lang="uk-UA" dirty="0"/>
              <a:t>- узгодження політики продажу товарів кінцевим споживачам з політикою їх виробництва; </a:t>
            </a:r>
          </a:p>
          <a:p>
            <a:r>
              <a:rPr lang="uk-UA" dirty="0"/>
              <a:t>- організація роботи з кінцевими споживачами</a:t>
            </a:r>
          </a:p>
        </p:txBody>
      </p:sp>
    </p:spTree>
    <p:extLst>
      <p:ext uri="{BB962C8B-B14F-4D97-AF65-F5344CB8AC3E}">
        <p14:creationId xmlns:p14="http://schemas.microsoft.com/office/powerpoint/2010/main" val="3557601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1473" y="957129"/>
            <a:ext cx="5954568" cy="3476775"/>
          </a:xfrm>
        </p:spPr>
        <p:txBody>
          <a:bodyPr>
            <a:normAutofit/>
          </a:bodyPr>
          <a:lstStyle/>
          <a:p>
            <a:pPr algn="ctr" defTabSz="914400">
              <a:spcBef>
                <a:spcPts val="1"/>
              </a:spcBef>
              <a:buNone/>
            </a:pPr>
            <a:br>
              <a:rPr lang="uk-UA" sz="4000" b="0" i="0" dirty="0">
                <a:solidFill>
                  <a:srgbClr val="595959"/>
                </a:solidFill>
                <a:latin typeface="Book Antiqua"/>
                <a:ea typeface="+mj-ea"/>
                <a:cs typeface="+mj-cs"/>
              </a:rPr>
            </a:br>
            <a:r>
              <a:rPr lang="uk-UA" sz="4000" b="0" i="0" dirty="0">
                <a:solidFill>
                  <a:srgbClr val="595959"/>
                </a:solidFill>
                <a:latin typeface="Book Antiqua"/>
                <a:ea typeface="+mj-ea"/>
                <a:cs typeface="+mj-cs"/>
              </a:rPr>
              <a:t>Товарний рух і механізми використання каналів розподілу</a:t>
            </a:r>
            <a:endParaRPr lang="ru-RU" sz="4000" b="0" i="0" dirty="0">
              <a:solidFill>
                <a:srgbClr val="595959"/>
              </a:solidFill>
              <a:latin typeface="Book Antiqua"/>
              <a:ea typeface="+mj-ea"/>
              <a:cs typeface="+mj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27035" y="4777099"/>
            <a:ext cx="5120640" cy="1600200"/>
          </a:xfrm>
        </p:spPr>
        <p:txBody>
          <a:bodyPr/>
          <a:lstStyle/>
          <a:p>
            <a:pPr algn="ctr"/>
            <a:r>
              <a:rPr lang="uk-UA" dirty="0">
                <a:solidFill>
                  <a:srgbClr val="595959"/>
                </a:solidFill>
              </a:rPr>
              <a:t>Лекція 2</a:t>
            </a:r>
          </a:p>
          <a:p>
            <a:r>
              <a:rPr lang="uk-UA" sz="2400" b="0" i="0" dirty="0">
                <a:solidFill>
                  <a:srgbClr val="595959"/>
                </a:solidFill>
              </a:rPr>
              <a:t>Викладач:</a:t>
            </a:r>
          </a:p>
          <a:p>
            <a:r>
              <a:rPr lang="uk-UA" dirty="0">
                <a:solidFill>
                  <a:srgbClr val="595959"/>
                </a:solidFill>
              </a:rPr>
              <a:t>Доцент, </a:t>
            </a:r>
            <a:r>
              <a:rPr lang="uk-UA" dirty="0" err="1">
                <a:solidFill>
                  <a:srgbClr val="595959"/>
                </a:solidFill>
              </a:rPr>
              <a:t>к.е.н</a:t>
            </a:r>
            <a:r>
              <a:rPr lang="uk-UA" dirty="0">
                <a:solidFill>
                  <a:srgbClr val="595959"/>
                </a:solidFill>
              </a:rPr>
              <a:t>. Наумова О.О.</a:t>
            </a:r>
            <a:endParaRPr lang="ru-RU" sz="2400" b="0" i="0" dirty="0"/>
          </a:p>
        </p:txBody>
      </p:sp>
      <p:pic>
        <p:nvPicPr>
          <p:cNvPr id="5" name="Рисунок 4" descr="Городская улица с размытым изображением движения" title="Sample Picture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31159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layd25.jpg">
            <a:extLst>
              <a:ext uri="{FF2B5EF4-FFF2-40B4-BE49-F238E27FC236}">
                <a16:creationId xmlns:a16="http://schemas.microsoft.com/office/drawing/2014/main" id="{24B43A45-4561-4E14-9107-54E5A8B22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71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9392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cf.ppt-online.org/files/slide/j/JcWjVDPMt9Rrk7nle58TQm4YgfXBoKHZaiFybL/slide-1.jpg">
            <a:extLst>
              <a:ext uri="{FF2B5EF4-FFF2-40B4-BE49-F238E27FC236}">
                <a16:creationId xmlns:a16="http://schemas.microsoft.com/office/drawing/2014/main" id="{7E6F0660-EA04-4E52-82D3-F8FFC2F94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71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2017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ales Direction 16X9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lesDirection_16x9_TP103431346" id="{2E021FAA-F19F-4374-BB87-70577DFAD819}" vid="{E1AA2BE0-B234-4F41-BA7E-DC1D3C8A1211}"/>
    </a:ext>
  </a:extLst>
</a:theme>
</file>

<file path=ppt/theme/theme2.xml><?xml version="1.0" encoding="utf-8"?>
<a:theme xmlns:a="http://schemas.openxmlformats.org/drawingml/2006/main" name="Office Theme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0D23229-ACB3-4158-AD37-197CF918333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направления развития бизнеса (широкоэкранная)</Template>
  <TotalTime>0</TotalTime>
  <Words>2249</Words>
  <Application>Microsoft Office PowerPoint</Application>
  <PresentationFormat>Широкоэкранный</PresentationFormat>
  <Paragraphs>230</Paragraphs>
  <Slides>53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53</vt:i4>
      </vt:variant>
    </vt:vector>
  </HeadingPairs>
  <TitlesOfParts>
    <vt:vector size="56" baseType="lpstr">
      <vt:lpstr>Arial</vt:lpstr>
      <vt:lpstr>Book Antiqua</vt:lpstr>
      <vt:lpstr>Sales Direction 16X9</vt:lpstr>
      <vt:lpstr> СУТНІСТЬ І ЗНАЧЕННЯ МАРКЕТИНГОВОЇ ПОЛІТИКИ РОЗПОДІЛЕННЯ   </vt:lpstr>
      <vt:lpstr>Сутність маркетингової політики розподілу </vt:lpstr>
      <vt:lpstr>Основні завдання маркетингової політики розподілу </vt:lpstr>
      <vt:lpstr>логістичні: </vt:lpstr>
      <vt:lpstr>дистрибуційні:</vt:lpstr>
      <vt:lpstr>збутові:</vt:lpstr>
      <vt:lpstr> Товарний рух і механізми використання каналів розподілу</vt:lpstr>
      <vt:lpstr>Презентация PowerPoint</vt:lpstr>
      <vt:lpstr>Презентация PowerPoint</vt:lpstr>
      <vt:lpstr>1. Товарний рух як складова політики розподілу</vt:lpstr>
      <vt:lpstr>Товарорух</vt:lpstr>
      <vt:lpstr>Товарорух vs розподіл </vt:lpstr>
      <vt:lpstr>Канал розподілу = канал постачання                                                   +                                      канал товароруху</vt:lpstr>
      <vt:lpstr>Інформаційні, фінансові, сервісні та товарні потоки в каналах розподілу </vt:lpstr>
      <vt:lpstr>Елементи товароруху</vt:lpstr>
      <vt:lpstr>Форми товароруху</vt:lpstr>
      <vt:lpstr>Канали розподілу: значення, види та функції </vt:lpstr>
      <vt:lpstr>Канал розподілу</vt:lpstr>
      <vt:lpstr>Значення каналів розподілу:</vt:lpstr>
      <vt:lpstr>Канал розподілу</vt:lpstr>
      <vt:lpstr>До головних критеріїв вибору каналів збуту належать (концепція «3С»): </vt:lpstr>
      <vt:lpstr>Презентация PowerPoint</vt:lpstr>
      <vt:lpstr>Організовуючи рух товарів, виконують такі операції: </vt:lpstr>
      <vt:lpstr>При організації міжнародного руху товарів можуть виникати різні ситуації: </vt:lpstr>
      <vt:lpstr>Канал розподілу</vt:lpstr>
      <vt:lpstr>Види каналів розподілу</vt:lpstr>
      <vt:lpstr>Прямим каналам розподілу варто віддати перевагу за таких обставин:</vt:lpstr>
      <vt:lpstr>Прямий маркетинг</vt:lpstr>
      <vt:lpstr>Прямий канал розподілу</vt:lpstr>
      <vt:lpstr>Які причини обумовлюють доцільність опосередкованого збуту?</vt:lpstr>
      <vt:lpstr>Залежно від того, чи перебирає посередник право власності на товар, а також від чийого імені він діє, виділяють посередників:</vt:lpstr>
      <vt:lpstr>Опосередкований збут</vt:lpstr>
      <vt:lpstr>Дилер</vt:lpstr>
      <vt:lpstr>Дистриб'ютор</vt:lpstr>
      <vt:lpstr>Джобер</vt:lpstr>
      <vt:lpstr>Комісіонер</vt:lpstr>
      <vt:lpstr>Агент (простий посередник) </vt:lpstr>
      <vt:lpstr>Збутові агенти звичайно працюють на основі агентських угод.</vt:lpstr>
      <vt:lpstr>Брокер</vt:lpstr>
      <vt:lpstr>Комівояжер</vt:lpstr>
      <vt:lpstr>Збутові філії </vt:lpstr>
      <vt:lpstr>Маклер</vt:lpstr>
      <vt:lpstr>Торгові представники</vt:lpstr>
      <vt:lpstr>Торгові синдикати</vt:lpstr>
      <vt:lpstr>Торгові дома</vt:lpstr>
      <vt:lpstr>Функції оптової торгівлі</vt:lpstr>
      <vt:lpstr>Функції роздрібної торгівлі</vt:lpstr>
      <vt:lpstr>Параметри каналу розподілу</vt:lpstr>
      <vt:lpstr>Параметри каналу розподілу</vt:lpstr>
      <vt:lpstr>Презентация PowerPoint</vt:lpstr>
      <vt:lpstr>Існує кілька варіантів методів прямого маркетингу:</vt:lpstr>
      <vt:lpstr>Презентация PowerPoint</vt:lpstr>
      <vt:lpstr>Прямий марке­тинг на ринках товарів промислового призначення набуває таких форм: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2017-10-01T15:42:13Z</dcterms:created>
  <dcterms:modified xsi:type="dcterms:W3CDTF">2021-03-10T10:15:26Z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TC034313749991</vt:lpwstr>
  </property>
</Properties>
</file>