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311" r:id="rId4"/>
    <p:sldId id="297" r:id="rId5"/>
    <p:sldId id="298" r:id="rId6"/>
    <p:sldId id="334" r:id="rId7"/>
    <p:sldId id="312" r:id="rId8"/>
    <p:sldId id="335" r:id="rId9"/>
    <p:sldId id="336" r:id="rId10"/>
    <p:sldId id="337" r:id="rId11"/>
    <p:sldId id="338" r:id="rId12"/>
    <p:sldId id="315" r:id="rId13"/>
    <p:sldId id="339" r:id="rId14"/>
    <p:sldId id="340" r:id="rId15"/>
    <p:sldId id="317" r:id="rId16"/>
    <p:sldId id="34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2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6715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8409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9704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9005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5171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187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86948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0500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8778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582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7509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932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0863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1173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4348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8616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88B7D-69FD-4BCD-B25A-ED83D064B99D}" type="datetimeFigureOut">
              <a:rPr lang="ru-UA" smtClean="0"/>
              <a:pPr/>
              <a:t>01/22/2021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6D4289-288A-4B8F-8B18-A06FFFE5B0B7}" type="slidenum">
              <a:rPr lang="ru-UA" smtClean="0"/>
              <a:pPr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2108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B06488-747D-4FA4-818B-83B218FD8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2928" y="370359"/>
            <a:ext cx="6421075" cy="1646302"/>
          </a:xfrm>
        </p:spPr>
        <p:txBody>
          <a:bodyPr/>
          <a:lstStyle/>
          <a:p>
            <a:pPr lvl="0" algn="ctr"/>
            <a:r>
              <a:rPr lang="uk-UA" sz="32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Коледж економіки, права та інформаційних технологій</a:t>
            </a:r>
            <a:endParaRPr lang="ru-UA" sz="32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0E7F6D-A527-477C-BD35-D78442984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25513" y="4781114"/>
            <a:ext cx="2670048" cy="1323439"/>
          </a:xfrm>
        </p:spPr>
        <p:txBody>
          <a:bodyPr>
            <a:normAutofit fontScale="92500" lnSpcReduction="10000"/>
          </a:bodyPr>
          <a:lstStyle/>
          <a:p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Викладач:</a:t>
            </a:r>
            <a:endParaRPr lang="ru-UA" sz="24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д.е.н., професор    </a:t>
            </a:r>
            <a:endParaRPr lang="ru-UA" sz="24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Алькема В.Г.</a:t>
            </a:r>
            <a:endParaRPr lang="ru-UA" sz="24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endParaRPr lang="ru-UA" sz="2000" b="1" dirty="0">
              <a:latin typeface="Georgia" panose="02040502050405020303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5EF27BB-3885-4C4E-9A7E-BA26DF70C76D}"/>
              </a:ext>
            </a:extLst>
          </p:cNvPr>
          <p:cNvSpPr/>
          <p:nvPr/>
        </p:nvSpPr>
        <p:spPr>
          <a:xfrm>
            <a:off x="421491" y="3610234"/>
            <a:ext cx="957621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7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«</a:t>
            </a:r>
            <a:r>
              <a:rPr lang="uk-UA" sz="37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Оптимізація управлінських рішень в умовах наявності дисконту</a:t>
            </a:r>
            <a:r>
              <a:rPr lang="ru-RU" sz="37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D8C4474-8D15-4B7B-B573-60F4E1E9960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31" y="370359"/>
            <a:ext cx="2039938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E149F7B-F9A9-4355-92B4-B7FDC363A329}"/>
              </a:ext>
            </a:extLst>
          </p:cNvPr>
          <p:cNvSpPr txBox="1"/>
          <p:nvPr/>
        </p:nvSpPr>
        <p:spPr>
          <a:xfrm>
            <a:off x="4996981" y="6080155"/>
            <a:ext cx="2151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м. Київ, 2021 рік</a:t>
            </a:r>
            <a:endParaRPr lang="ru-UA" sz="20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478C81A-DF35-45DD-BA21-C8C71A1A619D}"/>
              </a:ext>
            </a:extLst>
          </p:cNvPr>
          <p:cNvSpPr/>
          <p:nvPr/>
        </p:nvSpPr>
        <p:spPr>
          <a:xfrm>
            <a:off x="2868772" y="2016661"/>
            <a:ext cx="645446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0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Навчальна дисципліна</a:t>
            </a:r>
            <a:br>
              <a:rPr lang="uk-UA" sz="30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0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«Організація закупівлі та продажу»</a:t>
            </a:r>
            <a:endParaRPr lang="ru-UA" sz="3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C21968-63D2-4518-A9D7-972D77AD292F}"/>
              </a:ext>
            </a:extLst>
          </p:cNvPr>
          <p:cNvSpPr/>
          <p:nvPr/>
        </p:nvSpPr>
        <p:spPr>
          <a:xfrm>
            <a:off x="2880361" y="3092636"/>
            <a:ext cx="4882895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0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Практичне завдання № 2</a:t>
            </a:r>
            <a:endParaRPr lang="ru-UA" sz="3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42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2983" y="971262"/>
                <a:ext cx="8501150" cy="5336773"/>
              </a:xfrm>
            </p:spPr>
            <p:txBody>
              <a:bodyPr>
                <a:noAutofit/>
              </a:bodyPr>
              <a:lstStyle/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4. Розраховуємо інтервали між замовленнями за формулою 4: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𝐽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(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4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)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</a:t>
                </a:r>
              </a:p>
              <a:p>
                <a:pPr marL="0" lvl="1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де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N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кількість робочих днів підприємства протягом планового періоду (року).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Підставивши значення величин в формулу 4, маємо: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першого інтервалу, де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n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1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=144</a:t>
                </a: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𝐽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254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144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=1,76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приймаємо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J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1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2 дні;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другого інтервалу, де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n</a:t>
                </a:r>
                <a:r>
                  <a:rPr lang="uk-UA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9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𝐽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254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28,2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приймаємо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J</a:t>
                </a:r>
                <a:r>
                  <a:rPr lang="uk-UA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28 днів;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третього інтервалу, де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де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n</a:t>
                </a:r>
                <a:r>
                  <a:rPr lang="uk-UA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3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5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𝐽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254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50,8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приймаємо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J</a:t>
                </a:r>
                <a:r>
                  <a:rPr lang="uk-UA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3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51 день.</a:t>
                </a: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983" y="971262"/>
                <a:ext cx="8501150" cy="5336773"/>
              </a:xfrm>
              <a:blipFill>
                <a:blip r:embed="rId2"/>
                <a:stretch>
                  <a:fillRect l="-717" t="-685" r="-717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237ED4D-73EA-4818-89E1-E7F03B6CF0F5}"/>
              </a:ext>
            </a:extLst>
          </p:cNvPr>
          <p:cNvSpPr txBox="1">
            <a:spLocks/>
          </p:cNvSpPr>
          <p:nvPr/>
        </p:nvSpPr>
        <p:spPr>
          <a:xfrm>
            <a:off x="2117014" y="186814"/>
            <a:ext cx="6013088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534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0196" y="824202"/>
                <a:ext cx="8406724" cy="5699924"/>
              </a:xfrm>
            </p:spPr>
            <p:txBody>
              <a:bodyPr>
                <a:noAutofit/>
              </a:bodyPr>
              <a:lstStyle/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5. Розраховуємо витрати на організацію замовлення за формулою 5: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uk-UA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4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1і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𝑛𝑖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(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5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)</a:t>
                </a: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Підставивши значення величин в формулу 5, маємо: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uk-UA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uk-UA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uk-U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44</m:t>
                    </m:r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k-U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20160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uk-UA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грн</a:t>
                </a:r>
                <a:r>
                  <a:rPr lang="ru-RU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uk-UA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uk-UA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k-U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1260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uk-UA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грн</a:t>
                </a:r>
                <a:r>
                  <a:rPr lang="ru-RU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uk-UA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uk-UA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uk-U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k-U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70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uk-UA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грн</a:t>
                </a:r>
                <a:r>
                  <a:rPr lang="ru-RU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6. Розраховуємо витрати на зберігання запасу за формулою 6: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uk-UA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uk-UA" sz="24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і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𝐶𝑢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(6)</a:t>
                </a: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en-US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𝐶𝑢</m:t>
                        </m:r>
                      </m:num>
                      <m:den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34</m:t>
                        </m:r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5,3</m:t>
                        </m:r>
                      </m:num>
                      <m:den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90,1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en-US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𝐶𝑢</m:t>
                        </m:r>
                      </m:num>
                      <m:den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534</m:t>
                        </m:r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4,8</m:t>
                        </m:r>
                      </m:num>
                      <m:den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1281,6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en-US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𝐶𝑢</m:t>
                        </m:r>
                      </m:num>
                      <m:den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1034</m:t>
                        </m:r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4,5</m:t>
                        </m:r>
                      </m:num>
                      <m:den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2326,5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грн.</a:t>
                </a: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0196" y="824202"/>
                <a:ext cx="8406724" cy="5699924"/>
              </a:xfrm>
              <a:blipFill>
                <a:blip r:embed="rId2"/>
                <a:stretch>
                  <a:fillRect l="-798" t="-642" b="-856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237ED4D-73EA-4818-89E1-E7F03B6CF0F5}"/>
              </a:ext>
            </a:extLst>
          </p:cNvPr>
          <p:cNvSpPr txBox="1">
            <a:spLocks/>
          </p:cNvSpPr>
          <p:nvPr/>
        </p:nvSpPr>
        <p:spPr>
          <a:xfrm>
            <a:off x="2117014" y="186814"/>
            <a:ext cx="6013088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11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A59B-767A-4826-A731-3DE283D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443" y="455756"/>
            <a:ext cx="6013088" cy="609600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89382" y="1387856"/>
                <a:ext cx="8085210" cy="4082287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7. 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Визначаємо </a:t>
                </a:r>
                <a:r>
                  <a:rPr lang="uk-UA" sz="2000">
                    <a:latin typeface="Georgia" panose="02040502050405020303" pitchFamily="18" charset="0"/>
                    <a:ea typeface="Cambria Math" panose="02040503050406030204" pitchFamily="18" charset="0"/>
                  </a:rPr>
                  <a:t>розмір витрат 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на придбання продукту (виробу) за формулою 7: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uk-UA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uk-UA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(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7</a:t>
                </a:r>
                <a:r>
                  <a:rPr lang="uk-UA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)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</a:t>
                </a:r>
                <a:endParaRPr lang="uk-UA" sz="2000" b="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закупівельна ціна визначеного діапазону обсягів закупівлі.</a:t>
                </a:r>
              </a:p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Підставивши значення вхідних величин в формулу 7, маємо: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=34∙28=952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34∙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25,1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13403,4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34∙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23,7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24505,8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грн.</a:t>
                </a:r>
              </a:p>
              <a:p>
                <a:pPr marL="0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89382" y="1387856"/>
                <a:ext cx="8085210" cy="4082287"/>
              </a:xfrm>
              <a:blipFill>
                <a:blip r:embed="rId2"/>
                <a:stretch>
                  <a:fillRect l="-754" t="-1046" r="-754" b="-44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042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A59B-767A-4826-A731-3DE283D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443" y="455756"/>
            <a:ext cx="6013088" cy="609600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6370" y="1281839"/>
                <a:ext cx="9051234" cy="525148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8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 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Сукупні витрати на закупівлю розраховуємо за формулою 8: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сукі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1і</m:t>
                    </m:r>
                    <m:r>
                      <a:rPr lang="uk-U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+В</m:t>
                    </m:r>
                    <m:r>
                      <a:rPr lang="uk-UA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2і</m:t>
                    </m:r>
                    <m:r>
                      <a:rPr lang="uk-U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+В</m:t>
                    </m:r>
                    <m:r>
                      <a:rPr lang="uk-UA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uk-UA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(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8</a:t>
                </a:r>
                <a:r>
                  <a:rPr lang="uk-UA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)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</a:t>
                </a:r>
                <a:endParaRPr lang="uk-UA" sz="2000" b="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1і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витрати на організацію певного сценарію замовлення;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і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витрати на утримання запасів у визначеному обсязі;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і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витрати на придбання визначеного обсягу запасу.</a:t>
                </a:r>
              </a:p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Підставивши значення вхідних величин в формулу 7, маємо: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сук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20160+90,1+952=21202,1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сук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1260+1281,6+13403,4=15945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сук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700+2326,5+24505,8=27532,3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грн.</a:t>
                </a:r>
              </a:p>
              <a:p>
                <a:pPr marL="0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9. Формуємо аналітичну таблицю та визначаємо частку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поелементних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витрат у сукупних витратах.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6370" y="1281839"/>
                <a:ext cx="9051234" cy="5251483"/>
              </a:xfrm>
              <a:blipFill>
                <a:blip r:embed="rId2"/>
                <a:stretch>
                  <a:fillRect l="-673" t="-696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411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A59B-767A-4826-A731-3DE283D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443" y="455756"/>
            <a:ext cx="6013088" cy="609600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6370" y="1281840"/>
                <a:ext cx="9051234" cy="431057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10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 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Розраховуємо питомі витрати, пов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’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язані із закупівлею одного виробу (середні) за формулою 9: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В</m:t>
                        </m:r>
                        <m:r>
                          <a:rPr lang="uk-UA" sz="24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сукі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uk-UA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(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9</a:t>
                </a:r>
                <a:r>
                  <a:rPr lang="uk-UA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)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</a:t>
                </a:r>
                <a:endParaRPr lang="uk-UA" sz="2000" b="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В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сукі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сукупні витрати на реалізацію певного сценарію закупівлі.</a:t>
                </a:r>
              </a:p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Підставивши значення вхідних величин в формулу 7, маємо: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В</m:t>
                        </m:r>
                        <m:r>
                          <a:rPr lang="uk-UA" sz="20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сук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21202,1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=623,6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грн/од.;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В</m:t>
                        </m:r>
                        <m:r>
                          <a:rPr lang="uk-UA" sz="20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сук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15945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534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29,86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грн/од.;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В</m:t>
                        </m:r>
                        <m:r>
                          <a:rPr lang="uk-UA" sz="20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сук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27532,3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1034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26,63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грн/од.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6370" y="1281840"/>
                <a:ext cx="9051234" cy="4310578"/>
              </a:xfrm>
              <a:blipFill>
                <a:blip r:embed="rId2"/>
                <a:stretch>
                  <a:fillRect l="-673" t="-849" r="-741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518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A59B-767A-4826-A731-3DE283D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104" y="159920"/>
            <a:ext cx="6013088" cy="609600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E1F8E-9189-424A-9507-C139B679D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66" y="633616"/>
            <a:ext cx="9305364" cy="6064464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Таблиця 3</a:t>
            </a:r>
          </a:p>
          <a:p>
            <a:pPr marL="0" indent="0" algn="ctr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Аналітична таблиця визначення оптимального обсягу замовлення та структури витрат за умов наявності дисконту</a:t>
            </a: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Заносимо дані за питомими витратами в аналітичну таблицю.</a:t>
            </a:r>
            <a:endParaRPr lang="uk-UA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just">
              <a:buNone/>
            </a:pPr>
            <a:endParaRPr lang="uk-UA" dirty="0">
              <a:latin typeface="Georgia" panose="02040502050405020303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299D944-F5A1-4D77-B6C5-9FE6F013F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055329"/>
              </p:ext>
            </p:extLst>
          </p:nvPr>
        </p:nvGraphicFramePr>
        <p:xfrm>
          <a:off x="389966" y="1757086"/>
          <a:ext cx="92880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000">
                  <a:extLst>
                    <a:ext uri="{9D8B030D-6E8A-4147-A177-3AD203B41FA5}">
                      <a16:colId xmlns:a16="http://schemas.microsoft.com/office/drawing/2014/main" val="2333716717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980430893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53708527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700384554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394489826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779605249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542004289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uk-UA" dirty="0"/>
                        <a:t>Назва </a:t>
                      </a:r>
                      <a:r>
                        <a:rPr lang="uk-UA" dirty="0" err="1"/>
                        <a:t>поелементних</a:t>
                      </a:r>
                      <a:r>
                        <a:rPr lang="uk-UA" dirty="0"/>
                        <a:t> витрат, грн</a:t>
                      </a:r>
                      <a:endParaRPr lang="ru-UA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uk-UA" dirty="0"/>
                        <a:t>Варіанти обсягів </a:t>
                      </a:r>
                      <a:r>
                        <a:rPr lang="uk-UA" dirty="0" err="1"/>
                        <a:t>закупівель</a:t>
                      </a:r>
                      <a:r>
                        <a:rPr lang="uk-UA" dirty="0"/>
                        <a:t> та частка витрат</a:t>
                      </a:r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0095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  <a:r>
                        <a:rPr lang="en-US" baseline="-25000" dirty="0"/>
                        <a:t>1</a:t>
                      </a:r>
                      <a:r>
                        <a:rPr lang="en-US" dirty="0"/>
                        <a:t>=</a:t>
                      </a:r>
                      <a:r>
                        <a:rPr lang="uk-UA" dirty="0"/>
                        <a:t>34</a:t>
                      </a:r>
                      <a:r>
                        <a:rPr lang="en-US" dirty="0"/>
                        <a:t> </a:t>
                      </a:r>
                      <a:r>
                        <a:rPr lang="uk-UA" dirty="0" err="1"/>
                        <a:t>шт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Частка витрат,%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Q</a:t>
                      </a:r>
                      <a:r>
                        <a:rPr lang="uk-UA" baseline="-25000" dirty="0"/>
                        <a:t>2</a:t>
                      </a:r>
                      <a:r>
                        <a:rPr lang="en-US" dirty="0"/>
                        <a:t>=</a:t>
                      </a:r>
                      <a:r>
                        <a:rPr lang="uk-UA" dirty="0"/>
                        <a:t>534</a:t>
                      </a:r>
                      <a:r>
                        <a:rPr lang="en-US" dirty="0"/>
                        <a:t> </a:t>
                      </a:r>
                      <a:r>
                        <a:rPr lang="uk-UA" dirty="0" err="1"/>
                        <a:t>шт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Частка витрат,%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Q</a:t>
                      </a:r>
                      <a:r>
                        <a:rPr lang="uk-UA" baseline="-25000" dirty="0"/>
                        <a:t>3</a:t>
                      </a:r>
                      <a:r>
                        <a:rPr lang="en-US" dirty="0"/>
                        <a:t>=</a:t>
                      </a:r>
                      <a:r>
                        <a:rPr lang="uk-UA" dirty="0"/>
                        <a:t>1034</a:t>
                      </a:r>
                      <a:r>
                        <a:rPr lang="en-US" dirty="0"/>
                        <a:t> </a:t>
                      </a:r>
                      <a:r>
                        <a:rPr lang="uk-UA" dirty="0" err="1"/>
                        <a:t>шт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Частка витрат,%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20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Витрати на організацію замовлення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20160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95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1260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7,9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700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2,55</a:t>
                      </a:r>
                      <a:endParaRPr lang="ru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7600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Витрати на утримання запасів (зберігання)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90,1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0,5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1281,6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8,1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2326,5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8,45</a:t>
                      </a:r>
                      <a:endParaRPr lang="ru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6271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Витрати на придбання замовлення (запасу)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952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4,5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13403,4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84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24505,8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89</a:t>
                      </a:r>
                      <a:endParaRPr lang="ru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47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Сукупні витрати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21202,1</a:t>
                      </a:r>
                      <a:endParaRPr lang="ru-UA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100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15945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100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27532,3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100</a:t>
                      </a:r>
                      <a:endParaRPr lang="ru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697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Питомі витрати, грн/од.</a:t>
                      </a:r>
                      <a:endParaRPr lang="ru-UA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623,6</a:t>
                      </a:r>
                      <a:endParaRPr lang="ru-UA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</a:t>
                      </a:r>
                      <a:endParaRPr lang="ru-UA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29,86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26,63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</a:t>
                      </a:r>
                      <a:endParaRPr lang="ru-U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67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8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A59B-767A-4826-A731-3DE283D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370" y="455756"/>
            <a:ext cx="8862917" cy="809826"/>
          </a:xfrm>
        </p:spPr>
        <p:txBody>
          <a:bodyPr>
            <a:normAutofit/>
          </a:bodyPr>
          <a:lstStyle/>
          <a:p>
            <a:r>
              <a:rPr lang="uk-UA" sz="3100" b="1" dirty="0">
                <a:latin typeface="Georgia" panose="02040502050405020303" pitchFamily="18" charset="0"/>
              </a:rPr>
              <a:t>Формулювання узагальнених висновків</a:t>
            </a:r>
            <a:endParaRPr lang="ru-UA" sz="3100" b="1" dirty="0"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E1F8E-9189-424A-9507-C139B679D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211" y="1526679"/>
            <a:ext cx="9051234" cy="43105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i="1" u="sng" dirty="0">
                <a:latin typeface="Georgia" panose="02040502050405020303" pitchFamily="18" charset="0"/>
                <a:ea typeface="Cambria Math" panose="02040503050406030204" pitchFamily="18" charset="0"/>
              </a:rPr>
              <a:t>У висновках необхідно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1. Вказати параметри замовлення для усіх діапазонів обсягів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закупівель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2. Встановити аналітичну залежність між обсягами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закупівель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 та сукупними витратами для усіх діапазонів.</a:t>
            </a:r>
          </a:p>
          <a:p>
            <a:pPr marL="0" indent="0" algn="just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3. Здійснити аналіз структури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поелементних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 витрат на замовлення для кожного із сценаріїв.</a:t>
            </a:r>
          </a:p>
          <a:p>
            <a:pPr marL="0" indent="0" algn="just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4. Встановити залежність між параметрами замовлення (за діапазонами) та структурою і динамікою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поелементних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 витрат.</a:t>
            </a:r>
          </a:p>
          <a:p>
            <a:pPr marL="0" indent="0" algn="just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5. Сформулювати проєкти управлінських рішень для умов наявності та відсутності ринкових, фінансових та інфраструктурних обмежень на підставі критерію мінімуму питомих витрат на закупівлю.</a:t>
            </a:r>
          </a:p>
        </p:txBody>
      </p:sp>
    </p:spTree>
    <p:extLst>
      <p:ext uri="{BB962C8B-B14F-4D97-AF65-F5344CB8AC3E}">
        <p14:creationId xmlns:p14="http://schemas.microsoft.com/office/powerpoint/2010/main" val="114976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A59B-767A-4826-A731-3DE283D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151" y="463826"/>
            <a:ext cx="6968432" cy="609600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latin typeface="Georgia" panose="02040502050405020303" pitchFamily="18" charset="0"/>
              </a:rPr>
              <a:t>Умова практичного завдання №2.</a:t>
            </a:r>
            <a:endParaRPr lang="ru-UA" sz="3200" b="1" dirty="0"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E1F8E-9189-424A-9507-C139B679D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91" y="1562272"/>
            <a:ext cx="8660752" cy="37334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Виробничо-комерційне підприємство закуповує вироби за ціною, рівень якої залежить від обсягу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закупівель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. Залежність ціни від розміру обсягу зазначено в Таблиці 2.</a:t>
            </a:r>
          </a:p>
          <a:p>
            <a:pPr marL="0" indent="0" algn="just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Вихідні дані для розрахунків, а саме: </a:t>
            </a:r>
          </a:p>
          <a:p>
            <a:pPr marL="0" indent="0" algn="just">
              <a:spcBef>
                <a:spcPts val="200"/>
              </a:spcBef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- річний попит на виріб (</a:t>
            </a:r>
            <a:r>
              <a:rPr lang="en-US" sz="2000" dirty="0">
                <a:latin typeface="Georgia" panose="02040502050405020303" pitchFamily="18" charset="0"/>
                <a:ea typeface="Cambria Math" panose="02040503050406030204" pitchFamily="18" charset="0"/>
              </a:rPr>
              <a:t>D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, штук); </a:t>
            </a:r>
          </a:p>
          <a:p>
            <a:pPr marL="0" indent="0" algn="just">
              <a:spcBef>
                <a:spcPts val="200"/>
              </a:spcBef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- витрати на зберігання одного виробу на складі за мінімального обсягу закупівлі (</a:t>
            </a:r>
            <a:r>
              <a:rPr lang="en-US" sz="2000" dirty="0">
                <a:latin typeface="Georgia" panose="02040502050405020303" pitchFamily="18" charset="0"/>
                <a:ea typeface="Cambria Math" panose="02040503050406030204" pitchFamily="18" charset="0"/>
              </a:rPr>
              <a:t>C</a:t>
            </a:r>
            <a:r>
              <a:rPr lang="en-US" sz="2000" baseline="-25000" dirty="0">
                <a:latin typeface="Georgia" panose="02040502050405020303" pitchFamily="18" charset="0"/>
                <a:ea typeface="Cambria Math" panose="02040503050406030204" pitchFamily="18" charset="0"/>
              </a:rPr>
              <a:t>u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, грн); </a:t>
            </a:r>
          </a:p>
          <a:p>
            <a:pPr marL="0" indent="0" algn="just">
              <a:spcBef>
                <a:spcPts val="200"/>
              </a:spcBef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- максимальна закупівельна ціна (С, грн); </a:t>
            </a:r>
          </a:p>
          <a:p>
            <a:pPr marL="0" indent="0" algn="just">
              <a:spcBef>
                <a:spcPts val="200"/>
              </a:spcBef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- вартість організації одного замовлення (</a:t>
            </a:r>
            <a:r>
              <a:rPr lang="en-US" sz="2000" dirty="0">
                <a:latin typeface="Georgia" panose="02040502050405020303" pitchFamily="18" charset="0"/>
                <a:ea typeface="Cambria Math" panose="02040503050406030204" pitchFamily="18" charset="0"/>
              </a:rPr>
              <a:t>S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, грн) наведено в Таблиці 1. Витрати на транспортування враховано постачальником у закупівельній ціні.</a:t>
            </a:r>
          </a:p>
        </p:txBody>
      </p:sp>
    </p:spTree>
    <p:extLst>
      <p:ext uri="{BB962C8B-B14F-4D97-AF65-F5344CB8AC3E}">
        <p14:creationId xmlns:p14="http://schemas.microsoft.com/office/powerpoint/2010/main" val="114964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A59B-767A-4826-A731-3DE283D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624" y="268701"/>
            <a:ext cx="6968432" cy="609600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latin typeface="Georgia" panose="02040502050405020303" pitchFamily="18" charset="0"/>
              </a:rPr>
              <a:t>Умова практичного завдання №2.</a:t>
            </a:r>
            <a:endParaRPr lang="ru-UA" sz="3200" b="1" dirty="0"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E1F8E-9189-424A-9507-C139B679D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23" y="789811"/>
            <a:ext cx="9458632" cy="5306190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Таблиця 1</a:t>
            </a:r>
          </a:p>
          <a:p>
            <a:pPr marL="0" indent="0" algn="ctr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Вихідні дані для розрахунку оптимального обсягу замовлення в умовах наявності дисконту</a:t>
            </a: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r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Таблиця 2</a:t>
            </a:r>
          </a:p>
          <a:p>
            <a:pPr marL="0" indent="0" algn="ctr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Закупівельні ціни на виріб в залежності від обсягу закупівлі</a:t>
            </a:r>
          </a:p>
          <a:p>
            <a:pPr marL="0" indent="0" algn="ctr">
              <a:buNone/>
            </a:pPr>
            <a:endParaRPr lang="uk-UA" sz="2000" dirty="0">
              <a:latin typeface="Georgia" panose="02040502050405020303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804BE60-4537-4262-ACBC-FF823137D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759645"/>
              </p:ext>
            </p:extLst>
          </p:nvPr>
        </p:nvGraphicFramePr>
        <p:xfrm>
          <a:off x="667372" y="1993489"/>
          <a:ext cx="8478929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446">
                  <a:extLst>
                    <a:ext uri="{9D8B030D-6E8A-4147-A177-3AD203B41FA5}">
                      <a16:colId xmlns:a16="http://schemas.microsoft.com/office/drawing/2014/main" val="1730535253"/>
                    </a:ext>
                  </a:extLst>
                </a:gridCol>
                <a:gridCol w="2386180">
                  <a:extLst>
                    <a:ext uri="{9D8B030D-6E8A-4147-A177-3AD203B41FA5}">
                      <a16:colId xmlns:a16="http://schemas.microsoft.com/office/drawing/2014/main" val="3241099791"/>
                    </a:ext>
                  </a:extLst>
                </a:gridCol>
                <a:gridCol w="1376516">
                  <a:extLst>
                    <a:ext uri="{9D8B030D-6E8A-4147-A177-3AD203B41FA5}">
                      <a16:colId xmlns:a16="http://schemas.microsoft.com/office/drawing/2014/main" val="2769655918"/>
                    </a:ext>
                  </a:extLst>
                </a:gridCol>
                <a:gridCol w="1465007">
                  <a:extLst>
                    <a:ext uri="{9D8B030D-6E8A-4147-A177-3AD203B41FA5}">
                      <a16:colId xmlns:a16="http://schemas.microsoft.com/office/drawing/2014/main" val="2737565205"/>
                    </a:ext>
                  </a:extLst>
                </a:gridCol>
                <a:gridCol w="2005780">
                  <a:extLst>
                    <a:ext uri="{9D8B030D-6E8A-4147-A177-3AD203B41FA5}">
                      <a16:colId xmlns:a16="http://schemas.microsoft.com/office/drawing/2014/main" val="30598539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  <a:r>
                        <a:rPr lang="uk-UA" dirty="0"/>
                        <a:t>, штук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  <a:r>
                        <a:rPr lang="uk-UA" dirty="0"/>
                        <a:t>, грн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С, грн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u</a:t>
                      </a:r>
                      <a:r>
                        <a:rPr lang="uk-UA" dirty="0"/>
                        <a:t>, грн</a:t>
                      </a:r>
                      <a:endParaRPr lang="ru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Число робочих днів</a:t>
                      </a:r>
                      <a:r>
                        <a:rPr lang="en-US" dirty="0"/>
                        <a:t> </a:t>
                      </a:r>
                      <a:r>
                        <a:rPr lang="uk-UA" dirty="0"/>
                        <a:t>організації</a:t>
                      </a:r>
                    </a:p>
                    <a:p>
                      <a:r>
                        <a:rPr lang="en-US" dirty="0"/>
                        <a:t>N</a:t>
                      </a:r>
                      <a:r>
                        <a:rPr lang="uk-UA" dirty="0"/>
                        <a:t>, днів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541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4887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140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28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5,3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254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5503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AAE5D09-8841-4609-B8CA-45C6FC4DB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402353"/>
              </p:ext>
            </p:extLst>
          </p:nvPr>
        </p:nvGraphicFramePr>
        <p:xfrm>
          <a:off x="1072354" y="4624091"/>
          <a:ext cx="7668963" cy="1920364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268963">
                  <a:extLst>
                    <a:ext uri="{9D8B030D-6E8A-4147-A177-3AD203B41FA5}">
                      <a16:colId xmlns:a16="http://schemas.microsoft.com/office/drawing/2014/main" val="204069053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736566012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69970701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86525829"/>
                    </a:ext>
                  </a:extLst>
                </a:gridCol>
              </a:tblGrid>
              <a:tr h="640138">
                <a:tc>
                  <a:txBody>
                    <a:bodyPr/>
                    <a:lstStyle/>
                    <a:p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Діапазони обсягів, штук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73763"/>
                  </a:ext>
                </a:extLst>
              </a:tr>
              <a:tr h="640138">
                <a:tc>
                  <a:txBody>
                    <a:bodyPr/>
                    <a:lstStyle/>
                    <a:p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Обсяг замовлення, штук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0-500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500-1000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1000 та більше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90867"/>
                  </a:ext>
                </a:extLst>
              </a:tr>
              <a:tr h="611454">
                <a:tc>
                  <a:txBody>
                    <a:bodyPr/>
                    <a:lstStyle/>
                    <a:p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Ціна, грн за одиницю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28,0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25,1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23,7</a:t>
                      </a:r>
                      <a:endParaRPr lang="ru-UA" sz="1800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marL="91448" marR="91448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94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15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1A59B-767A-4826-A731-3DE283D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947" y="672442"/>
            <a:ext cx="5762795" cy="6096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Georgia" panose="02040502050405020303" pitchFamily="18" charset="0"/>
              </a:rPr>
              <a:t>Завдання:</a:t>
            </a:r>
            <a:endParaRPr lang="ru-UA" sz="3200" b="1" dirty="0"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E1F8E-9189-424A-9507-C139B679D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647" y="1676751"/>
            <a:ext cx="9005393" cy="3690027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uk-UA" sz="2000" dirty="0">
                <a:latin typeface="Georgia" panose="02040502050405020303" pitchFamily="18" charset="0"/>
              </a:rPr>
              <a:t>Визначити оптимальний обсяг замовлення для кожного із можливих діапазонів обсягу </a:t>
            </a:r>
            <a:r>
              <a:rPr lang="uk-UA" sz="2000" dirty="0" err="1">
                <a:latin typeface="Georgia" panose="02040502050405020303" pitchFamily="18" charset="0"/>
              </a:rPr>
              <a:t>закупівель</a:t>
            </a:r>
            <a:r>
              <a:rPr lang="uk-UA" sz="2000" dirty="0">
                <a:latin typeface="Georgia" panose="02040502050405020303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Визначити пріоритетний обсяг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закупівель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 в умовах відсутності фінансових та інфраструктурних обмежень.</a:t>
            </a:r>
          </a:p>
          <a:p>
            <a:pPr marL="457200" indent="-457200" algn="just">
              <a:buAutoNum type="arabicPeriod"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Встановити симетричні діапазони відхилень обсягу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закупівель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, охопивши усі інтервали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закупівель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Здійснити розрахунок витрат на закупівлю для кожного з визначених обсягів закупівлі. Визначити структуру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поелементних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 витрат.</a:t>
            </a:r>
          </a:p>
          <a:p>
            <a:pPr marL="457200" indent="-457200" algn="just">
              <a:buAutoNum type="arabicPeriod"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Прийняти управлінське рішення щодо закупівлі на підставі аналізу питомих витрат.</a:t>
            </a:r>
          </a:p>
        </p:txBody>
      </p:sp>
    </p:spTree>
    <p:extLst>
      <p:ext uri="{BB962C8B-B14F-4D97-AF65-F5344CB8AC3E}">
        <p14:creationId xmlns:p14="http://schemas.microsoft.com/office/powerpoint/2010/main" val="341144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765" y="784445"/>
                <a:ext cx="10594993" cy="587477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1. Розраховуємо розмір оптимальної партії замовлення за формулою </a:t>
                </a:r>
                <a:b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</a:b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Уілсона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1 для кожного із інтервалу закупівлі:</a:t>
                </a:r>
              </a:p>
              <a:p>
                <a:pPr marL="400050" lvl="1" indent="0" algn="ctr"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опт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𝐷𝑆</m:t>
                            </m:r>
                          </m:num>
                          <m:den>
                            <m:r>
                              <a:rPr lang="uk-U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  <m:r>
                              <a:rPr lang="en-US" sz="2000" b="0" i="1" baseline="-250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</m:e>
                    </m:rad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uk-UA" sz="2000" b="0" i="0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(1),</a:t>
                </a:r>
              </a:p>
              <a:p>
                <a:pPr marL="400050" lvl="1" indent="0">
                  <a:spcBef>
                    <a:spcPts val="300"/>
                  </a:spcBef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де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D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попит на </a:t>
                </a:r>
                <a:r>
                  <a:rPr lang="ru-RU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виріб</a:t>
                </a:r>
                <a:r>
                  <a:rPr lang="ru-RU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на </a:t>
                </a:r>
                <a:r>
                  <a:rPr lang="ru-RU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річний</a:t>
                </a:r>
                <a:r>
                  <a:rPr lang="ru-RU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період </a:t>
                </a:r>
                <a:r>
                  <a:rPr lang="ru-RU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роботи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штук;</a:t>
                </a:r>
                <a:endParaRPr lang="en-US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spcBef>
                    <a:spcPts val="300"/>
                  </a:spcBef>
                  <a:buNone/>
                </a:pP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S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витрати на організацію одного замовлення, грн;</a:t>
                </a:r>
                <a:endParaRPr lang="en-US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spcBef>
                    <a:spcPts val="300"/>
                  </a:spcBef>
                  <a:buNone/>
                </a:pP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u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витрати на зберігання одного виробу на складі, грн.</a:t>
                </a:r>
                <a:endParaRPr lang="en-US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r>
                  <a:rPr lang="uk-UA" sz="1800" i="1" u="sng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Примітка</a:t>
                </a:r>
                <a:r>
                  <a:rPr lang="uk-UA" sz="18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: Для розрахунку значення </a:t>
                </a:r>
                <a:r>
                  <a:rPr lang="en-US" sz="18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sz="18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u</a:t>
                </a:r>
                <a:r>
                  <a:rPr lang="uk-UA" sz="18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для діапазонів оптимального обсягу, які перевищують 500 штук, необхідно скористатись </a:t>
                </a:r>
                <a:r>
                  <a:rPr lang="uk-UA" sz="18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прямопропорційною</a:t>
                </a:r>
                <a:r>
                  <a:rPr lang="uk-UA" sz="18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залежністю витрат на зберігання від ціни закупівлі. В усіх варіантах значення </a:t>
                </a:r>
                <a:r>
                  <a:rPr lang="en-US" sz="18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sz="18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u </a:t>
                </a:r>
                <a:r>
                  <a:rPr lang="uk-UA" sz="18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вказано у вихідних даних лише для максимальної ціни. Ми можемо знайти значення </a:t>
                </a:r>
                <a:r>
                  <a:rPr lang="en-US" sz="18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sz="18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u </a:t>
                </a:r>
                <a:r>
                  <a:rPr lang="uk-UA" sz="18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uk-UA" sz="18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для другого і третього діапазонів із наступних залежностей:</a:t>
                </a:r>
              </a:p>
              <a:p>
                <a:pPr marL="400050" lvl="1" indent="0" algn="ctr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uk-U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𝐶𝑢</m:t>
                          </m:r>
                        </m:e>
                      </m:mr>
                      <m:m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000" b="0" i="1" baseline="-250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𝐶𝑢</m:t>
                          </m:r>
                          <m:r>
                            <a:rPr lang="en-US" sz="2000" b="0" i="1" baseline="-250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=&gt;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</m:t>
                    </m:r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𝐶𝑢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den>
                    </m:f>
                    <m:r>
                      <a:rPr lang="uk-UA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(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2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),</a:t>
                </a:r>
              </a:p>
              <a:p>
                <a:pPr marL="400050" lvl="1" indent="0">
                  <a:spcBef>
                    <a:spcPts val="300"/>
                  </a:spcBef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де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1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закупівельна ціна виробу в діапазоні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закупівель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Q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i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від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&gt;</a:t>
                </a:r>
                <a:r>
                  <a:rPr lang="ru-RU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500 до 1000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штук;</a:t>
                </a:r>
                <a:endParaRPr lang="en-US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spcBef>
                    <a:spcPts val="300"/>
                  </a:spcBef>
                  <a:buNone/>
                </a:pP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u1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– витрати на зберігання одного виробу на складі в діапазоні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закупівель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Q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i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від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&gt;</a:t>
                </a:r>
                <a:r>
                  <a:rPr lang="ru-RU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500 до 1000 штук.</a:t>
                </a:r>
                <a:endParaRPr lang="en-US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765" y="784445"/>
                <a:ext cx="10594993" cy="5874772"/>
              </a:xfrm>
              <a:blipFill>
                <a:blip r:embed="rId2"/>
                <a:stretch>
                  <a:fillRect l="-575" t="-72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237ED4D-73EA-4818-89E1-E7F03B6CF0F5}"/>
              </a:ext>
            </a:extLst>
          </p:cNvPr>
          <p:cNvSpPr txBox="1">
            <a:spLocks/>
          </p:cNvSpPr>
          <p:nvPr/>
        </p:nvSpPr>
        <p:spPr>
          <a:xfrm>
            <a:off x="2077258" y="174845"/>
            <a:ext cx="6013088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39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14280" y="612169"/>
                <a:ext cx="7818556" cy="6059017"/>
              </a:xfrm>
            </p:spPr>
            <p:txBody>
              <a:bodyPr>
                <a:noAutofit/>
              </a:bodyPr>
              <a:lstStyle/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Підставивши значення величин в формулу 2, маємо: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sz="20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𝐶𝑢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25∙5,3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=4,73≈4,8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Тоді для інтервалу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Q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i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від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&gt;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1000, маємо: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𝐶𝑢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3,7</m:t>
                        </m:r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∙5,3</m:t>
                        </m:r>
                      </m:num>
                      <m:den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=4,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≈4,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грн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Підставивши значення вихідних величин в формулу 1, маємо: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інтервалу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закупівель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до 500 штук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опт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uk-UA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uk-U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4887∙140</m:t>
                            </m:r>
                          </m:num>
                          <m:den>
                            <m:r>
                              <a:rPr lang="uk-U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5,3</m:t>
                            </m:r>
                          </m:den>
                        </m:f>
                      </m:e>
                    </m:rad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=508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штук;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інтервалу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закупівель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більше 500 до 1000 штук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опт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2∙</m:t>
                            </m:r>
                            <m:r>
                              <a:rPr lang="uk-UA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4887</m:t>
                            </m:r>
                            <m:r>
                              <a:rPr lang="uk-U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∙140</m:t>
                            </m:r>
                          </m:num>
                          <m:den>
                            <m:r>
                              <a:rPr lang="uk-U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4,8</m:t>
                            </m:r>
                          </m:den>
                        </m:f>
                      </m:e>
                    </m:rad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533,92≈534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штук;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інтервалу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закупівель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більше 1000 штук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uk-UA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опт</m:t>
                    </m:r>
                    <m:r>
                      <a:rPr lang="uk-UA" sz="20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2∙4887∙140</m:t>
                            </m:r>
                          </m:num>
                          <m:den>
                            <m:r>
                              <a:rPr lang="uk-U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4,5</m:t>
                            </m:r>
                          </m:den>
                        </m:f>
                      </m:e>
                    </m:rad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551,43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552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штук.</a:t>
                </a: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4280" y="612169"/>
                <a:ext cx="7818556" cy="6059017"/>
              </a:xfrm>
              <a:blipFill>
                <a:blip r:embed="rId2"/>
                <a:stretch>
                  <a:fillRect l="-779" t="-6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237ED4D-73EA-4818-89E1-E7F03B6CF0F5}"/>
              </a:ext>
            </a:extLst>
          </p:cNvPr>
          <p:cNvSpPr txBox="1">
            <a:spLocks/>
          </p:cNvSpPr>
          <p:nvPr/>
        </p:nvSpPr>
        <p:spPr>
          <a:xfrm>
            <a:off x="2117014" y="186814"/>
            <a:ext cx="6013088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373907"/>
                <a:ext cx="8560906" cy="383419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Як видно із розрахунків, дійсним значенням оптимального обсягу є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Q</a:t>
                </a:r>
                <a:r>
                  <a:rPr lang="uk-UA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опт1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бо отриманий результат знаходиться в межах визначеного діапазону. Встановлюємо значення обсягу 534 штуки, як пріоритетний обсяг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Q</a:t>
                </a:r>
                <a:r>
                  <a:rPr lang="uk-UA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опт1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 Q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2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2. 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Встановлюємо симетричні діапазони відхилень обсягу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закупівель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охопивши усі інтервали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закупівель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 Зобразимо результат цих дій графічно на рисунку. Приймаємо величину відхилення </a:t>
                </a:r>
                <a14:m>
                  <m:oMath xmlns:m="http://schemas.openxmlformats.org/officeDocument/2006/math">
                    <m:r>
                      <a:rPr lang="uk-UA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таким чином, щоб отримати з одного боку симетричні інтервали ліворуч та праворуч від пріоритетного обсягу, з іншої – охоплення обсягами </a:t>
                </a:r>
                <a:r>
                  <a:rPr lang="uk-UA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закупівель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усіх визначених інтервалів.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373907"/>
                <a:ext cx="8560906" cy="3834198"/>
              </a:xfrm>
              <a:blipFill>
                <a:blip r:embed="rId2"/>
                <a:stretch>
                  <a:fillRect l="-712" t="-954" r="-71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6D7E4AF-EEFA-4981-8A23-D9B2257FD664}"/>
              </a:ext>
            </a:extLst>
          </p:cNvPr>
          <p:cNvSpPr txBox="1">
            <a:spLocks/>
          </p:cNvSpPr>
          <p:nvPr/>
        </p:nvSpPr>
        <p:spPr>
          <a:xfrm>
            <a:off x="1883509" y="532757"/>
            <a:ext cx="6013088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0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4E1F8E-9189-424A-9507-C139B679D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16140"/>
            <a:ext cx="8560906" cy="7066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Рис. Визначення обсягів </a:t>
            </a:r>
            <a:r>
              <a:rPr lang="uk-UA" sz="2000" dirty="0" err="1">
                <a:latin typeface="Georgia" panose="02040502050405020303" pitchFamily="18" charset="0"/>
                <a:ea typeface="Cambria Math" panose="02040503050406030204" pitchFamily="18" charset="0"/>
              </a:rPr>
              <a:t>закупівель</a:t>
            </a:r>
            <a:r>
              <a:rPr lang="uk-UA" sz="2000" dirty="0">
                <a:latin typeface="Georgia" panose="02040502050405020303" pitchFamily="18" charset="0"/>
                <a:ea typeface="Cambria Math" panose="02040503050406030204" pitchFamily="18" charset="0"/>
              </a:rPr>
              <a:t> в межах діапазонів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6D7E4AF-EEFA-4981-8A23-D9B2257FD664}"/>
              </a:ext>
            </a:extLst>
          </p:cNvPr>
          <p:cNvSpPr txBox="1">
            <a:spLocks/>
          </p:cNvSpPr>
          <p:nvPr/>
        </p:nvSpPr>
        <p:spPr>
          <a:xfrm>
            <a:off x="1883509" y="256025"/>
            <a:ext cx="6013088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2C47B04-52C0-45CB-91E5-44EC5C9DB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58" y="1478168"/>
            <a:ext cx="8906189" cy="512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610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04896" y="905000"/>
                <a:ext cx="8037324" cy="6245831"/>
              </a:xfrm>
            </p:spPr>
            <p:txBody>
              <a:bodyPr>
                <a:noAutofit/>
              </a:bodyPr>
              <a:lstStyle/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3. Розраховуємо кількість замовлень для усіх варіантів замовлень виробу за формулою 3:</a:t>
                </a:r>
              </a:p>
              <a:p>
                <a:pPr marL="0" lvl="1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en-US" sz="24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(3)</a:t>
                </a: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Підставивши значення величин в формулу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3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маємо: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першого інтервалу, де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Q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i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=Q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1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=34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штуки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en-US" sz="2000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4887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=143,73≈144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штуки;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другого інтервалу, де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Q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i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=Q</a:t>
                </a:r>
                <a:r>
                  <a:rPr lang="uk-UA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5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34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штуки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4887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9,15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штук;</a:t>
                </a:r>
              </a:p>
              <a:p>
                <a:pPr marL="0" lvl="1" indent="0">
                  <a:buNone/>
                </a:pP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- для третього інтервалу, де 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Q</a:t>
                </a:r>
                <a:r>
                  <a:rPr lang="en-US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i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=Q</a:t>
                </a:r>
                <a:r>
                  <a:rPr lang="uk-UA" sz="2000" baseline="-25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3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=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10</a:t>
                </a:r>
                <a:r>
                  <a:rPr lang="en-US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34</a:t>
                </a:r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штуки</a:t>
                </a: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  <m:r>
                          <a:rPr lang="uk-UA" sz="20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4887</m:t>
                        </m:r>
                      </m:num>
                      <m:den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  <m:r>
                          <a:rPr lang="uk-U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34</m:t>
                        </m:r>
                      </m:den>
                    </m:f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4,76</m:t>
                    </m:r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uk-UA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uk-UA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штук.</a:t>
                </a: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lvl="1" indent="0">
                  <a:buNone/>
                </a:pPr>
                <a:endParaRPr lang="uk-UA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4E1F8E-9189-424A-9507-C139B679D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4896" y="905000"/>
                <a:ext cx="8037324" cy="6245831"/>
              </a:xfrm>
              <a:blipFill>
                <a:blip r:embed="rId2"/>
                <a:stretch>
                  <a:fillRect l="-758" t="-585" r="-1061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237ED4D-73EA-4818-89E1-E7F03B6CF0F5}"/>
              </a:ext>
            </a:extLst>
          </p:cNvPr>
          <p:cNvSpPr txBox="1">
            <a:spLocks/>
          </p:cNvSpPr>
          <p:nvPr/>
        </p:nvSpPr>
        <p:spPr>
          <a:xfrm>
            <a:off x="2117014" y="186814"/>
            <a:ext cx="6013088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200" b="1" dirty="0">
                <a:latin typeface="Georgia" panose="02040502050405020303" pitchFamily="18" charset="0"/>
              </a:rPr>
              <a:t>Хід </a:t>
            </a:r>
            <a:r>
              <a:rPr lang="uk-UA" sz="3200" b="1" dirty="0" err="1">
                <a:latin typeface="Georgia" panose="02040502050405020303" pitchFamily="18" charset="0"/>
              </a:rPr>
              <a:t>розв</a:t>
            </a:r>
            <a:r>
              <a:rPr lang="en-US" sz="3200" b="1" dirty="0">
                <a:latin typeface="Georgia" panose="02040502050405020303" pitchFamily="18" charset="0"/>
              </a:rPr>
              <a:t>’</a:t>
            </a:r>
            <a:r>
              <a:rPr lang="uk-UA" sz="3200" b="1" dirty="0">
                <a:latin typeface="Georgia" panose="02040502050405020303" pitchFamily="18" charset="0"/>
              </a:rPr>
              <a:t>язання завдання</a:t>
            </a:r>
            <a:endParaRPr lang="ru-UA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07626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48E7BC8-26A7-4EAB-907C-8F8DD1890F85}">
  <we:reference id="0f21ddb5-5c95-4be6-81cc-d95eba46e774" version="1.0.0.0" store="EXCatalog" storeType="EXCatalog"/>
  <we:alternateReferences>
    <we:reference id="WA104380902" version="1.0.0.0" store="uk-UA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3226</TotalTime>
  <Words>1478</Words>
  <Application>Microsoft Office PowerPoint</Application>
  <PresentationFormat>Широкоэкранный</PresentationFormat>
  <Paragraphs>206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Book Antiqua</vt:lpstr>
      <vt:lpstr>Cambria Math</vt:lpstr>
      <vt:lpstr>Georgia</vt:lpstr>
      <vt:lpstr>Trebuchet MS</vt:lpstr>
      <vt:lpstr>Wingdings 3</vt:lpstr>
      <vt:lpstr>Аспект</vt:lpstr>
      <vt:lpstr>Коледж економіки, права та інформаційних технологій</vt:lpstr>
      <vt:lpstr>Умова практичного завдання №2.</vt:lpstr>
      <vt:lpstr>Умова практичного завдання №2.</vt:lpstr>
      <vt:lpstr>Завдання: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Хід розв’язання завдання</vt:lpstr>
      <vt:lpstr>Хід розв’язання завдання</vt:lpstr>
      <vt:lpstr>Хід розв’язання завдання</vt:lpstr>
      <vt:lpstr>Хід розв’язання завдання</vt:lpstr>
      <vt:lpstr>Формулювання узагальнених висновків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УНІВЕРСИТЕТ "КРОК" Коледж економіки, права та інформаційних технологій Циклова комісія з комерційної логістики</dc:title>
  <dc:creator>Админ</dc:creator>
  <cp:lastModifiedBy>Ірина Рибалко</cp:lastModifiedBy>
  <cp:revision>326</cp:revision>
  <dcterms:created xsi:type="dcterms:W3CDTF">2020-04-15T17:49:03Z</dcterms:created>
  <dcterms:modified xsi:type="dcterms:W3CDTF">2021-01-22T11:49:19Z</dcterms:modified>
</cp:coreProperties>
</file>