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2" r:id="rId11"/>
    <p:sldId id="272" r:id="rId12"/>
    <p:sldId id="273" r:id="rId13"/>
    <p:sldId id="274" r:id="rId14"/>
    <p:sldId id="275" r:id="rId15"/>
    <p:sldId id="268" r:id="rId16"/>
    <p:sldId id="263" r:id="rId17"/>
    <p:sldId id="264" r:id="rId18"/>
    <p:sldId id="276" r:id="rId19"/>
    <p:sldId id="279" r:id="rId20"/>
    <p:sldId id="278" r:id="rId21"/>
    <p:sldId id="277" r:id="rId22"/>
    <p:sldId id="269" r:id="rId23"/>
    <p:sldId id="270" r:id="rId24"/>
    <p:sldId id="271" r:id="rId25"/>
    <p:sldId id="280" r:id="rId26"/>
    <p:sldId id="281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8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1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0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9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0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9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5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9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2/9/2021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3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53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7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EB4BFD6-A85D-4A13-A54A-9A5C9E31C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032BE-0DBE-43E6-BDD7-67EB3D40B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051" y="1272800"/>
            <a:ext cx="7236183" cy="4312402"/>
          </a:xfrm>
        </p:spPr>
        <p:txBody>
          <a:bodyPr anchor="ctr">
            <a:normAutofit/>
          </a:bodyPr>
          <a:lstStyle/>
          <a:p>
            <a:pPr algn="r"/>
            <a:r>
              <a:rPr lang="uk-UA" sz="6300" dirty="0">
                <a:solidFill>
                  <a:schemeClr val="tx1"/>
                </a:solidFill>
              </a:rPr>
              <a:t>Тема 2 (частина </a:t>
            </a:r>
            <a:r>
              <a:rPr lang="en-US" sz="6300" dirty="0">
                <a:solidFill>
                  <a:schemeClr val="tx1"/>
                </a:solidFill>
              </a:rPr>
              <a:t>2</a:t>
            </a:r>
            <a:r>
              <a:rPr lang="uk-UA" sz="6300" dirty="0">
                <a:solidFill>
                  <a:schemeClr val="tx1"/>
                </a:solidFill>
              </a:rPr>
              <a:t>)</a:t>
            </a:r>
            <a:br>
              <a:rPr lang="uk-UA" sz="6300" dirty="0">
                <a:solidFill>
                  <a:schemeClr val="tx1"/>
                </a:solidFill>
              </a:rPr>
            </a:br>
            <a:br>
              <a:rPr lang="uk-UA" sz="6300" dirty="0">
                <a:solidFill>
                  <a:schemeClr val="tx1"/>
                </a:solidFill>
              </a:rPr>
            </a:br>
            <a:r>
              <a:rPr lang="uk-UA" sz="6300" dirty="0">
                <a:solidFill>
                  <a:schemeClr val="tx1"/>
                </a:solidFill>
              </a:rPr>
              <a:t>Маркетингові дослідження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987C38-6BEA-4A38-9C1A-E85797FE1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0" y="1272800"/>
            <a:ext cx="2481307" cy="4312402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uk-UA" sz="2000"/>
              <a:t>Викладач: к.е.н., доцент кафедри маркетингу та поведінкової економіки</a:t>
            </a:r>
          </a:p>
          <a:p>
            <a:pPr algn="l">
              <a:spcAft>
                <a:spcPts val="600"/>
              </a:spcAft>
            </a:pPr>
            <a:r>
              <a:rPr lang="uk-UA" sz="2000"/>
              <a:t>О.О. Наумова </a:t>
            </a:r>
            <a:endParaRPr lang="ru-RU" sz="2000"/>
          </a:p>
          <a:p>
            <a:pPr algn="l">
              <a:spcAft>
                <a:spcPts val="600"/>
              </a:spcAft>
            </a:pPr>
            <a:endParaRPr lang="uk-UA" sz="20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557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9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49D401-5587-4ACF-8854-4BF482C0F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6175" y="522872"/>
            <a:ext cx="4829175" cy="580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417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D58D8-BC68-4CC6-B5C5-5D7245F64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>
                <a:solidFill>
                  <a:schemeClr val="bg1"/>
                </a:solidFill>
              </a:rPr>
              <a:t>Форми спостереження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Объект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543C883-4E45-4681-AA81-C7370DD42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838003"/>
            <a:ext cx="6202238" cy="517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85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9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ECAA3B4-463C-47B9-A8F0-DCC64E70B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0552" y="803063"/>
            <a:ext cx="6270895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98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959A1-E1F0-4F89-82DE-5B6A5814A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>
                <a:solidFill>
                  <a:schemeClr val="bg1"/>
                </a:solidFill>
              </a:rPr>
              <a:t>Експеримент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4D8D596-4958-4A11-B2B3-9CEBF720A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1000812"/>
            <a:ext cx="6202238" cy="48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28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4383A-8FF1-45FA-A13D-1C04A419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>
                <a:solidFill>
                  <a:schemeClr val="bg1"/>
                </a:solidFill>
              </a:rPr>
              <a:t>Ознаки експерименту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DD31DFC-F01C-476A-AEC9-BA375C8CA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1163621"/>
            <a:ext cx="6202238" cy="452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13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F9555-11C1-48B5-ADDB-987204944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>
                <a:solidFill>
                  <a:schemeClr val="bg1"/>
                </a:solidFill>
              </a:rPr>
              <a:t>2.3.3. Процес</a:t>
            </a:r>
            <a:r>
              <a:rPr lang="en-US" sz="3000" cap="all" spc="-100" dirty="0">
                <a:solidFill>
                  <a:schemeClr val="bg1"/>
                </a:solidFill>
              </a:rPr>
              <a:t> </a:t>
            </a:r>
            <a:r>
              <a:rPr lang="en-US" sz="3000" cap="all" spc="-100" dirty="0" err="1">
                <a:solidFill>
                  <a:schemeClr val="bg1"/>
                </a:solidFill>
              </a:rPr>
              <a:t>збирання</a:t>
            </a:r>
            <a:r>
              <a:rPr lang="en-US" sz="3000" cap="all" spc="-100" dirty="0">
                <a:solidFill>
                  <a:schemeClr val="bg1"/>
                </a:solidFill>
              </a:rPr>
              <a:t> </a:t>
            </a:r>
            <a:r>
              <a:rPr lang="en-US" sz="3000" cap="all" spc="-100" dirty="0" err="1">
                <a:solidFill>
                  <a:schemeClr val="bg1"/>
                </a:solidFill>
              </a:rPr>
              <a:t>та</a:t>
            </a:r>
            <a:r>
              <a:rPr lang="en-US" sz="3000" cap="all" spc="-100" dirty="0">
                <a:solidFill>
                  <a:schemeClr val="bg1"/>
                </a:solidFill>
              </a:rPr>
              <a:t> </a:t>
            </a:r>
            <a:r>
              <a:rPr lang="en-US" sz="3000" cap="all" spc="-100" dirty="0" err="1">
                <a:solidFill>
                  <a:schemeClr val="bg1"/>
                </a:solidFill>
              </a:rPr>
              <a:t>інтерпретації</a:t>
            </a:r>
            <a:r>
              <a:rPr lang="en-US" sz="3000" cap="all" spc="-100" dirty="0">
                <a:solidFill>
                  <a:schemeClr val="bg1"/>
                </a:solidFill>
              </a:rPr>
              <a:t> </a:t>
            </a:r>
            <a:r>
              <a:rPr lang="en-US" sz="3000" cap="all" spc="-100" dirty="0" err="1">
                <a:solidFill>
                  <a:schemeClr val="bg1"/>
                </a:solidFill>
              </a:rPr>
              <a:t>маркетингової</a:t>
            </a:r>
            <a:r>
              <a:rPr lang="en-US" sz="3000" cap="all" spc="-100" dirty="0">
                <a:solidFill>
                  <a:schemeClr val="bg1"/>
                </a:solidFill>
              </a:rPr>
              <a:t> </a:t>
            </a:r>
            <a:r>
              <a:rPr lang="en-US" sz="3000" cap="all" spc="-100" dirty="0" err="1">
                <a:solidFill>
                  <a:schemeClr val="bg1"/>
                </a:solidFill>
              </a:rPr>
              <a:t>інформації</a:t>
            </a:r>
            <a:endParaRPr lang="en-US" sz="3000" cap="all" spc="-10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Объект 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BC7BAD15-6A35-43C6-99CD-CC749414D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1186879"/>
            <a:ext cx="6202238" cy="448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54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A3C5606-4D04-4C2A-9F01-C55F7AFE3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4"/>
          <a:stretch/>
        </p:blipFill>
        <p:spPr bwMode="auto">
          <a:xfrm>
            <a:off x="2790825" y="408877"/>
            <a:ext cx="6381750" cy="60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640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B0BB4-AA66-43E2-853E-C8EA32E24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>
                <a:solidFill>
                  <a:schemeClr val="bg1"/>
                </a:solidFill>
              </a:rPr>
              <a:t>Класифікація питань анкети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F041750-4935-4565-BA27-9F8630B5A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11191" y="645106"/>
            <a:ext cx="5872995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1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0C1AD96-9E5C-404E-AE41-620A0CAAE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1BC96B7-D87D-4C65-9708-FF386D51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C2ACDD3-1C0D-4973-A7BA-E0870483C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4D7B12E-4F12-4C02-B0DB-0D7ADF3C3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487778C-E680-4DB2-99A9-876F40CD6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5690" y="480060"/>
            <a:ext cx="5458121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910BE1-A555-4F39-933B-08C2ACAD8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35"/>
          <a:stretch/>
        </p:blipFill>
        <p:spPr>
          <a:xfrm>
            <a:off x="6412145" y="643467"/>
            <a:ext cx="5130799" cy="557106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9E2DDBC-39AD-4CDD-AF21-0C5ACCBC2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89" y="480060"/>
            <a:ext cx="5458121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14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E5411-F2A8-4CA4-B924-EB752A9C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>
                <a:solidFill>
                  <a:schemeClr val="bg1"/>
                </a:solidFill>
              </a:rPr>
              <a:t>Вимоги до формулювання запитань анкети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4C18850-F2BA-4D73-A89C-ECC2BC5EF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1341935"/>
            <a:ext cx="6202238" cy="417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2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 rtlCol="0">
            <a:normAutofit/>
          </a:bodyPr>
          <a:lstStyle/>
          <a:p>
            <a:pPr algn="ctr" rtl="0"/>
            <a:r>
              <a:rPr lang="ru-RU">
                <a:solidFill>
                  <a:schemeClr val="tx1"/>
                </a:solidFill>
              </a:rPr>
              <a:t>План заняття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781550" y="559477"/>
            <a:ext cx="7105650" cy="5475563"/>
          </a:xfrm>
        </p:spPr>
        <p:txBody>
          <a:bodyPr rtlCol="0" anchor="ctr">
            <a:normAutofit/>
          </a:bodyPr>
          <a:lstStyle/>
          <a:p>
            <a:r>
              <a:rPr lang="uk-UA" sz="2000" dirty="0"/>
              <a:t>2.</a:t>
            </a:r>
            <a:r>
              <a:rPr lang="en-US" sz="2000" dirty="0"/>
              <a:t>3</a:t>
            </a:r>
            <a:r>
              <a:rPr lang="uk-UA" sz="2000" dirty="0"/>
              <a:t>. Процес маркетингового дослідження:</a:t>
            </a:r>
          </a:p>
          <a:p>
            <a:r>
              <a:rPr lang="uk-UA" sz="2000" dirty="0"/>
              <a:t>2.3.1. Визначення проблеми та цілей дослідження</a:t>
            </a:r>
          </a:p>
          <a:p>
            <a:r>
              <a:rPr lang="uk-UA" sz="2000" dirty="0"/>
              <a:t>2.3.2. Розробка плану дослідження</a:t>
            </a:r>
          </a:p>
          <a:p>
            <a:r>
              <a:rPr lang="uk-UA" sz="2000" dirty="0"/>
              <a:t>2.3.3. Реалізація плану дослідження</a:t>
            </a:r>
          </a:p>
          <a:p>
            <a:r>
              <a:rPr lang="uk-UA" sz="2000" dirty="0"/>
              <a:t>2.3.4. Обробка та аналіз даних</a:t>
            </a:r>
          </a:p>
          <a:p>
            <a:r>
              <a:rPr lang="uk-UA" sz="2000" dirty="0"/>
              <a:t>2.3.5. Підготовка звіту та розробка рекомендацій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CECD9-4E2A-48DE-9876-97616D69A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Структура анкети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B135FF4-0CD0-496A-8B9B-7299FA577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1024071"/>
            <a:ext cx="6202238" cy="480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70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E214A-44F9-42F7-B4D0-30EF571E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Етапи розробки анкети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Объект 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F8883D6E-81F5-4AC9-8A01-7FBE2ADCD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1171373"/>
            <a:ext cx="6202238" cy="451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60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2D8D4-B3C8-4EFF-BAB9-4B78380D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>
                <a:solidFill>
                  <a:schemeClr val="bg1"/>
                </a:solidFill>
              </a:rPr>
              <a:t>Види статистичного аналізу даних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Объект 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0E7F1564-1D32-4391-B936-3A0D647B5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1062834"/>
            <a:ext cx="6202238" cy="472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87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1CFC67D0-131C-4064-873F-59771B446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CCB1314-41E8-414B-9954-6D611623D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C53941D-7A4E-4CA7-840E-D52BA6D74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2A952ED-3677-40E9-BC2B-C6900A2D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E9658C0-3DAF-459A-AABB-BFBE8DAD5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C654A35-C1F2-4731-A8E1-85529EC19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A6020133-135E-4D08-9F4A-D76B87578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F5C8943-794F-4A23-A7A6-F6C876DDD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8" y="1068665"/>
            <a:ext cx="3206040" cy="2596892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FD06CFE-A5EF-4975-815A-A19A05B15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8420" y="1493533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78685E1-75F4-452F-B1A4-30368E1A4C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8" r="3212"/>
          <a:stretch/>
        </p:blipFill>
        <p:spPr>
          <a:xfrm>
            <a:off x="4487332" y="1171685"/>
            <a:ext cx="3217333" cy="2390852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5EECEE2-745A-4C3E-9A46-1B2ACCDC0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3577" y="1493533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Объект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0637CD4-1298-4BD7-9FC5-AE90C4C11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115" b="3613"/>
          <a:stretch/>
        </p:blipFill>
        <p:spPr>
          <a:xfrm>
            <a:off x="8342489" y="1175871"/>
            <a:ext cx="3206044" cy="238248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5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526E6-7CAD-4655-8529-20B26C7F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 dirty="0">
                <a:solidFill>
                  <a:schemeClr val="tx1"/>
                </a:solidFill>
              </a:rPr>
              <a:t>2.3.4. </a:t>
            </a:r>
            <a:r>
              <a:rPr lang="en-US" cap="all" spc="-100" dirty="0" err="1">
                <a:solidFill>
                  <a:schemeClr val="tx1"/>
                </a:solidFill>
              </a:rPr>
              <a:t>Методи</a:t>
            </a:r>
            <a:r>
              <a:rPr lang="en-US" cap="all" spc="-100" dirty="0">
                <a:solidFill>
                  <a:schemeClr val="tx1"/>
                </a:solidFill>
              </a:rPr>
              <a:t> </a:t>
            </a:r>
            <a:r>
              <a:rPr lang="en-US" cap="all" spc="-100" dirty="0" err="1">
                <a:solidFill>
                  <a:schemeClr val="tx1"/>
                </a:solidFill>
              </a:rPr>
              <a:t>досліджень</a:t>
            </a:r>
            <a:endParaRPr lang="en-US" cap="all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43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BFBBE2E-1F9E-4A1F-80DC-AFE542763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12C1FD2-BCF6-4E4B-88E2-32BB52C71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CE109AD-B701-4957-9648-E9D9FC641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0F643E8-8A04-4F5E-9682-75DB08A05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E778470-AE14-43E4-AFBF-22FD75275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7184196-EC73-466B-AD6B-1F270902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298CF7E-70CA-45D3-A056-5F435E83A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8909" y="418939"/>
            <a:ext cx="4595848" cy="140173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5"/>
            <a:ext cx="4143830" cy="27855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365"/>
            <a:ext cx="3813048" cy="2459736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F8272-430F-4F75-A8B4-8975247E5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069" y="1111662"/>
            <a:ext cx="3299328" cy="14563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200" cap="all" spc="-100" dirty="0">
                <a:solidFill>
                  <a:schemeClr val="bg1"/>
                </a:solidFill>
              </a:rPr>
              <a:t>2.3.5. </a:t>
            </a:r>
            <a:r>
              <a:rPr lang="en-US" sz="3200" cap="all" spc="-100" dirty="0" err="1">
                <a:solidFill>
                  <a:schemeClr val="bg1"/>
                </a:solidFill>
              </a:rPr>
              <a:t>Звіт</a:t>
            </a:r>
            <a:r>
              <a:rPr lang="en-US" sz="3200" cap="all" spc="-100" dirty="0">
                <a:solidFill>
                  <a:schemeClr val="bg1"/>
                </a:solidFill>
              </a:rPr>
              <a:t> </a:t>
            </a:r>
            <a:r>
              <a:rPr lang="en-US" sz="3200" cap="all" spc="-100" dirty="0" err="1">
                <a:solidFill>
                  <a:schemeClr val="bg1"/>
                </a:solidFill>
              </a:rPr>
              <a:t>про</a:t>
            </a:r>
            <a:r>
              <a:rPr lang="en-US" sz="3200" cap="all" spc="-100" dirty="0">
                <a:solidFill>
                  <a:schemeClr val="bg1"/>
                </a:solidFill>
              </a:rPr>
              <a:t> </a:t>
            </a:r>
            <a:r>
              <a:rPr lang="en-US" sz="3200" cap="all" spc="-100" dirty="0" err="1">
                <a:solidFill>
                  <a:schemeClr val="bg1"/>
                </a:solidFill>
              </a:rPr>
              <a:t>результати</a:t>
            </a:r>
            <a:r>
              <a:rPr lang="en-US" sz="3200" cap="all" spc="-100" dirty="0">
                <a:solidFill>
                  <a:schemeClr val="bg1"/>
                </a:solidFill>
              </a:rPr>
              <a:t> </a:t>
            </a:r>
            <a:r>
              <a:rPr lang="en-US" sz="3200" cap="all" spc="-100" dirty="0" err="1">
                <a:solidFill>
                  <a:schemeClr val="bg1"/>
                </a:solidFill>
              </a:rPr>
              <a:t>дослідження</a:t>
            </a:r>
            <a:endParaRPr lang="en-US" sz="3200" cap="all" spc="-10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E44287-5F70-40AA-AA68-8670CDBC4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391" y="3523237"/>
            <a:ext cx="3510169" cy="26414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367B2B-0BEA-45CC-B80C-1D107983A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57" y="2046419"/>
            <a:ext cx="3988739" cy="32209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F6558B-0A62-49B2-8D70-648671E76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017" y="3698559"/>
            <a:ext cx="4169526" cy="2376629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A2438B5-7241-4622-B940-9F2B9ABE3F8A}"/>
              </a:ext>
            </a:extLst>
          </p:cNvPr>
          <p:cNvCxnSpPr>
            <a:endCxn id="5" idx="0"/>
          </p:cNvCxnSpPr>
          <p:nvPr/>
        </p:nvCxnSpPr>
        <p:spPr>
          <a:xfrm>
            <a:off x="2143826" y="1880378"/>
            <a:ext cx="1" cy="166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F68D8F4-9F4D-4461-9B70-DD7C4B3DDE01}"/>
              </a:ext>
            </a:extLst>
          </p:cNvPr>
          <p:cNvCxnSpPr/>
          <p:nvPr/>
        </p:nvCxnSpPr>
        <p:spPr>
          <a:xfrm>
            <a:off x="4429387" y="1963398"/>
            <a:ext cx="0" cy="1465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FC89066E-72F8-4A4E-8530-2AD87E7BD1E4}"/>
              </a:ext>
            </a:extLst>
          </p:cNvPr>
          <p:cNvCxnSpPr/>
          <p:nvPr/>
        </p:nvCxnSpPr>
        <p:spPr>
          <a:xfrm>
            <a:off x="5968475" y="1963398"/>
            <a:ext cx="1875594" cy="2038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840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1D3E8-B6B2-4D2D-9A03-2110A9848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вибірки</a:t>
            </a:r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845A29C-45E4-42D6-93C1-476DA74944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799" y="2103120"/>
                <a:ext cx="9654331" cy="4180234"/>
              </a:xfrm>
            </p:spPr>
            <p:txBody>
              <a:bodyPr>
                <a:normAutofit fontScale="70000" lnSpcReduction="20000"/>
              </a:bodyPr>
              <a:lstStyle/>
              <a:p>
                <a:pPr marL="914400" indent="-91440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sz="5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𝑝𝑞</m:t>
                        </m:r>
                      </m:num>
                      <m:den>
                        <m:sSup>
                          <m:sSupPr>
                            <m:ctrlPr>
                              <a:rPr lang="uk-UA" sz="5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sz="5400" dirty="0"/>
                  <a:t> </a:t>
                </a:r>
                <a:r>
                  <a:rPr lang="en-US" sz="5400" dirty="0"/>
                  <a:t>   q=100-p</a:t>
                </a:r>
                <a:r>
                  <a:rPr lang="uk-UA" sz="5400" dirty="0"/>
                  <a:t>       </a:t>
                </a:r>
              </a:p>
              <a:p>
                <a:pPr marL="0" indent="0">
                  <a:buNone/>
                </a:pPr>
                <a:r>
                  <a:rPr lang="en-US" sz="2400" dirty="0"/>
                  <a:t>z=</a:t>
                </a:r>
                <a:r>
                  <a:rPr lang="uk-UA" sz="2400" dirty="0"/>
                  <a:t>1,96 для довірчого інтервалу 95%</a:t>
                </a:r>
              </a:p>
              <a:p>
                <a:pPr marL="0" indent="0">
                  <a:buNone/>
                </a:pPr>
                <a:r>
                  <a:rPr lang="en-US" sz="2400" dirty="0"/>
                  <a:t>z=</a:t>
                </a:r>
                <a:r>
                  <a:rPr lang="uk-UA" sz="2400" dirty="0"/>
                  <a:t>2,58 для довірчого інтервалу 99%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5400" dirty="0"/>
                  <a:t>2)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uk-UA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uk-UA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uk-UA" sz="5400" dirty="0"/>
              </a:p>
              <a:p>
                <a:pPr marL="0" indent="0">
                  <a:buNone/>
                </a:pPr>
                <a:endParaRPr lang="en-US" sz="5400" dirty="0"/>
              </a:p>
              <a:p>
                <a:pPr marL="0" indent="0">
                  <a:buNone/>
                </a:pPr>
                <a:r>
                  <a:rPr lang="en-US" sz="5400" dirty="0"/>
                  <a:t>3)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sz="5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5400" dirty="0"/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54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5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5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</a:rPr>
                      <m:t>             </m:t>
                    </m:r>
                  </m:oMath>
                </a14:m>
                <a:endParaRPr lang="uk-UA" sz="5400" dirty="0"/>
              </a:p>
              <a:p>
                <a:pPr marL="914400" indent="-914400">
                  <a:buFont typeface="+mj-lt"/>
                  <a:buAutoNum type="arabicParenR"/>
                </a:pPr>
                <a:endParaRPr lang="uk-UA" sz="5400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845A29C-45E4-42D6-93C1-476DA74944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799" y="2103120"/>
                <a:ext cx="9654331" cy="4180234"/>
              </a:xfrm>
              <a:blipFill>
                <a:blip r:embed="rId2"/>
                <a:stretch>
                  <a:fillRect l="-2083" t="-102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D6B236-788E-4451-8C96-A69EC9876A86}"/>
                  </a:ext>
                </a:extLst>
              </p:cNvPr>
              <p:cNvSpPr txBox="1"/>
              <p:nvPr/>
            </p:nvSpPr>
            <p:spPr>
              <a:xfrm>
                <a:off x="5301842" y="905256"/>
                <a:ext cx="5905849" cy="897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uk-UA" sz="2800" dirty="0"/>
                  <a:t>4)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𝑝𝑞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endParaRPr lang="uk-UA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D6B236-788E-4451-8C96-A69EC9876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842" y="905256"/>
                <a:ext cx="5905849" cy="897105"/>
              </a:xfrm>
              <a:prstGeom prst="rect">
                <a:avLst/>
              </a:prstGeom>
              <a:blipFill>
                <a:blip r:embed="rId3"/>
                <a:stretch>
                  <a:fillRect l="-3715" b="-136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794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E9438-B859-4378-9E1C-F9C9BD25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Приклад. Дослідження ринку екскурсій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302BBED-3D25-42DF-BAC6-E8DF0B8D69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uk-UA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𝑝𝑞</m:t>
                        </m:r>
                      </m:num>
                      <m:den>
                        <m:sSup>
                          <m:sSupPr>
                            <m:ctrlPr>
                              <a:rPr lang="uk-UA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b="0" i="1" smtClean="0">
                                <a:latin typeface="Cambria Math" panose="02040503050406030204" pitchFamily="18" charset="0"/>
                              </a:rPr>
                              <m:t>1,96</m:t>
                            </m:r>
                          </m:e>
                          <m:sup>
                            <m:r>
                              <a:rPr lang="uk-U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uk-U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50×50</m:t>
                        </m:r>
                      </m:num>
                      <m:den>
                        <m:sSup>
                          <m:sSupPr>
                            <m:ctrlPr>
                              <a:rPr lang="uk-UA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uk-U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dirty="0"/>
                  <a:t>=600</a:t>
                </a:r>
              </a:p>
              <a:p>
                <a:endParaRPr lang="uk-UA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𝑝𝑞</m:t>
                        </m:r>
                      </m:num>
                      <m:den>
                        <m:sSup>
                          <m:sSupPr>
                            <m:ctrlPr>
                              <a:rPr lang="uk-UA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1,96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×50×50</m:t>
                        </m:r>
                      </m:num>
                      <m:den>
                        <m:sSup>
                          <m:sSup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dirty="0"/>
                  <a:t>=2401</a:t>
                </a: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𝑝𝑞</m:t>
                        </m:r>
                      </m:num>
                      <m:den>
                        <m:sSup>
                          <m:sSupPr>
                            <m:ctrlPr>
                              <a:rPr lang="uk-UA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1,96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×50×50</m:t>
                        </m:r>
                      </m:num>
                      <m:den>
                        <m:sSup>
                          <m:sSup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dirty="0"/>
                  <a:t>=</a:t>
                </a:r>
                <a:r>
                  <a:rPr lang="en-US" dirty="0"/>
                  <a:t>196          196/5000=3,92%</a:t>
                </a:r>
                <a:endParaRPr lang="uk-UA" dirty="0"/>
              </a:p>
              <a:p>
                <a:endParaRPr lang="uk-UA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𝑝𝑞</m:t>
                        </m:r>
                      </m:num>
                      <m:den>
                        <m:sSup>
                          <m:sSupPr>
                            <m:ctrlPr>
                              <a:rPr lang="uk-UA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1,96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uk-U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85</m:t>
                        </m:r>
                        <m:r>
                          <a:rPr lang="uk-U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uk-U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uk-U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dirty="0"/>
                  <a:t>=1224</a:t>
                </a:r>
              </a:p>
              <a:p>
                <a:endParaRPr lang="uk-UA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𝑝𝑞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r>
                  <a:rPr lang="uk-UA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1,96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×50×50</m:t>
                        </m:r>
                      </m:num>
                      <m:den>
                        <m:sSup>
                          <m:sSupPr>
                            <m:ctrlPr>
                              <a:rPr lang="uk-UA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k-U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uk-U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uk-UA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5000−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196</m:t>
                            </m:r>
                          </m:num>
                          <m:den>
                            <m:r>
                              <a:rPr lang="uk-U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5000−1</m:t>
                            </m:r>
                          </m:den>
                        </m:f>
                        <m:r>
                          <a:rPr lang="uk-U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196</m:t>
                    </m:r>
                  </m:oMath>
                </a14:m>
                <a:r>
                  <a:rPr lang="uk-UA" dirty="0"/>
                  <a:t>х0,</a:t>
                </a:r>
                <a:r>
                  <a:rPr lang="en-US" dirty="0"/>
                  <a:t>97</a:t>
                </a:r>
                <a:r>
                  <a:rPr lang="uk-UA" dirty="0"/>
                  <a:t>=</a:t>
                </a:r>
                <a:r>
                  <a:rPr lang="en-US" dirty="0"/>
                  <a:t>190</a:t>
                </a:r>
                <a:endParaRPr lang="uk-UA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302BBED-3D25-42DF-BAC6-E8DF0B8D69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69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5E8DF-F8F9-43E1-9EC1-C472E4E40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2.3.1. Визначення проблеми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3D0EDD-6B8C-40EA-916F-00085C997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00B0F0"/>
                </a:solidFill>
              </a:rPr>
              <a:t>Алгоритм визначення проблеми:</a:t>
            </a:r>
          </a:p>
          <a:p>
            <a:pPr marL="0" indent="0">
              <a:buNone/>
            </a:pPr>
            <a:r>
              <a:rPr lang="uk-UA" dirty="0"/>
              <a:t>1) виявлення проблем-симптомів</a:t>
            </a:r>
          </a:p>
          <a:p>
            <a:pPr marL="0" indent="0">
              <a:buNone/>
            </a:pPr>
            <a:r>
              <a:rPr lang="uk-UA" dirty="0"/>
              <a:t>2) визначення базових проблем або причин ситуація, що склалася</a:t>
            </a:r>
          </a:p>
          <a:p>
            <a:pPr marL="0" indent="0">
              <a:buNone/>
            </a:pPr>
            <a:r>
              <a:rPr lang="uk-UA" dirty="0"/>
              <a:t>3) визначення альтернативних шляхів вирішення проблеми</a:t>
            </a:r>
          </a:p>
        </p:txBody>
      </p:sp>
    </p:spTree>
    <p:extLst>
      <p:ext uri="{BB962C8B-B14F-4D97-AF65-F5344CB8AC3E}">
        <p14:creationId xmlns:p14="http://schemas.microsoft.com/office/powerpoint/2010/main" val="167379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652A0-446F-4CBC-9ACE-6AF63EC72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/>
            <a:br>
              <a:rPr lang="uk-UA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uk-UA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Визначення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проблеми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дослідження</a:t>
            </a: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EAE42-29AC-4241-851E-6F0555252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457200"/>
            <a:r>
              <a:rPr lang="en-US" sz="2000" u="sng" dirty="0" err="1"/>
              <a:t>Проблеми-симптоми</a:t>
            </a:r>
            <a:r>
              <a:rPr lang="en-US" sz="2000" u="sng" dirty="0"/>
              <a:t>:</a:t>
            </a:r>
          </a:p>
          <a:p>
            <a:r>
              <a:rPr lang="en-US" sz="2000" dirty="0" err="1"/>
              <a:t>Зменшення</a:t>
            </a:r>
            <a:r>
              <a:rPr lang="en-US" sz="2000" dirty="0"/>
              <a:t> </a:t>
            </a:r>
            <a:r>
              <a:rPr lang="en-US" sz="2000" dirty="0" err="1"/>
              <a:t>прибутку</a:t>
            </a:r>
            <a:endParaRPr lang="en-US" sz="2000" dirty="0"/>
          </a:p>
          <a:p>
            <a:r>
              <a:rPr lang="en-US" sz="2000" dirty="0" err="1"/>
              <a:t>Скорочення</a:t>
            </a:r>
            <a:r>
              <a:rPr lang="en-US" sz="2000" dirty="0"/>
              <a:t> </a:t>
            </a:r>
            <a:r>
              <a:rPr lang="en-US" sz="2000" dirty="0" err="1"/>
              <a:t>частки</a:t>
            </a:r>
            <a:r>
              <a:rPr lang="en-US" sz="2000" dirty="0"/>
              <a:t> </a:t>
            </a:r>
            <a:r>
              <a:rPr lang="en-US" sz="2000" dirty="0" err="1"/>
              <a:t>ринку</a:t>
            </a:r>
            <a:endParaRPr lang="en-US" sz="2000" dirty="0"/>
          </a:p>
          <a:p>
            <a:r>
              <a:rPr lang="en-US" sz="2000" dirty="0" err="1"/>
              <a:t>Скарги</a:t>
            </a:r>
            <a:r>
              <a:rPr lang="en-US" sz="2000" dirty="0"/>
              <a:t> </a:t>
            </a:r>
            <a:r>
              <a:rPr lang="en-US" sz="2000" dirty="0" err="1"/>
              <a:t>споживачів</a:t>
            </a:r>
            <a:endParaRPr lang="en-US" sz="2000" dirty="0"/>
          </a:p>
          <a:p>
            <a:r>
              <a:rPr lang="en-US" sz="2000" dirty="0" err="1"/>
              <a:t>Зменшення</a:t>
            </a:r>
            <a:r>
              <a:rPr lang="en-US" sz="2000" dirty="0"/>
              <a:t> </a:t>
            </a:r>
            <a:r>
              <a:rPr lang="en-US" sz="2000" dirty="0" err="1"/>
              <a:t>кількості</a:t>
            </a:r>
            <a:r>
              <a:rPr lang="en-US" sz="2000" dirty="0"/>
              <a:t> </a:t>
            </a:r>
            <a:r>
              <a:rPr lang="en-US" sz="2000" dirty="0" err="1"/>
              <a:t>замовлень</a:t>
            </a:r>
            <a:endParaRPr lang="en-US" sz="20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BCC3A2EB-37E0-41C9-85AD-6411E9B550BB}"/>
              </a:ext>
            </a:extLst>
          </p:cNvPr>
          <p:cNvSpPr txBox="1">
            <a:spLocks/>
          </p:cNvSpPr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buFont typeface="Arial" panose="020B0604020202020204" pitchFamily="34" charset="0"/>
              <a:buChar char="•"/>
            </a:pPr>
            <a:r>
              <a:rPr lang="en-US" u="sng" dirty="0" err="1"/>
              <a:t>Проблеми-причини</a:t>
            </a:r>
            <a:r>
              <a:rPr lang="en-US" u="sng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Дії</a:t>
            </a:r>
            <a:r>
              <a:rPr lang="en-US" dirty="0"/>
              <a:t> </a:t>
            </a:r>
            <a:r>
              <a:rPr lang="en-US" dirty="0" err="1"/>
              <a:t>конкурентів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Зміни</a:t>
            </a:r>
            <a:r>
              <a:rPr lang="en-US" dirty="0"/>
              <a:t> </a:t>
            </a:r>
            <a:r>
              <a:rPr lang="en-US" dirty="0" err="1"/>
              <a:t>зовнішнього</a:t>
            </a:r>
            <a:r>
              <a:rPr lang="en-US" dirty="0"/>
              <a:t> </a:t>
            </a:r>
            <a:r>
              <a:rPr lang="en-US" dirty="0" err="1"/>
              <a:t>середовища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Поведінка</a:t>
            </a:r>
            <a:r>
              <a:rPr lang="en-US" dirty="0"/>
              <a:t> </a:t>
            </a:r>
            <a:r>
              <a:rPr lang="en-US" dirty="0" err="1"/>
              <a:t>споживачів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Зміни</a:t>
            </a:r>
            <a:r>
              <a:rPr lang="en-US" dirty="0"/>
              <a:t> в </a:t>
            </a:r>
            <a:r>
              <a:rPr lang="en-US" dirty="0" err="1"/>
              <a:t>діяльності</a:t>
            </a:r>
            <a:r>
              <a:rPr lang="en-US" dirty="0"/>
              <a:t> </a:t>
            </a:r>
            <a:r>
              <a:rPr lang="en-US" dirty="0" err="1"/>
              <a:t>самої</a:t>
            </a:r>
            <a:r>
              <a:rPr lang="en-US" dirty="0"/>
              <a:t> </a:t>
            </a:r>
            <a:r>
              <a:rPr lang="en-US" dirty="0" err="1"/>
              <a:t>компанії</a:t>
            </a:r>
            <a:endParaRPr lang="en-US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AF60BE6-DAE7-46DC-8E48-F24103C56798}"/>
              </a:ext>
            </a:extLst>
          </p:cNvPr>
          <p:cNvCxnSpPr>
            <a:cxnSpLocks/>
          </p:cNvCxnSpPr>
          <p:nvPr/>
        </p:nvCxnSpPr>
        <p:spPr>
          <a:xfrm>
            <a:off x="3993160" y="578840"/>
            <a:ext cx="0" cy="56709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39CCA38-4C2F-494E-B41B-42DF5048ACA7}"/>
              </a:ext>
            </a:extLst>
          </p:cNvPr>
          <p:cNvCxnSpPr>
            <a:cxnSpLocks/>
          </p:cNvCxnSpPr>
          <p:nvPr/>
        </p:nvCxnSpPr>
        <p:spPr>
          <a:xfrm flipH="1">
            <a:off x="4810281" y="1192635"/>
            <a:ext cx="25684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A3252AD-7D6F-4ED1-8F0A-FC607A9B0F89}"/>
              </a:ext>
            </a:extLst>
          </p:cNvPr>
          <p:cNvCxnSpPr>
            <a:cxnSpLocks/>
          </p:cNvCxnSpPr>
          <p:nvPr/>
        </p:nvCxnSpPr>
        <p:spPr>
          <a:xfrm flipH="1">
            <a:off x="8766239" y="1212209"/>
            <a:ext cx="25684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: влево-вправо 12">
            <a:extLst>
              <a:ext uri="{FF2B5EF4-FFF2-40B4-BE49-F238E27FC236}">
                <a16:creationId xmlns:a16="http://schemas.microsoft.com/office/drawing/2014/main" id="{7E51AB35-7A3D-4C13-9620-C99E799472E7}"/>
              </a:ext>
            </a:extLst>
          </p:cNvPr>
          <p:cNvSpPr/>
          <p:nvPr/>
        </p:nvSpPr>
        <p:spPr>
          <a:xfrm>
            <a:off x="7899173" y="3502131"/>
            <a:ext cx="461395" cy="1845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82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CEEFC-786F-4705-B052-EEB86E137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54" y="2362337"/>
            <a:ext cx="4110606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Цілі маркетингового дослідження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8E55DA-C4D6-49B2-BBE0-63E75D436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336" y="2240697"/>
            <a:ext cx="2196517" cy="3849624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Види:</a:t>
            </a:r>
          </a:p>
          <a:p>
            <a:r>
              <a:rPr lang="uk-UA" dirty="0"/>
              <a:t>Пошукові</a:t>
            </a:r>
          </a:p>
          <a:p>
            <a:r>
              <a:rPr lang="uk-UA" dirty="0"/>
              <a:t>Описові </a:t>
            </a:r>
          </a:p>
          <a:p>
            <a:r>
              <a:rPr lang="uk-UA" dirty="0"/>
              <a:t>Казуальні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62F319B-B675-4643-8D0B-65EB44C17F99}"/>
              </a:ext>
            </a:extLst>
          </p:cNvPr>
          <p:cNvSpPr txBox="1">
            <a:spLocks/>
          </p:cNvSpPr>
          <p:nvPr/>
        </p:nvSpPr>
        <p:spPr>
          <a:xfrm>
            <a:off x="8945461" y="2240697"/>
            <a:ext cx="2196517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/>
              <a:t>Дозволяють:</a:t>
            </a:r>
          </a:p>
          <a:p>
            <a:r>
              <a:rPr lang="uk-UA" dirty="0"/>
              <a:t>З’ясувати…</a:t>
            </a:r>
          </a:p>
          <a:p>
            <a:r>
              <a:rPr lang="uk-UA" dirty="0"/>
              <a:t>Уточнити…</a:t>
            </a:r>
          </a:p>
          <a:p>
            <a:r>
              <a:rPr lang="uk-UA" dirty="0"/>
              <a:t>Визначити…</a:t>
            </a:r>
          </a:p>
          <a:p>
            <a:r>
              <a:rPr lang="uk-UA" dirty="0"/>
              <a:t>Оцінки…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3C6D78A-E65C-43BC-8A50-C35B0C272346}"/>
              </a:ext>
            </a:extLst>
          </p:cNvPr>
          <p:cNvCxnSpPr>
            <a:cxnSpLocks/>
          </p:cNvCxnSpPr>
          <p:nvPr/>
        </p:nvCxnSpPr>
        <p:spPr>
          <a:xfrm>
            <a:off x="5050172" y="570364"/>
            <a:ext cx="0" cy="56709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3D49341-3459-4FBB-9E5E-258ABAE22FA6}"/>
              </a:ext>
            </a:extLst>
          </p:cNvPr>
          <p:cNvCxnSpPr>
            <a:cxnSpLocks/>
          </p:cNvCxnSpPr>
          <p:nvPr/>
        </p:nvCxnSpPr>
        <p:spPr>
          <a:xfrm flipH="1">
            <a:off x="5163423" y="2056701"/>
            <a:ext cx="25684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1B11683-8417-42CE-87D6-CA83713D59E8}"/>
              </a:ext>
            </a:extLst>
          </p:cNvPr>
          <p:cNvCxnSpPr>
            <a:cxnSpLocks/>
          </p:cNvCxnSpPr>
          <p:nvPr/>
        </p:nvCxnSpPr>
        <p:spPr>
          <a:xfrm flipH="1">
            <a:off x="8274934" y="2056701"/>
            <a:ext cx="25684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2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342D4-D433-4FD2-AFEB-ACA25949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2.3.2. Розробка плану дослідження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69E400-D839-46F2-9767-75F390031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i="1" dirty="0"/>
              <a:t>✓  Хто/Що є об'єктом дослідження? </a:t>
            </a:r>
            <a:endParaRPr lang="en-US" i="1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i="1" dirty="0"/>
              <a:t>✓ Якого типу дані мають бути отримані? </a:t>
            </a:r>
            <a:endParaRPr lang="en-US" i="1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i="1" dirty="0"/>
              <a:t>✓  Які методи збирання використати? </a:t>
            </a:r>
            <a:endParaRPr lang="en-US" i="1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i="1" dirty="0"/>
              <a:t>✓  Хто проводитись дослідження? </a:t>
            </a:r>
            <a:endParaRPr lang="en-US" i="1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i="1" dirty="0"/>
              <a:t>✓ Де і коли проводити дослідження?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9751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2DC4AA0A-D9C3-4A0B-990D-1BCB0022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121938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4B07FD-727C-4391-81D4-757463501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269" y="787198"/>
            <a:ext cx="3406261" cy="2920868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8E975974-0EB0-497B-A1A1-8750400908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21"/>
          <a:stretch/>
        </p:blipFill>
        <p:spPr>
          <a:xfrm>
            <a:off x="636050" y="787198"/>
            <a:ext cx="3406261" cy="25822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A84D4C-3EAC-411B-A832-5DC4767B6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488" y="787198"/>
            <a:ext cx="3406263" cy="2418446"/>
          </a:xfrm>
          <a:prstGeom prst="rect">
            <a:avLst/>
          </a:prstGeom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370878C7-7719-40BD-AA97-751A85670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rgbClr val="B19F7D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1D9D3865-C494-4C4A-8495-8245E9054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7B2DB88-4F56-4BD3-9990-7FAEA16BF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4" y="4495894"/>
            <a:ext cx="4942542" cy="1444718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>
                <a:solidFill>
                  <a:srgbClr val="FFFFFF"/>
                </a:solidFill>
              </a:rPr>
              <a:t>Класифікація маркетингової інформації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8EE79F-FCAA-4CF9-9746-730B51FC4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634895"/>
            <a:ext cx="0" cy="115268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451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23">
            <a:extLst>
              <a:ext uri="{FF2B5EF4-FFF2-40B4-BE49-F238E27FC236}">
                <a16:creationId xmlns:a16="http://schemas.microsoft.com/office/drawing/2014/main" id="{66A413F7-FFE1-42E7-8C6C-E9CCC477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BCE0B0FD-3413-40CC-A7D8-6A5058608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50C4C044-5B1C-40C8-8C7B-AA5E6D879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6" name="Group 2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0163F5F-1439-4827-8F7A-B08BDDEFB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A677414-C3D2-4430-876D-9092D633F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9181D20-1D81-447D-9854-10DDB10D5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34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6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2F3BF6F-B6E6-4F7A-AFE1-3EFDB9DF8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191" y="1124050"/>
            <a:ext cx="6557687" cy="4606775"/>
          </a:xfrm>
          <a:prstGeom prst="rect">
            <a:avLst/>
          </a:prstGeom>
        </p:spPr>
      </p:pic>
      <p:sp>
        <p:nvSpPr>
          <p:cNvPr id="49" name="Rectangle 38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5"/>
            <a:ext cx="4143830" cy="27855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365"/>
            <a:ext cx="3813048" cy="2459736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5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280F562F-DF42-4FB7-BACD-90CAD0CDA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973" y="3621982"/>
            <a:ext cx="4169526" cy="255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9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9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43EC9D3-2EB6-4A9B-B830-6D98AF684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0170" y="803063"/>
            <a:ext cx="6711660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78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41242A"/>
      </a:dk2>
      <a:lt2>
        <a:srgbClr val="E2E4E8"/>
      </a:lt2>
      <a:accent1>
        <a:srgbClr val="B19F7D"/>
      </a:accent1>
      <a:accent2>
        <a:srgbClr val="A1A570"/>
      </a:accent2>
      <a:accent3>
        <a:srgbClr val="94A77F"/>
      </a:accent3>
      <a:accent4>
        <a:srgbClr val="7BAC75"/>
      </a:accent4>
      <a:accent5>
        <a:srgbClr val="81AB8F"/>
      </a:accent5>
      <a:accent6>
        <a:srgbClr val="76AD9E"/>
      </a:accent6>
      <a:hlink>
        <a:srgbClr val="6981AE"/>
      </a:hlink>
      <a:folHlink>
        <a:srgbClr val="7F7F7F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324</Words>
  <Application>Microsoft Office PowerPoint</Application>
  <PresentationFormat>Широкоэкранный</PresentationFormat>
  <Paragraphs>72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Cambria Math</vt:lpstr>
      <vt:lpstr>Garamond</vt:lpstr>
      <vt:lpstr>Gill Sans MT</vt:lpstr>
      <vt:lpstr>SavonVTI</vt:lpstr>
      <vt:lpstr>Тема 2 (частина 2)  Маркетингові дослідження</vt:lpstr>
      <vt:lpstr>План заняття</vt:lpstr>
      <vt:lpstr>2.3.1. Визначення проблеми</vt:lpstr>
      <vt:lpstr>  Визначення проблеми дослідження</vt:lpstr>
      <vt:lpstr>Цілі маркетингового дослідження</vt:lpstr>
      <vt:lpstr>2.3.2. Розробка плану дослідження</vt:lpstr>
      <vt:lpstr>Класифікація маркетингової інформації</vt:lpstr>
      <vt:lpstr>Презентация PowerPoint</vt:lpstr>
      <vt:lpstr>Презентация PowerPoint</vt:lpstr>
      <vt:lpstr>Презентация PowerPoint</vt:lpstr>
      <vt:lpstr>Форми спостереження</vt:lpstr>
      <vt:lpstr>Презентация PowerPoint</vt:lpstr>
      <vt:lpstr>Експеримент</vt:lpstr>
      <vt:lpstr>Ознаки експерименту</vt:lpstr>
      <vt:lpstr>2.3.3. Процес збирання та інтерпретації маркетингової інформації</vt:lpstr>
      <vt:lpstr>Презентация PowerPoint</vt:lpstr>
      <vt:lpstr>Класифікація питань анкети</vt:lpstr>
      <vt:lpstr>Презентация PowerPoint</vt:lpstr>
      <vt:lpstr>Вимоги до формулювання запитань анкети</vt:lpstr>
      <vt:lpstr>Структура анкети</vt:lpstr>
      <vt:lpstr>Етапи розробки анкети</vt:lpstr>
      <vt:lpstr>Види статистичного аналізу даних</vt:lpstr>
      <vt:lpstr>2.3.4. Методи досліджень</vt:lpstr>
      <vt:lpstr>2.3.5. Звіт про результати дослідження</vt:lpstr>
      <vt:lpstr>Обсяг вибірки</vt:lpstr>
      <vt:lpstr>Приклад. Дослідження ринку екскурсій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 (частина 2)  Маркетингові дослідження</dc:title>
  <dc:creator>Naumova Mariia</dc:creator>
  <cp:lastModifiedBy>Naumova Mariia</cp:lastModifiedBy>
  <cp:revision>37</cp:revision>
  <dcterms:created xsi:type="dcterms:W3CDTF">2021-02-02T16:38:27Z</dcterms:created>
  <dcterms:modified xsi:type="dcterms:W3CDTF">2021-02-09T11:20:04Z</dcterms:modified>
</cp:coreProperties>
</file>