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7" r:id="rId27"/>
    <p:sldId id="282" r:id="rId28"/>
    <p:sldId id="288" r:id="rId29"/>
    <p:sldId id="283" r:id="rId30"/>
    <p:sldId id="284" r:id="rId31"/>
    <p:sldId id="285" r:id="rId32"/>
    <p:sldId id="286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31840" y="5517232"/>
            <a:ext cx="5637010" cy="882119"/>
          </a:xfrm>
        </p:spPr>
        <p:txBody>
          <a:bodyPr>
            <a:normAutofit lnSpcReduction="10000"/>
          </a:bodyPr>
          <a:lstStyle/>
          <a:p>
            <a:pPr lvl="0" fontAlgn="base">
              <a:spcAft>
                <a:spcPct val="0"/>
              </a:spcAft>
              <a:buClr>
                <a:srgbClr val="F14124">
                  <a:lumMod val="75000"/>
                </a:srgbClr>
              </a:buClr>
            </a:pPr>
            <a:r>
              <a:rPr lang="uk-UA" sz="2800" kern="0" dirty="0">
                <a:solidFill>
                  <a:srgbClr val="000000"/>
                </a:solidFill>
                <a:latin typeface="Monotype Corsiva" panose="03010101010201010101" pitchFamily="66" charset="0"/>
              </a:rPr>
              <a:t>Лектор: </a:t>
            </a:r>
            <a:r>
              <a:rPr lang="uk-UA" sz="2400" dirty="0" err="1">
                <a:solidFill>
                  <a:srgbClr val="000000"/>
                </a:solidFill>
                <a:latin typeface="Monotype Corsiva" panose="03010101010201010101" pitchFamily="66" charset="0"/>
              </a:rPr>
              <a:t>д.ек.н</a:t>
            </a:r>
            <a:r>
              <a:rPr lang="uk-UA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., професор </a:t>
            </a:r>
            <a:br>
              <a:rPr lang="uk-UA" sz="2400" dirty="0">
                <a:solidFill>
                  <a:srgbClr val="000000"/>
                </a:solidFill>
                <a:latin typeface="Monotype Corsiva" panose="03010101010201010101" pitchFamily="66" charset="0"/>
              </a:rPr>
            </a:br>
            <a:r>
              <a:rPr lang="uk-UA" sz="2400" dirty="0" err="1">
                <a:solidFill>
                  <a:srgbClr val="000000"/>
                </a:solidFill>
                <a:latin typeface="Monotype Corsiva" panose="03010101010201010101" pitchFamily="66" charset="0"/>
              </a:rPr>
              <a:t>Алькема</a:t>
            </a:r>
            <a:r>
              <a:rPr lang="uk-UA" sz="2400" dirty="0">
                <a:solidFill>
                  <a:srgbClr val="000000"/>
                </a:solidFill>
                <a:latin typeface="Monotype Corsiva" panose="03010101010201010101" pitchFamily="66" charset="0"/>
              </a:rPr>
              <a:t> Віктор </a:t>
            </a:r>
            <a:r>
              <a:rPr lang="uk-UA" sz="2400" dirty="0" smtClean="0">
                <a:solidFill>
                  <a:srgbClr val="000000"/>
                </a:solidFill>
                <a:latin typeface="Monotype Corsiva" panose="03010101010201010101" pitchFamily="66" charset="0"/>
              </a:rPr>
              <a:t>Григорович</a:t>
            </a:r>
            <a:endParaRPr lang="ru-RU" sz="2800" kern="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mic Sans M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352928" cy="1793167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182880" indent="0" algn="ctr">
              <a:buNone/>
            </a:pPr>
            <a:r>
              <a:rPr lang="ru-RU" altLang="ru-RU" sz="2900" kern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anose="02050604050505020204" pitchFamily="18" charset="0"/>
              </a:rPr>
              <a:t>ВИЩИЙ НАВЧАЛЬНИЙ ЗАКЛАД</a:t>
            </a:r>
            <a:br>
              <a:rPr lang="ru-RU" altLang="ru-RU" sz="2900" kern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ru-RU" altLang="ru-RU" sz="2900" kern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anose="02050604050505020204" pitchFamily="18" charset="0"/>
              </a:rPr>
              <a:t>УНІВЕРСИТЕТ ЕКОНОМІКИ ТА ПРАВА “КРОК”</a:t>
            </a:r>
            <a:br>
              <a:rPr lang="ru-RU" altLang="ru-RU" sz="2900" kern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uk-UA" altLang="ru-RU" sz="2900" kern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anose="02050604050505020204" pitchFamily="18" charset="0"/>
              </a:rPr>
              <a:t>Коледж економіки, права та інформаційних технологій</a:t>
            </a:r>
            <a:br>
              <a:rPr lang="uk-UA" altLang="ru-RU" sz="2900" kern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uk-UA" altLang="ru-RU" sz="2900" kern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Bookman Old Style" panose="02050604050505020204" pitchFamily="18" charset="0"/>
              </a:rPr>
              <a:t>«Організація закупівель та продажу»</a:t>
            </a:r>
            <a:br>
              <a:rPr lang="uk-UA" altLang="ru-RU" sz="2900" kern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Bookman Old Style" panose="02050604050505020204" pitchFamily="18" charset="0"/>
              </a:rPr>
            </a:br>
            <a:endParaRPr lang="ru-RU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3356992"/>
            <a:ext cx="7776864" cy="144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altLang="ru-RU" sz="4400" b="1" kern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ookman Old Style" panose="02050604050505020204" pitchFamily="18" charset="0"/>
              </a:rPr>
              <a:t>Тема: «Організація продажів»</a:t>
            </a:r>
            <a:endParaRPr lang="ru-RU" sz="3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3780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08912" cy="1143000"/>
          </a:xfrm>
        </p:spPr>
        <p:txBody>
          <a:bodyPr/>
          <a:lstStyle/>
          <a:p>
            <a:pPr marL="45720" lvl="0" indent="0" algn="ctr">
              <a:spcBef>
                <a:spcPct val="20000"/>
              </a:spcBef>
              <a:spcAft>
                <a:spcPts val="300"/>
              </a:spcAft>
              <a:buNone/>
            </a:pPr>
            <a:r>
              <a:rPr lang="uk-UA" sz="3600" dirty="0">
                <a:ln w="1905"/>
                <a:gradFill>
                  <a:gsLst>
                    <a:gs pos="0">
                      <a:srgbClr val="F14124">
                        <a:shade val="20000"/>
                        <a:satMod val="200000"/>
                      </a:srgbClr>
                    </a:gs>
                    <a:gs pos="78000">
                      <a:srgbClr val="F14124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14124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Клієнтська база має наступну структуру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11760" y="1988840"/>
            <a:ext cx="4248472" cy="648072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Чинники формування списків клієнтів 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1163" y="3395305"/>
            <a:ext cx="1512168" cy="969800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Галузь (сфера діяльності)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83768" y="3405366"/>
            <a:ext cx="1800200" cy="969800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Точна назва підприємства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50682" y="5121188"/>
            <a:ext cx="1876880" cy="792088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Чисельність співробітників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88024" y="3387718"/>
            <a:ext cx="1800200" cy="1190558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Місце розташування (контактна інформація)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79912" y="5121188"/>
            <a:ext cx="1512168" cy="969800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Річний оборот продукції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164288" y="3395305"/>
            <a:ext cx="1656184" cy="969801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Метадані та статистичні данні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012160" y="5121188"/>
            <a:ext cx="1728192" cy="1152128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Наявність розвиненої сировинної мережі 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4" name="Соединительная линия уступом 13"/>
          <p:cNvCxnSpPr>
            <a:stCxn id="5" idx="0"/>
          </p:cNvCxnSpPr>
          <p:nvPr/>
        </p:nvCxnSpPr>
        <p:spPr>
          <a:xfrm rot="5400000" flipH="1" flipV="1">
            <a:off x="4405637" y="-191437"/>
            <a:ext cx="398353" cy="6775133"/>
          </a:xfrm>
          <a:prstGeom prst="bentConnector2">
            <a:avLst/>
          </a:prstGeom>
          <a:ln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endCxn id="11" idx="0"/>
          </p:cNvCxnSpPr>
          <p:nvPr/>
        </p:nvCxnSpPr>
        <p:spPr>
          <a:xfrm>
            <a:off x="7992380" y="2996953"/>
            <a:ext cx="0" cy="398352"/>
          </a:xfrm>
          <a:prstGeom prst="line">
            <a:avLst/>
          </a:prstGeom>
          <a:ln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endCxn id="7" idx="0"/>
          </p:cNvCxnSpPr>
          <p:nvPr/>
        </p:nvCxnSpPr>
        <p:spPr>
          <a:xfrm>
            <a:off x="3383868" y="2996953"/>
            <a:ext cx="0" cy="408413"/>
          </a:xfrm>
          <a:prstGeom prst="line">
            <a:avLst/>
          </a:prstGeom>
          <a:ln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endCxn id="9" idx="0"/>
          </p:cNvCxnSpPr>
          <p:nvPr/>
        </p:nvCxnSpPr>
        <p:spPr>
          <a:xfrm>
            <a:off x="5688124" y="2996953"/>
            <a:ext cx="0" cy="390765"/>
          </a:xfrm>
          <a:prstGeom prst="line">
            <a:avLst/>
          </a:prstGeom>
          <a:ln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0" idx="0"/>
            <a:endCxn id="4" idx="2"/>
          </p:cNvCxnSpPr>
          <p:nvPr/>
        </p:nvCxnSpPr>
        <p:spPr>
          <a:xfrm flipV="1">
            <a:off x="4535996" y="2636912"/>
            <a:ext cx="0" cy="2484276"/>
          </a:xfrm>
          <a:prstGeom prst="line">
            <a:avLst/>
          </a:prstGeom>
          <a:ln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endCxn id="8" idx="0"/>
          </p:cNvCxnSpPr>
          <p:nvPr/>
        </p:nvCxnSpPr>
        <p:spPr>
          <a:xfrm>
            <a:off x="2189122" y="2996953"/>
            <a:ext cx="0" cy="2124235"/>
          </a:xfrm>
          <a:prstGeom prst="line">
            <a:avLst/>
          </a:prstGeom>
          <a:ln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endCxn id="12" idx="0"/>
          </p:cNvCxnSpPr>
          <p:nvPr/>
        </p:nvCxnSpPr>
        <p:spPr>
          <a:xfrm>
            <a:off x="6876256" y="2996953"/>
            <a:ext cx="0" cy="2124235"/>
          </a:xfrm>
          <a:prstGeom prst="line">
            <a:avLst/>
          </a:prstGeom>
          <a:ln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6441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838257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uk-UA" sz="36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Алгоритм роботи з клієнтською базою включає такі дії</a:t>
            </a:r>
            <a:endParaRPr lang="ru-RU" sz="360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700808"/>
            <a:ext cx="7992888" cy="4824536"/>
          </a:xfrm>
        </p:spPr>
        <p:txBody>
          <a:bodyPr>
            <a:normAutofit fontScale="92500" lnSpcReduction="10000"/>
          </a:bodyPr>
          <a:lstStyle/>
          <a:p>
            <a:pPr marL="502920" indent="-457200" algn="just">
              <a:buFont typeface="+mj-lt"/>
              <a:buAutoNum type="arabicPeriod"/>
            </a:pPr>
            <a:r>
              <a:rPr lang="uk-UA" dirty="0" smtClean="0"/>
              <a:t>Виділення 20% найважливіших покупців, які дають до 80% обсягів продажу (</a:t>
            </a:r>
            <a:r>
              <a:rPr lang="en-US" dirty="0" err="1" smtClean="0"/>
              <a:t>vip</a:t>
            </a:r>
            <a:r>
              <a:rPr lang="uk-UA" dirty="0" err="1" smtClean="0"/>
              <a:t>-клієнти</a:t>
            </a:r>
            <a:r>
              <a:rPr lang="uk-UA" dirty="0" smtClean="0"/>
              <a:t>);</a:t>
            </a:r>
          </a:p>
          <a:p>
            <a:pPr marL="502920" indent="-457200" algn="just">
              <a:buFont typeface="+mj-lt"/>
              <a:buAutoNum type="arabicPeriod"/>
            </a:pPr>
            <a:r>
              <a:rPr lang="uk-UA" dirty="0" smtClean="0"/>
              <a:t>Виділення покупців які дають відповідно до 15% обсягів продажу;</a:t>
            </a:r>
          </a:p>
          <a:p>
            <a:pPr marL="502920" indent="-457200" algn="just">
              <a:buFont typeface="+mj-lt"/>
              <a:buAutoNum type="arabicPeriod"/>
            </a:pPr>
            <a:r>
              <a:rPr lang="uk-UA" dirty="0" smtClean="0"/>
              <a:t>Виділення решти покупців які дають відповідно до 5% обсягів продажу, здійснюють закупівлі фрагментарно (з'ясуйте причини);</a:t>
            </a:r>
          </a:p>
          <a:p>
            <a:pPr marL="502920" indent="-457200" algn="just">
              <a:buFont typeface="+mj-lt"/>
              <a:buAutoNum type="arabicPeriod"/>
            </a:pPr>
            <a:r>
              <a:rPr lang="uk-UA" dirty="0" smtClean="0"/>
              <a:t>Періодично слід уточнювати адреси, телефони, </a:t>
            </a:r>
            <a:r>
              <a:rPr lang="en-US" dirty="0" smtClean="0"/>
              <a:t>E-mail, </a:t>
            </a:r>
            <a:r>
              <a:rPr lang="uk-UA" dirty="0" smtClean="0"/>
              <a:t>сайти компаній тощо;</a:t>
            </a:r>
          </a:p>
          <a:p>
            <a:pPr marL="502920" indent="-457200" algn="just">
              <a:buFont typeface="+mj-lt"/>
              <a:buAutoNum type="arabicPeriod"/>
            </a:pPr>
            <a:r>
              <a:rPr lang="uk-UA" dirty="0" smtClean="0"/>
              <a:t>Слід встановлювати контакти з новими покупцями, які не працюють з компанією продавцем і з'ясувати причини;</a:t>
            </a:r>
          </a:p>
          <a:p>
            <a:pPr marL="502920" indent="-457200" algn="just">
              <a:buFont typeface="+mj-lt"/>
              <a:buAutoNum type="arabicPeriod"/>
            </a:pPr>
            <a:r>
              <a:rPr lang="uk-UA" dirty="0" smtClean="0"/>
              <a:t>Через лояльно налаштованих споживачів слід вести пошук нових покупців, проводити з ними консультації.</a:t>
            </a:r>
          </a:p>
          <a:p>
            <a:pPr marL="45720" indent="0" algn="just">
              <a:buNone/>
            </a:pPr>
            <a:r>
              <a:rPr lang="uk-UA" dirty="0" smtClean="0"/>
              <a:t>В сучасних умов клієнтська база підприємств формуються у вигляді електронної бази даних.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7347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8972" y="260648"/>
            <a:ext cx="7183814" cy="5760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Основні способи активного пошуку та залучення покупців 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2" y="1143964"/>
            <a:ext cx="1282825" cy="84334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/>
              <a:t>Прямі поштові розсилання </a:t>
            </a:r>
            <a:endParaRPr lang="ru-RU" sz="13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1" y="2974020"/>
            <a:ext cx="1282824" cy="3586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/>
              <a:t>Нагадування </a:t>
            </a:r>
            <a:endParaRPr lang="ru-RU" sz="13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311860" y="4211114"/>
            <a:ext cx="1282824" cy="7172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/>
              <a:t>Електронні платіжні системи </a:t>
            </a:r>
            <a:endParaRPr lang="ru-RU" sz="13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784912" y="2203501"/>
            <a:ext cx="1282824" cy="5388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/>
              <a:t>Телефонній продаж</a:t>
            </a:r>
            <a:endParaRPr lang="ru-RU" sz="13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784912" y="2963977"/>
            <a:ext cx="1282824" cy="5830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/>
              <a:t>Електронні довідки </a:t>
            </a:r>
            <a:endParaRPr lang="ru-RU" sz="13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784912" y="3795661"/>
            <a:ext cx="1282824" cy="7172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/>
              <a:t>Консультативний продаж виробів ВТП</a:t>
            </a:r>
            <a:endParaRPr lang="ru-RU" sz="13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784912" y="4741569"/>
            <a:ext cx="1282824" cy="7172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/>
              <a:t>Маркетингові комунікаційні системи </a:t>
            </a:r>
            <a:endParaRPr lang="ru-RU" sz="13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51521" y="4503305"/>
            <a:ext cx="1282824" cy="11937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/>
              <a:t>Електронна пошта, факсимільна пошта, голосова пошта, </a:t>
            </a:r>
            <a:r>
              <a:rPr lang="en-US" sz="1300" dirty="0" smtClean="0"/>
              <a:t>SMS</a:t>
            </a:r>
            <a:endParaRPr lang="ru-RU" sz="13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734705" y="6202880"/>
            <a:ext cx="1389462" cy="5040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/>
              <a:t>Налагодження стосунків</a:t>
            </a:r>
            <a:endParaRPr lang="ru-RU" sz="13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51522" y="3682268"/>
            <a:ext cx="1282824" cy="5559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/>
              <a:t>Безпосереднє спілкування </a:t>
            </a:r>
            <a:endParaRPr lang="ru-RU" sz="13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51521" y="2195230"/>
            <a:ext cx="1275585" cy="54715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/>
              <a:t>Комерційна пропозиція </a:t>
            </a:r>
            <a:endParaRPr lang="ru-RU" sz="13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311860" y="3128868"/>
            <a:ext cx="1282824" cy="8391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/>
              <a:t>Електронні системи із зворотнім зв'язком </a:t>
            </a:r>
            <a:endParaRPr lang="ru-RU" sz="13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279749" y="2176244"/>
            <a:ext cx="1354833" cy="7172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00" dirty="0" smtClean="0"/>
              <a:t>Web-</a:t>
            </a:r>
            <a:r>
              <a:rPr lang="uk-UA" sz="1300" dirty="0" smtClean="0"/>
              <a:t>вузли з електронними каталогами</a:t>
            </a:r>
            <a:endParaRPr lang="ru-RU" sz="13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691680" y="1164334"/>
            <a:ext cx="1469288" cy="8433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/>
              <a:t>Телефонні опитування (</a:t>
            </a:r>
            <a:r>
              <a:rPr lang="uk-UA" sz="1300" dirty="0" err="1" smtClean="0"/>
              <a:t>телемаркетинг</a:t>
            </a:r>
            <a:r>
              <a:rPr lang="uk-UA" sz="1300" dirty="0" smtClean="0"/>
              <a:t>)</a:t>
            </a:r>
            <a:endParaRPr lang="ru-RU" sz="13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347864" y="1144361"/>
            <a:ext cx="1210816" cy="84334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/>
              <a:t>Електронна торгівля </a:t>
            </a:r>
            <a:endParaRPr lang="ru-RU" sz="13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734703" y="5338452"/>
            <a:ext cx="1389461" cy="7172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/>
              <a:t>Пошук постачальників (партнерів)</a:t>
            </a:r>
            <a:endParaRPr lang="ru-RU" sz="13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734705" y="4415321"/>
            <a:ext cx="1389461" cy="78924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/>
              <a:t>Створення можливостей для продажу</a:t>
            </a:r>
            <a:endParaRPr lang="ru-RU" sz="13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4788024" y="3699223"/>
            <a:ext cx="1282824" cy="5306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/>
              <a:t>Визначення тенденцій </a:t>
            </a:r>
            <a:endParaRPr lang="ru-RU" sz="13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788024" y="2834739"/>
            <a:ext cx="1282824" cy="7172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/>
              <a:t>Вивчення рівня конкуренції </a:t>
            </a:r>
            <a:endParaRPr lang="ru-RU" sz="13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4788024" y="2177456"/>
            <a:ext cx="1282824" cy="5336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/>
              <a:t>Укладання договорів</a:t>
            </a:r>
            <a:endParaRPr lang="ru-RU" sz="13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4788024" y="1144361"/>
            <a:ext cx="1282824" cy="84334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/>
              <a:t>Торгові ярмарки, виставки, конференції</a:t>
            </a:r>
            <a:endParaRPr lang="ru-RU" sz="13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6228184" y="3730969"/>
            <a:ext cx="1282824" cy="7172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/>
              <a:t>Реклама на форумах (сайтах)</a:t>
            </a:r>
            <a:endParaRPr lang="ru-RU" sz="13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6228184" y="2928759"/>
            <a:ext cx="1282824" cy="5291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/>
              <a:t>Контекстна реклама </a:t>
            </a:r>
            <a:endParaRPr lang="ru-RU" sz="13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6228184" y="2176243"/>
            <a:ext cx="1282824" cy="53368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/>
              <a:t>Медійна реклама </a:t>
            </a:r>
            <a:endParaRPr lang="ru-RU" sz="13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6228184" y="1144361"/>
            <a:ext cx="1282824" cy="84334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/>
              <a:t>Пошук клієнтів за допомогою реклами </a:t>
            </a:r>
            <a:endParaRPr lang="ru-RU" sz="13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7668344" y="3324349"/>
            <a:ext cx="1282824" cy="4838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err="1" smtClean="0"/>
              <a:t>Інтернет-аукціони</a:t>
            </a:r>
            <a:r>
              <a:rPr lang="uk-UA" sz="1300" dirty="0" smtClean="0"/>
              <a:t> </a:t>
            </a:r>
            <a:endParaRPr lang="ru-RU" sz="13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7668917" y="2408143"/>
            <a:ext cx="1282824" cy="7172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/>
              <a:t>Спеціальні електронні каталоги </a:t>
            </a:r>
            <a:endParaRPr lang="ru-RU" sz="13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7668344" y="1119100"/>
            <a:ext cx="1282824" cy="105714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300" dirty="0" smtClean="0"/>
              <a:t>Пошук клієнтів за допомогою соціальних мереж </a:t>
            </a:r>
            <a:endParaRPr lang="ru-RU" sz="1300" dirty="0"/>
          </a:p>
        </p:txBody>
      </p:sp>
      <p:cxnSp>
        <p:nvCxnSpPr>
          <p:cNvPr id="37" name="Прямая соединительная линия 36"/>
          <p:cNvCxnSpPr>
            <a:stCxn id="6" idx="2"/>
            <a:endCxn id="18" idx="0"/>
          </p:cNvCxnSpPr>
          <p:nvPr/>
        </p:nvCxnSpPr>
        <p:spPr>
          <a:xfrm flipH="1">
            <a:off x="889314" y="1987310"/>
            <a:ext cx="3621" cy="20792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stCxn id="18" idx="2"/>
            <a:endCxn id="7" idx="0"/>
          </p:cNvCxnSpPr>
          <p:nvPr/>
        </p:nvCxnSpPr>
        <p:spPr>
          <a:xfrm>
            <a:off x="889314" y="2742383"/>
            <a:ext cx="3619" cy="23163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stCxn id="7" idx="2"/>
            <a:endCxn id="17" idx="0"/>
          </p:cNvCxnSpPr>
          <p:nvPr/>
        </p:nvCxnSpPr>
        <p:spPr>
          <a:xfrm>
            <a:off x="892933" y="3332638"/>
            <a:ext cx="1" cy="34963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17" idx="2"/>
            <a:endCxn id="14" idx="0"/>
          </p:cNvCxnSpPr>
          <p:nvPr/>
        </p:nvCxnSpPr>
        <p:spPr>
          <a:xfrm flipH="1">
            <a:off x="892933" y="4238208"/>
            <a:ext cx="1" cy="26509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21" idx="2"/>
            <a:endCxn id="9" idx="0"/>
          </p:cNvCxnSpPr>
          <p:nvPr/>
        </p:nvCxnSpPr>
        <p:spPr>
          <a:xfrm>
            <a:off x="2426324" y="2007679"/>
            <a:ext cx="0" cy="19582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>
            <a:stCxn id="9" idx="2"/>
            <a:endCxn id="10" idx="0"/>
          </p:cNvCxnSpPr>
          <p:nvPr/>
        </p:nvCxnSpPr>
        <p:spPr>
          <a:xfrm>
            <a:off x="2426324" y="2742383"/>
            <a:ext cx="0" cy="22159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stCxn id="10" idx="2"/>
            <a:endCxn id="11" idx="0"/>
          </p:cNvCxnSpPr>
          <p:nvPr/>
        </p:nvCxnSpPr>
        <p:spPr>
          <a:xfrm>
            <a:off x="2426324" y="3547003"/>
            <a:ext cx="0" cy="24865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stCxn id="11" idx="2"/>
            <a:endCxn id="12" idx="0"/>
          </p:cNvCxnSpPr>
          <p:nvPr/>
        </p:nvCxnSpPr>
        <p:spPr>
          <a:xfrm>
            <a:off x="2426324" y="4512897"/>
            <a:ext cx="0" cy="22867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22" idx="2"/>
            <a:endCxn id="20" idx="0"/>
          </p:cNvCxnSpPr>
          <p:nvPr/>
        </p:nvCxnSpPr>
        <p:spPr>
          <a:xfrm>
            <a:off x="3953272" y="1987708"/>
            <a:ext cx="3894" cy="18853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stCxn id="20" idx="2"/>
            <a:endCxn id="19" idx="0"/>
          </p:cNvCxnSpPr>
          <p:nvPr/>
        </p:nvCxnSpPr>
        <p:spPr>
          <a:xfrm flipH="1">
            <a:off x="3953272" y="2893480"/>
            <a:ext cx="3894" cy="23538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>
            <a:stCxn id="19" idx="2"/>
            <a:endCxn id="8" idx="0"/>
          </p:cNvCxnSpPr>
          <p:nvPr/>
        </p:nvCxnSpPr>
        <p:spPr>
          <a:xfrm>
            <a:off x="3953272" y="3968060"/>
            <a:ext cx="0" cy="24305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>
            <a:stCxn id="28" idx="2"/>
            <a:endCxn id="27" idx="0"/>
          </p:cNvCxnSpPr>
          <p:nvPr/>
        </p:nvCxnSpPr>
        <p:spPr>
          <a:xfrm>
            <a:off x="5429436" y="1987707"/>
            <a:ext cx="0" cy="189749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>
            <a:stCxn id="27" idx="2"/>
            <a:endCxn id="26" idx="0"/>
          </p:cNvCxnSpPr>
          <p:nvPr/>
        </p:nvCxnSpPr>
        <p:spPr>
          <a:xfrm>
            <a:off x="5429436" y="2711136"/>
            <a:ext cx="0" cy="123603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>
            <a:stCxn id="26" idx="2"/>
            <a:endCxn id="25" idx="0"/>
          </p:cNvCxnSpPr>
          <p:nvPr/>
        </p:nvCxnSpPr>
        <p:spPr>
          <a:xfrm>
            <a:off x="5429436" y="3551975"/>
            <a:ext cx="0" cy="14724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>
            <a:stCxn id="25" idx="2"/>
            <a:endCxn id="24" idx="0"/>
          </p:cNvCxnSpPr>
          <p:nvPr/>
        </p:nvCxnSpPr>
        <p:spPr>
          <a:xfrm>
            <a:off x="5429436" y="4229920"/>
            <a:ext cx="0" cy="18540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>
            <a:stCxn id="24" idx="2"/>
            <a:endCxn id="23" idx="0"/>
          </p:cNvCxnSpPr>
          <p:nvPr/>
        </p:nvCxnSpPr>
        <p:spPr>
          <a:xfrm flipH="1">
            <a:off x="5429434" y="5204564"/>
            <a:ext cx="2" cy="13388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>
            <a:stCxn id="23" idx="2"/>
            <a:endCxn id="15" idx="0"/>
          </p:cNvCxnSpPr>
          <p:nvPr/>
        </p:nvCxnSpPr>
        <p:spPr>
          <a:xfrm>
            <a:off x="5429434" y="6055688"/>
            <a:ext cx="2" cy="14719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>
            <a:stCxn id="32" idx="2"/>
            <a:endCxn id="31" idx="0"/>
          </p:cNvCxnSpPr>
          <p:nvPr/>
        </p:nvCxnSpPr>
        <p:spPr>
          <a:xfrm>
            <a:off x="6869596" y="1987707"/>
            <a:ext cx="0" cy="18853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>
            <a:stCxn id="31" idx="2"/>
            <a:endCxn id="30" idx="0"/>
          </p:cNvCxnSpPr>
          <p:nvPr/>
        </p:nvCxnSpPr>
        <p:spPr>
          <a:xfrm>
            <a:off x="6869596" y="2709924"/>
            <a:ext cx="0" cy="21883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>
            <a:stCxn id="30" idx="2"/>
            <a:endCxn id="29" idx="0"/>
          </p:cNvCxnSpPr>
          <p:nvPr/>
        </p:nvCxnSpPr>
        <p:spPr>
          <a:xfrm>
            <a:off x="6869596" y="3457956"/>
            <a:ext cx="0" cy="273013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>
            <a:stCxn id="35" idx="2"/>
            <a:endCxn id="34" idx="0"/>
          </p:cNvCxnSpPr>
          <p:nvPr/>
        </p:nvCxnSpPr>
        <p:spPr>
          <a:xfrm>
            <a:off x="8309756" y="2176243"/>
            <a:ext cx="573" cy="23190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>
            <a:stCxn id="34" idx="2"/>
            <a:endCxn id="33" idx="0"/>
          </p:cNvCxnSpPr>
          <p:nvPr/>
        </p:nvCxnSpPr>
        <p:spPr>
          <a:xfrm flipH="1">
            <a:off x="8309756" y="3125379"/>
            <a:ext cx="573" cy="19897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6787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35795" y="404664"/>
            <a:ext cx="3384376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Основні способи активного пошуку клієнтів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3569" y="1556792"/>
            <a:ext cx="2160240" cy="12241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Реклама в Інтернеті, ТБ, радіо, ЗМІ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420228" y="1556792"/>
            <a:ext cx="2015511" cy="12241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Залучення клієнтів за рекомендаціями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005620" y="1561769"/>
            <a:ext cx="2454812" cy="121915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Соціалізовані заходи: висновки, презентації, формули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735795" y="3678883"/>
            <a:ext cx="3384376" cy="8037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Засоби реалізації пошуку та оцінювання споживачів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5157192"/>
            <a:ext cx="1800200" cy="10081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Інформаційно-довідкові системи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339752" y="5157192"/>
            <a:ext cx="1512168" cy="10081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Опитування споживачів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067944" y="5157192"/>
            <a:ext cx="1512168" cy="10081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Аналіз вторинної інформації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792865" y="5157192"/>
            <a:ext cx="1230676" cy="10081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Реклама в ЗМІ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209044" y="5157192"/>
            <a:ext cx="1512168" cy="10081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Відгуки наявних споживачів </a:t>
            </a:r>
            <a:endParaRPr lang="ru-RU" dirty="0"/>
          </a:p>
        </p:txBody>
      </p:sp>
      <p:cxnSp>
        <p:nvCxnSpPr>
          <p:cNvPr id="15" name="Соединительная линия уступом 14"/>
          <p:cNvCxnSpPr>
            <a:stCxn id="9" idx="0"/>
          </p:cNvCxnSpPr>
          <p:nvPr/>
        </p:nvCxnSpPr>
        <p:spPr>
          <a:xfrm rot="5400000" flipH="1" flipV="1">
            <a:off x="4450362" y="1642426"/>
            <a:ext cx="360040" cy="6669492"/>
          </a:xfrm>
          <a:prstGeom prst="bentConnector2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endCxn id="13" idx="0"/>
          </p:cNvCxnSpPr>
          <p:nvPr/>
        </p:nvCxnSpPr>
        <p:spPr>
          <a:xfrm>
            <a:off x="7965128" y="4797152"/>
            <a:ext cx="0" cy="36004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endCxn id="10" idx="0"/>
          </p:cNvCxnSpPr>
          <p:nvPr/>
        </p:nvCxnSpPr>
        <p:spPr>
          <a:xfrm>
            <a:off x="3095836" y="4797152"/>
            <a:ext cx="0" cy="36004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endCxn id="11" idx="0"/>
          </p:cNvCxnSpPr>
          <p:nvPr/>
        </p:nvCxnSpPr>
        <p:spPr>
          <a:xfrm>
            <a:off x="4824028" y="4797152"/>
            <a:ext cx="0" cy="36004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endCxn id="12" idx="0"/>
          </p:cNvCxnSpPr>
          <p:nvPr/>
        </p:nvCxnSpPr>
        <p:spPr>
          <a:xfrm>
            <a:off x="6408203" y="4797152"/>
            <a:ext cx="0" cy="36004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8" idx="2"/>
          </p:cNvCxnSpPr>
          <p:nvPr/>
        </p:nvCxnSpPr>
        <p:spPr>
          <a:xfrm>
            <a:off x="4427983" y="4482606"/>
            <a:ext cx="0" cy="31454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5" idx="0"/>
          </p:cNvCxnSpPr>
          <p:nvPr/>
        </p:nvCxnSpPr>
        <p:spPr>
          <a:xfrm flipV="1">
            <a:off x="1763689" y="1196752"/>
            <a:ext cx="1584175" cy="36004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7" idx="0"/>
          </p:cNvCxnSpPr>
          <p:nvPr/>
        </p:nvCxnSpPr>
        <p:spPr>
          <a:xfrm flipH="1" flipV="1">
            <a:off x="5652120" y="1196752"/>
            <a:ext cx="1580906" cy="36501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6" idx="0"/>
            <a:endCxn id="4" idx="2"/>
          </p:cNvCxnSpPr>
          <p:nvPr/>
        </p:nvCxnSpPr>
        <p:spPr>
          <a:xfrm flipH="1" flipV="1">
            <a:off x="4427983" y="1196752"/>
            <a:ext cx="1" cy="36004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6204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15816" y="404664"/>
            <a:ext cx="3312368" cy="79208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Зміст електронної маркетингової бази даних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1896852"/>
            <a:ext cx="1872208" cy="104411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Інформація про наявних клієнтів 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35896" y="1896852"/>
            <a:ext cx="1872208" cy="104411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Інформація про потенційних споживачів 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372200" y="1896852"/>
            <a:ext cx="1872208" cy="104411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Інформація стосовно трансакцій </a:t>
            </a:r>
            <a:endParaRPr lang="ru-RU" sz="1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99592" y="3573016"/>
            <a:ext cx="4536504" cy="165618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Прізвища, поштові, банківські та інші реквізити, контактні особи та дані (демографічні, </a:t>
            </a:r>
            <a:r>
              <a:rPr lang="uk-UA" sz="1600" dirty="0" err="1" smtClean="0"/>
              <a:t>психографічні</a:t>
            </a:r>
            <a:r>
              <a:rPr lang="uk-UA" sz="1600" dirty="0" smtClean="0"/>
              <a:t> та дані щодо особливостей купівельної поведінки </a:t>
            </a:r>
            <a:endParaRPr lang="ru-RU" sz="1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372200" y="3573016"/>
            <a:ext cx="1872208" cy="136815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Об'єкти, частота купівель окремих видів товару, фінансові показники</a:t>
            </a:r>
            <a:endParaRPr lang="ru-RU" sz="1600" dirty="0"/>
          </a:p>
        </p:txBody>
      </p:sp>
      <p:cxnSp>
        <p:nvCxnSpPr>
          <p:cNvPr id="14" name="Прямая соединительная линия 13"/>
          <p:cNvCxnSpPr>
            <a:stCxn id="4" idx="2"/>
            <a:endCxn id="6" idx="0"/>
          </p:cNvCxnSpPr>
          <p:nvPr/>
        </p:nvCxnSpPr>
        <p:spPr>
          <a:xfrm>
            <a:off x="4572000" y="1196752"/>
            <a:ext cx="0" cy="7001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5" idx="0"/>
          </p:cNvCxnSpPr>
          <p:nvPr/>
        </p:nvCxnSpPr>
        <p:spPr>
          <a:xfrm flipV="1">
            <a:off x="1835696" y="1196752"/>
            <a:ext cx="1584176" cy="7001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7" idx="0"/>
          </p:cNvCxnSpPr>
          <p:nvPr/>
        </p:nvCxnSpPr>
        <p:spPr>
          <a:xfrm flipH="1" flipV="1">
            <a:off x="5724128" y="1196752"/>
            <a:ext cx="1584176" cy="7001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5" idx="2"/>
          </p:cNvCxnSpPr>
          <p:nvPr/>
        </p:nvCxnSpPr>
        <p:spPr>
          <a:xfrm>
            <a:off x="1835696" y="2940968"/>
            <a:ext cx="0" cy="63204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6" idx="2"/>
          </p:cNvCxnSpPr>
          <p:nvPr/>
        </p:nvCxnSpPr>
        <p:spPr>
          <a:xfrm>
            <a:off x="4572000" y="2940968"/>
            <a:ext cx="0" cy="63204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7" idx="2"/>
            <a:endCxn id="12" idx="0"/>
          </p:cNvCxnSpPr>
          <p:nvPr/>
        </p:nvCxnSpPr>
        <p:spPr>
          <a:xfrm>
            <a:off x="7308304" y="2940968"/>
            <a:ext cx="0" cy="63204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84755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6970" y="2076871"/>
            <a:ext cx="1944216" cy="113610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Інформація про підприємства які забезпечують товарорух 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668491" y="2076871"/>
            <a:ext cx="1800200" cy="113610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Інформація про товари 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080759" y="2076871"/>
            <a:ext cx="1944216" cy="113610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err="1" smtClean="0"/>
              <a:t>Геодемографічна</a:t>
            </a:r>
            <a:r>
              <a:rPr lang="uk-UA" sz="1600" dirty="0" smtClean="0"/>
              <a:t> інформація 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912407" y="620688"/>
            <a:ext cx="3312368" cy="79208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Зміст електронної маркетингової бази даних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76970" y="3717032"/>
            <a:ext cx="1944216" cy="136815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Експедитори, транспортні підприємства, складські термінали тощо.</a:t>
            </a:r>
            <a:endParaRPr lang="ru-RU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668491" y="3717032"/>
            <a:ext cx="1800200" cy="10801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Асортимент, місце продажу, ціна тощо</a:t>
            </a:r>
            <a:endParaRPr lang="ru-RU" sz="1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080759" y="3717032"/>
            <a:ext cx="1944216" cy="20882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Географія проживання розміщення підприємства соціальні ділові професійні характеристики покупців</a:t>
            </a:r>
            <a:endParaRPr lang="ru-RU" sz="1600" dirty="0"/>
          </a:p>
        </p:txBody>
      </p:sp>
      <p:cxnSp>
        <p:nvCxnSpPr>
          <p:cNvPr id="13" name="Прямая соединительная линия 12"/>
          <p:cNvCxnSpPr>
            <a:stCxn id="7" idx="2"/>
            <a:endCxn id="5" idx="0"/>
          </p:cNvCxnSpPr>
          <p:nvPr/>
        </p:nvCxnSpPr>
        <p:spPr>
          <a:xfrm>
            <a:off x="4568591" y="1412776"/>
            <a:ext cx="0" cy="66409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4" idx="0"/>
          </p:cNvCxnSpPr>
          <p:nvPr/>
        </p:nvCxnSpPr>
        <p:spPr>
          <a:xfrm flipV="1">
            <a:off x="1949078" y="1412776"/>
            <a:ext cx="1467385" cy="66409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6" idx="0"/>
          </p:cNvCxnSpPr>
          <p:nvPr/>
        </p:nvCxnSpPr>
        <p:spPr>
          <a:xfrm flipH="1" flipV="1">
            <a:off x="5792727" y="1412776"/>
            <a:ext cx="1260140" cy="66409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5" idx="2"/>
            <a:endCxn id="10" idx="0"/>
          </p:cNvCxnSpPr>
          <p:nvPr/>
        </p:nvCxnSpPr>
        <p:spPr>
          <a:xfrm>
            <a:off x="4568591" y="3212978"/>
            <a:ext cx="0" cy="50405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4" idx="2"/>
            <a:endCxn id="8" idx="0"/>
          </p:cNvCxnSpPr>
          <p:nvPr/>
        </p:nvCxnSpPr>
        <p:spPr>
          <a:xfrm>
            <a:off x="1949078" y="3212976"/>
            <a:ext cx="0" cy="50405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6" idx="2"/>
            <a:endCxn id="11" idx="0"/>
          </p:cNvCxnSpPr>
          <p:nvPr/>
        </p:nvCxnSpPr>
        <p:spPr>
          <a:xfrm>
            <a:off x="7052867" y="3212976"/>
            <a:ext cx="0" cy="50405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2034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80920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uk-UA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Фактори активізації (стимулювання) продажів</a:t>
            </a:r>
            <a:endParaRPr lang="uk-UA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2060848"/>
            <a:ext cx="7488832" cy="3888432"/>
          </a:xfrm>
        </p:spPr>
        <p:txBody>
          <a:bodyPr/>
          <a:lstStyle/>
          <a:p>
            <a:pPr marL="45720" indent="0" algn="just">
              <a:buNone/>
            </a:pPr>
            <a:r>
              <a:rPr lang="uk-UA" dirty="0" smtClean="0"/>
              <a:t>У процесі активізації продажу товарів реалізуються такі функції: </a:t>
            </a:r>
          </a:p>
          <a:p>
            <a:pPr algn="just"/>
            <a:r>
              <a:rPr lang="uk-UA" dirty="0" smtClean="0"/>
              <a:t>економічний аналіз показників комерційної діяльності;</a:t>
            </a:r>
          </a:p>
          <a:p>
            <a:pPr algn="just"/>
            <a:r>
              <a:rPr lang="uk-UA" dirty="0" smtClean="0"/>
              <a:t>прогнозування попиту і пропозиції;</a:t>
            </a:r>
          </a:p>
          <a:p>
            <a:pPr algn="just"/>
            <a:r>
              <a:rPr lang="uk-UA" dirty="0" smtClean="0"/>
              <a:t>дослідження цільового ринку;</a:t>
            </a:r>
          </a:p>
          <a:p>
            <a:pPr algn="just"/>
            <a:r>
              <a:rPr lang="uk-UA" dirty="0" smtClean="0"/>
              <a:t>формування комплексу матеріально-технічного (інфраструктурного) кадрового та інформаційно-маркетингового і </a:t>
            </a:r>
            <a:r>
              <a:rPr lang="uk-UA" dirty="0" err="1" smtClean="0"/>
              <a:t>документаційного</a:t>
            </a:r>
            <a:r>
              <a:rPr lang="uk-UA" dirty="0" smtClean="0"/>
              <a:t> забезпечення продажів. </a:t>
            </a:r>
          </a:p>
        </p:txBody>
      </p:sp>
    </p:spTree>
    <p:extLst>
      <p:ext uri="{BB962C8B-B14F-4D97-AF65-F5344CB8AC3E}">
        <p14:creationId xmlns:p14="http://schemas.microsoft.com/office/powerpoint/2010/main" val="961087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76473" y="512676"/>
            <a:ext cx="3168352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Завдання активізації (стимулювання) продукції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2349802"/>
            <a:ext cx="1512168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Спонукання 1-ї купівлі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38198" y="3645024"/>
            <a:ext cx="1656184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Збільшити обсяг купівлі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88884" y="4713941"/>
            <a:ext cx="2170647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Збільшити розмір середнього чека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91436" y="3537012"/>
            <a:ext cx="1656184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Розширити асортимент закупівель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516216" y="4443374"/>
            <a:ext cx="1656184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Збільшити частоту купівель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376143" y="2362804"/>
            <a:ext cx="1676094" cy="7930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Презентувати новий товар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563888" y="2362804"/>
            <a:ext cx="1393521" cy="7930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Залучити нових покупців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835697" y="2350724"/>
            <a:ext cx="1517370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Спонукання 2-ї та </a:t>
            </a:r>
            <a:r>
              <a:rPr lang="uk-UA" dirty="0" err="1" smtClean="0"/>
              <a:t>п-ї</a:t>
            </a:r>
            <a:r>
              <a:rPr lang="uk-UA" dirty="0" smtClean="0"/>
              <a:t> купівлі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524328" y="2363726"/>
            <a:ext cx="1512168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Розпродати неліквідний товар</a:t>
            </a:r>
            <a:endParaRPr lang="ru-RU" dirty="0"/>
          </a:p>
        </p:txBody>
      </p:sp>
      <p:cxnSp>
        <p:nvCxnSpPr>
          <p:cNvPr id="15" name="Прямая соединительная линия 14"/>
          <p:cNvCxnSpPr>
            <a:stCxn id="5" idx="0"/>
          </p:cNvCxnSpPr>
          <p:nvPr/>
        </p:nvCxnSpPr>
        <p:spPr>
          <a:xfrm flipV="1">
            <a:off x="863588" y="2060848"/>
            <a:ext cx="0" cy="28895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12" idx="0"/>
          </p:cNvCxnSpPr>
          <p:nvPr/>
        </p:nvCxnSpPr>
        <p:spPr>
          <a:xfrm flipV="1">
            <a:off x="2594382" y="2060848"/>
            <a:ext cx="0" cy="28987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13" idx="0"/>
          </p:cNvCxnSpPr>
          <p:nvPr/>
        </p:nvCxnSpPr>
        <p:spPr>
          <a:xfrm flipV="1">
            <a:off x="8280412" y="2060848"/>
            <a:ext cx="0" cy="30287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863588" y="2060848"/>
            <a:ext cx="7416824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8" idx="0"/>
          </p:cNvCxnSpPr>
          <p:nvPr/>
        </p:nvCxnSpPr>
        <p:spPr>
          <a:xfrm flipV="1">
            <a:off x="5119528" y="2067165"/>
            <a:ext cx="0" cy="146984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7" idx="0"/>
          </p:cNvCxnSpPr>
          <p:nvPr/>
        </p:nvCxnSpPr>
        <p:spPr>
          <a:xfrm flipH="1" flipV="1">
            <a:off x="3474207" y="2067165"/>
            <a:ext cx="1" cy="264677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9" idx="0"/>
          </p:cNvCxnSpPr>
          <p:nvPr/>
        </p:nvCxnSpPr>
        <p:spPr>
          <a:xfrm flipV="1">
            <a:off x="7344308" y="2067165"/>
            <a:ext cx="0" cy="2376209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>
            <a:endCxn id="6" idx="0"/>
          </p:cNvCxnSpPr>
          <p:nvPr/>
        </p:nvCxnSpPr>
        <p:spPr>
          <a:xfrm>
            <a:off x="1766290" y="2060848"/>
            <a:ext cx="0" cy="158417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>
            <a:stCxn id="11" idx="0"/>
            <a:endCxn id="4" idx="2"/>
          </p:cNvCxnSpPr>
          <p:nvPr/>
        </p:nvCxnSpPr>
        <p:spPr>
          <a:xfrm flipV="1">
            <a:off x="4260649" y="1376772"/>
            <a:ext cx="0" cy="98603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>
            <a:stCxn id="10" idx="0"/>
          </p:cNvCxnSpPr>
          <p:nvPr/>
        </p:nvCxnSpPr>
        <p:spPr>
          <a:xfrm flipV="1">
            <a:off x="6214190" y="2067165"/>
            <a:ext cx="0" cy="295639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81791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7664" y="476672"/>
            <a:ext cx="5413468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</a:rPr>
              <a:t>Фактори результативності продажу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1851421"/>
            <a:ext cx="1584176" cy="10081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Ситуаційно управлінські фактори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88924" y="1851421"/>
            <a:ext cx="1872208" cy="10081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Фактори стимулюючого характеру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3561611"/>
            <a:ext cx="1584176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Поведінкові чинники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4281691"/>
            <a:ext cx="1584176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Технологічні чинники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5001771"/>
            <a:ext cx="1584176" cy="5040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Управлінські чинники 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1" name="Прямая соединительная линия 10"/>
          <p:cNvCxnSpPr>
            <a:stCxn id="5" idx="2"/>
          </p:cNvCxnSpPr>
          <p:nvPr/>
        </p:nvCxnSpPr>
        <p:spPr>
          <a:xfrm>
            <a:off x="2339752" y="2859533"/>
            <a:ext cx="0" cy="239426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9" idx="3"/>
          </p:cNvCxnSpPr>
          <p:nvPr/>
        </p:nvCxnSpPr>
        <p:spPr>
          <a:xfrm>
            <a:off x="1979712" y="5253799"/>
            <a:ext cx="36004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8" idx="3"/>
          </p:cNvCxnSpPr>
          <p:nvPr/>
        </p:nvCxnSpPr>
        <p:spPr>
          <a:xfrm>
            <a:off x="1979712" y="4533719"/>
            <a:ext cx="36004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7" idx="3"/>
          </p:cNvCxnSpPr>
          <p:nvPr/>
        </p:nvCxnSpPr>
        <p:spPr>
          <a:xfrm>
            <a:off x="1979712" y="3813639"/>
            <a:ext cx="36004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3192280" y="3383716"/>
            <a:ext cx="1800200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Цінове стимулювання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124928" y="3383716"/>
            <a:ext cx="1800200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Натуральне стимулювання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080712" y="3383208"/>
            <a:ext cx="1800200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Сервісне стимулювання 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5" name="Прямая соединительная линия 24"/>
          <p:cNvCxnSpPr>
            <a:stCxn id="5" idx="0"/>
            <a:endCxn id="4" idx="2"/>
          </p:cNvCxnSpPr>
          <p:nvPr/>
        </p:nvCxnSpPr>
        <p:spPr>
          <a:xfrm flipV="1">
            <a:off x="2339752" y="980728"/>
            <a:ext cx="1914646" cy="87069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4" idx="2"/>
            <a:endCxn id="6" idx="0"/>
          </p:cNvCxnSpPr>
          <p:nvPr/>
        </p:nvCxnSpPr>
        <p:spPr>
          <a:xfrm>
            <a:off x="4254398" y="980728"/>
            <a:ext cx="1770630" cy="87069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3372300" y="4346744"/>
            <a:ext cx="1440160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Спеціальна ціна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188724" y="5517232"/>
            <a:ext cx="1584176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Додаткові безкоштовні послуги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304948" y="4346744"/>
            <a:ext cx="1440160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Товар + подарунок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188724" y="4357158"/>
            <a:ext cx="1584176" cy="8104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Полегшення процесу купівлі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39" name="Прямая соединительная линия 38"/>
          <p:cNvCxnSpPr>
            <a:stCxn id="18" idx="2"/>
            <a:endCxn id="34" idx="0"/>
          </p:cNvCxnSpPr>
          <p:nvPr/>
        </p:nvCxnSpPr>
        <p:spPr>
          <a:xfrm>
            <a:off x="4092380" y="4031788"/>
            <a:ext cx="0" cy="31495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19" idx="2"/>
            <a:endCxn id="36" idx="0"/>
          </p:cNvCxnSpPr>
          <p:nvPr/>
        </p:nvCxnSpPr>
        <p:spPr>
          <a:xfrm>
            <a:off x="6025028" y="4031788"/>
            <a:ext cx="0" cy="31495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20" idx="2"/>
            <a:endCxn id="37" idx="0"/>
          </p:cNvCxnSpPr>
          <p:nvPr/>
        </p:nvCxnSpPr>
        <p:spPr>
          <a:xfrm>
            <a:off x="7980812" y="4031280"/>
            <a:ext cx="0" cy="32587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stCxn id="37" idx="2"/>
            <a:endCxn id="35" idx="0"/>
          </p:cNvCxnSpPr>
          <p:nvPr/>
        </p:nvCxnSpPr>
        <p:spPr>
          <a:xfrm>
            <a:off x="7980812" y="5167606"/>
            <a:ext cx="0" cy="34962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Соединительная линия уступом 47"/>
          <p:cNvCxnSpPr>
            <a:stCxn id="18" idx="0"/>
          </p:cNvCxnSpPr>
          <p:nvPr/>
        </p:nvCxnSpPr>
        <p:spPr>
          <a:xfrm rot="5400000" flipH="1" flipV="1">
            <a:off x="5915222" y="1318126"/>
            <a:ext cx="242748" cy="3888432"/>
          </a:xfrm>
          <a:prstGeom prst="bentConnector2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>
            <a:endCxn id="20" idx="0"/>
          </p:cNvCxnSpPr>
          <p:nvPr/>
        </p:nvCxnSpPr>
        <p:spPr>
          <a:xfrm>
            <a:off x="7980812" y="3140968"/>
            <a:ext cx="0" cy="24224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stCxn id="6" idx="2"/>
            <a:endCxn id="19" idx="0"/>
          </p:cNvCxnSpPr>
          <p:nvPr/>
        </p:nvCxnSpPr>
        <p:spPr>
          <a:xfrm>
            <a:off x="6025028" y="2859533"/>
            <a:ext cx="0" cy="52418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50970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95736" y="620688"/>
            <a:ext cx="4680520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Фактори які сприяють купівлі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768484"/>
            <a:ext cx="1252481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Приємна зовнішність продавця</a:t>
            </a: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2985197"/>
            <a:ext cx="1051775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Охайність чистота 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3777285"/>
            <a:ext cx="1051775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Фірмовий одяг</a:t>
            </a:r>
            <a:endParaRPr lang="ru-RU" sz="1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65339" y="4504044"/>
            <a:ext cx="1368152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Наявність елементів ідентифікації</a:t>
            </a:r>
            <a:endParaRPr lang="ru-RU" sz="1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051720" y="1775272"/>
            <a:ext cx="1224136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Культура </a:t>
            </a:r>
            <a:r>
              <a:rPr lang="uk-UA" sz="1400" dirty="0" err="1" smtClean="0"/>
              <a:t>обслугову-вання</a:t>
            </a:r>
            <a:endParaRPr lang="ru-RU" sz="1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491880" y="1768484"/>
            <a:ext cx="1152128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Досконале знання товару</a:t>
            </a:r>
            <a:endParaRPr lang="ru-RU" sz="1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051721" y="2924347"/>
            <a:ext cx="1224136" cy="3600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/>
              <a:t>п</a:t>
            </a:r>
            <a:r>
              <a:rPr lang="uk-UA" sz="1400" dirty="0" smtClean="0"/>
              <a:t>ривітність</a:t>
            </a:r>
            <a:endParaRPr lang="ru-RU" sz="1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051721" y="3568049"/>
            <a:ext cx="1224135" cy="4612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err="1" smtClean="0"/>
              <a:t>Комуніка-бельність</a:t>
            </a:r>
            <a:endParaRPr lang="ru-RU" sz="14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051719" y="4274917"/>
            <a:ext cx="1224137" cy="3600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чуйність</a:t>
            </a:r>
            <a:endParaRPr lang="ru-RU" sz="1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491880" y="2858751"/>
            <a:ext cx="1152128" cy="56346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Споживчі властивості</a:t>
            </a:r>
            <a:endParaRPr lang="ru-RU" sz="14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491879" y="3770497"/>
            <a:ext cx="1152129" cy="7779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err="1" smtClean="0"/>
              <a:t>Експлуата-ційні</a:t>
            </a:r>
            <a:r>
              <a:rPr lang="uk-UA" sz="1400" dirty="0" smtClean="0"/>
              <a:t> переваги</a:t>
            </a:r>
            <a:endParaRPr lang="ru-RU" sz="1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860032" y="1775272"/>
            <a:ext cx="1152128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Настрій продавця</a:t>
            </a:r>
            <a:endParaRPr lang="ru-RU" sz="1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264188" y="1768484"/>
            <a:ext cx="1224136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err="1" smtClean="0"/>
              <a:t>Компетент-ність</a:t>
            </a:r>
            <a:r>
              <a:rPr lang="uk-UA" sz="1400" dirty="0" smtClean="0"/>
              <a:t> персоналу</a:t>
            </a:r>
            <a:endParaRPr lang="ru-RU" sz="14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7747527" y="1775272"/>
            <a:ext cx="1152128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Командна робота</a:t>
            </a:r>
            <a:endParaRPr lang="ru-RU" sz="1400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1691680" y="2560572"/>
            <a:ext cx="0" cy="2375520"/>
          </a:xfrm>
          <a:prstGeom prst="lin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25" name="Прямая соединительная линия 24"/>
          <p:cNvCxnSpPr>
            <a:stCxn id="8" idx="3"/>
          </p:cNvCxnSpPr>
          <p:nvPr/>
        </p:nvCxnSpPr>
        <p:spPr>
          <a:xfrm>
            <a:off x="1533491" y="4936092"/>
            <a:ext cx="158189" cy="0"/>
          </a:xfrm>
          <a:prstGeom prst="lin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27" name="Прямая соединительная линия 26"/>
          <p:cNvCxnSpPr>
            <a:stCxn id="7" idx="3"/>
          </p:cNvCxnSpPr>
          <p:nvPr/>
        </p:nvCxnSpPr>
        <p:spPr>
          <a:xfrm>
            <a:off x="1375303" y="4029313"/>
            <a:ext cx="316377" cy="0"/>
          </a:xfrm>
          <a:prstGeom prst="lin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29" name="Прямая соединительная линия 28"/>
          <p:cNvCxnSpPr>
            <a:stCxn id="6" idx="3"/>
          </p:cNvCxnSpPr>
          <p:nvPr/>
        </p:nvCxnSpPr>
        <p:spPr>
          <a:xfrm>
            <a:off x="1375303" y="3273229"/>
            <a:ext cx="316377" cy="0"/>
          </a:xfrm>
          <a:prstGeom prst="lin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31" name="Прямая соединительная линия 30"/>
          <p:cNvCxnSpPr>
            <a:stCxn id="9" idx="2"/>
            <a:endCxn id="14" idx="0"/>
          </p:cNvCxnSpPr>
          <p:nvPr/>
        </p:nvCxnSpPr>
        <p:spPr>
          <a:xfrm>
            <a:off x="2663788" y="2567360"/>
            <a:ext cx="1" cy="356987"/>
          </a:xfrm>
          <a:prstGeom prst="lin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33" name="Прямая соединительная линия 32"/>
          <p:cNvCxnSpPr>
            <a:stCxn id="14" idx="2"/>
            <a:endCxn id="15" idx="0"/>
          </p:cNvCxnSpPr>
          <p:nvPr/>
        </p:nvCxnSpPr>
        <p:spPr>
          <a:xfrm>
            <a:off x="2663789" y="3284387"/>
            <a:ext cx="0" cy="283662"/>
          </a:xfrm>
          <a:prstGeom prst="lin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35" name="Прямая соединительная линия 34"/>
          <p:cNvCxnSpPr>
            <a:stCxn id="15" idx="2"/>
            <a:endCxn id="16" idx="0"/>
          </p:cNvCxnSpPr>
          <p:nvPr/>
        </p:nvCxnSpPr>
        <p:spPr>
          <a:xfrm flipH="1">
            <a:off x="2663788" y="4029313"/>
            <a:ext cx="1" cy="245604"/>
          </a:xfrm>
          <a:prstGeom prst="lin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39" name="Прямая соединительная линия 38"/>
          <p:cNvCxnSpPr>
            <a:stCxn id="10" idx="2"/>
            <a:endCxn id="17" idx="0"/>
          </p:cNvCxnSpPr>
          <p:nvPr/>
        </p:nvCxnSpPr>
        <p:spPr>
          <a:xfrm>
            <a:off x="4067944" y="2560572"/>
            <a:ext cx="0" cy="298179"/>
          </a:xfrm>
          <a:prstGeom prst="lin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41" name="Прямая соединительная линия 40"/>
          <p:cNvCxnSpPr>
            <a:stCxn id="17" idx="2"/>
            <a:endCxn id="18" idx="0"/>
          </p:cNvCxnSpPr>
          <p:nvPr/>
        </p:nvCxnSpPr>
        <p:spPr>
          <a:xfrm>
            <a:off x="4067944" y="3422212"/>
            <a:ext cx="0" cy="348285"/>
          </a:xfrm>
          <a:prstGeom prst="lin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4932040" y="2914544"/>
            <a:ext cx="1008112" cy="36004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Наснага </a:t>
            </a:r>
            <a:endParaRPr lang="ru-RU" sz="1400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4932040" y="3593340"/>
            <a:ext cx="1008112" cy="70660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err="1" smtClean="0"/>
              <a:t>Позитив-ний</a:t>
            </a:r>
            <a:r>
              <a:rPr lang="uk-UA" sz="1400" dirty="0" smtClean="0"/>
              <a:t> настрій</a:t>
            </a:r>
            <a:endParaRPr lang="ru-RU" sz="1400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4896036" y="4645950"/>
            <a:ext cx="1080120" cy="56067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Душевний підйом</a:t>
            </a:r>
            <a:endParaRPr lang="ru-RU" sz="1400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6262941" y="5805264"/>
            <a:ext cx="1224136" cy="4320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Соціальна </a:t>
            </a:r>
            <a:endParaRPr lang="ru-RU" sz="1400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6262941" y="5185582"/>
            <a:ext cx="1224136" cy="36511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Часова </a:t>
            </a:r>
            <a:endParaRPr lang="ru-RU" sz="1400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6264188" y="4504044"/>
            <a:ext cx="1222889" cy="4153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smtClean="0"/>
              <a:t>Ситуативна</a:t>
            </a:r>
            <a:endParaRPr lang="ru-RU" sz="1400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6264188" y="3714238"/>
            <a:ext cx="1222889" cy="56067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err="1" smtClean="0"/>
              <a:t>Інтелек-туальна</a:t>
            </a:r>
            <a:endParaRPr lang="ru-RU" sz="1400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6264188" y="2883542"/>
            <a:ext cx="1224136" cy="56067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err="1" smtClean="0"/>
              <a:t>Функці-ональна</a:t>
            </a:r>
            <a:endParaRPr lang="ru-RU" sz="1400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7760987" y="4491832"/>
            <a:ext cx="1140296" cy="56067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Груповий розвиток</a:t>
            </a:r>
            <a:endParaRPr lang="ru-RU" sz="1400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7721027" y="3701491"/>
            <a:ext cx="1216961" cy="56067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Відчуття причетності</a:t>
            </a:r>
            <a:endParaRPr lang="ru-RU" sz="1400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7747527" y="2814225"/>
            <a:ext cx="1152128" cy="6367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Загальна </a:t>
            </a:r>
            <a:r>
              <a:rPr lang="uk-UA" sz="1400" dirty="0" err="1" smtClean="0"/>
              <a:t>відпові-дальність</a:t>
            </a:r>
            <a:endParaRPr lang="ru-RU" sz="1400" dirty="0"/>
          </a:p>
        </p:txBody>
      </p:sp>
      <p:cxnSp>
        <p:nvCxnSpPr>
          <p:cNvPr id="54" name="Прямая соединительная линия 53"/>
          <p:cNvCxnSpPr>
            <a:stCxn id="19" idx="2"/>
            <a:endCxn id="42" idx="0"/>
          </p:cNvCxnSpPr>
          <p:nvPr/>
        </p:nvCxnSpPr>
        <p:spPr>
          <a:xfrm>
            <a:off x="5436096" y="2567360"/>
            <a:ext cx="0" cy="347184"/>
          </a:xfrm>
          <a:prstGeom prst="lin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56" name="Прямая соединительная линия 55"/>
          <p:cNvCxnSpPr>
            <a:stCxn id="42" idx="2"/>
            <a:endCxn id="43" idx="0"/>
          </p:cNvCxnSpPr>
          <p:nvPr/>
        </p:nvCxnSpPr>
        <p:spPr>
          <a:xfrm>
            <a:off x="5436096" y="3274585"/>
            <a:ext cx="0" cy="318755"/>
          </a:xfrm>
          <a:prstGeom prst="lin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58" name="Прямая соединительная линия 57"/>
          <p:cNvCxnSpPr>
            <a:stCxn id="43" idx="2"/>
            <a:endCxn id="44" idx="0"/>
          </p:cNvCxnSpPr>
          <p:nvPr/>
        </p:nvCxnSpPr>
        <p:spPr>
          <a:xfrm>
            <a:off x="5436096" y="4299945"/>
            <a:ext cx="0" cy="346005"/>
          </a:xfrm>
          <a:prstGeom prst="lin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60" name="Прямая соединительная линия 59"/>
          <p:cNvCxnSpPr>
            <a:stCxn id="20" idx="2"/>
            <a:endCxn id="49" idx="0"/>
          </p:cNvCxnSpPr>
          <p:nvPr/>
        </p:nvCxnSpPr>
        <p:spPr>
          <a:xfrm>
            <a:off x="6876256" y="2560572"/>
            <a:ext cx="0" cy="322970"/>
          </a:xfrm>
          <a:prstGeom prst="lin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62" name="Прямая соединительная линия 61"/>
          <p:cNvCxnSpPr>
            <a:stCxn id="49" idx="2"/>
            <a:endCxn id="48" idx="0"/>
          </p:cNvCxnSpPr>
          <p:nvPr/>
        </p:nvCxnSpPr>
        <p:spPr>
          <a:xfrm flipH="1">
            <a:off x="6875633" y="3444221"/>
            <a:ext cx="623" cy="270017"/>
          </a:xfrm>
          <a:prstGeom prst="lin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65" name="Прямая соединительная линия 64"/>
          <p:cNvCxnSpPr>
            <a:stCxn id="48" idx="2"/>
            <a:endCxn id="47" idx="0"/>
          </p:cNvCxnSpPr>
          <p:nvPr/>
        </p:nvCxnSpPr>
        <p:spPr>
          <a:xfrm>
            <a:off x="6875633" y="4274917"/>
            <a:ext cx="0" cy="229127"/>
          </a:xfrm>
          <a:prstGeom prst="lin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67" name="Прямая соединительная линия 66"/>
          <p:cNvCxnSpPr>
            <a:stCxn id="47" idx="2"/>
            <a:endCxn id="46" idx="0"/>
          </p:cNvCxnSpPr>
          <p:nvPr/>
        </p:nvCxnSpPr>
        <p:spPr>
          <a:xfrm flipH="1">
            <a:off x="6875009" y="4919441"/>
            <a:ext cx="624" cy="266141"/>
          </a:xfrm>
          <a:prstGeom prst="lin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69" name="Прямая соединительная линия 68"/>
          <p:cNvCxnSpPr>
            <a:stCxn id="46" idx="2"/>
            <a:endCxn id="45" idx="0"/>
          </p:cNvCxnSpPr>
          <p:nvPr/>
        </p:nvCxnSpPr>
        <p:spPr>
          <a:xfrm>
            <a:off x="6875009" y="5550697"/>
            <a:ext cx="0" cy="254567"/>
          </a:xfrm>
          <a:prstGeom prst="lin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71" name="Прямая соединительная линия 70"/>
          <p:cNvCxnSpPr>
            <a:stCxn id="21" idx="2"/>
            <a:endCxn id="52" idx="0"/>
          </p:cNvCxnSpPr>
          <p:nvPr/>
        </p:nvCxnSpPr>
        <p:spPr>
          <a:xfrm>
            <a:off x="8323591" y="2567360"/>
            <a:ext cx="0" cy="246865"/>
          </a:xfrm>
          <a:prstGeom prst="lin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73" name="Прямая соединительная линия 72"/>
          <p:cNvCxnSpPr>
            <a:stCxn id="52" idx="2"/>
            <a:endCxn id="51" idx="0"/>
          </p:cNvCxnSpPr>
          <p:nvPr/>
        </p:nvCxnSpPr>
        <p:spPr>
          <a:xfrm>
            <a:off x="8323591" y="3451009"/>
            <a:ext cx="5917" cy="250482"/>
          </a:xfrm>
          <a:prstGeom prst="lin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75" name="Прямая соединительная линия 74"/>
          <p:cNvCxnSpPr>
            <a:stCxn id="51" idx="2"/>
            <a:endCxn id="50" idx="0"/>
          </p:cNvCxnSpPr>
          <p:nvPr/>
        </p:nvCxnSpPr>
        <p:spPr>
          <a:xfrm>
            <a:off x="8329508" y="4262170"/>
            <a:ext cx="1627" cy="229662"/>
          </a:xfrm>
          <a:prstGeom prst="lin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77" name="Соединительная линия уступом 76"/>
          <p:cNvCxnSpPr>
            <a:stCxn id="5" idx="0"/>
            <a:endCxn id="4" idx="2"/>
          </p:cNvCxnSpPr>
          <p:nvPr/>
        </p:nvCxnSpPr>
        <p:spPr>
          <a:xfrm rot="5400000" flipH="1" flipV="1">
            <a:off x="2565028" y="-202483"/>
            <a:ext cx="643740" cy="3298195"/>
          </a:xfrm>
          <a:prstGeom prst="bentConnector3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79" name="Соединительная линия уступом 78"/>
          <p:cNvCxnSpPr>
            <a:stCxn id="21" idx="0"/>
            <a:endCxn id="4" idx="2"/>
          </p:cNvCxnSpPr>
          <p:nvPr/>
        </p:nvCxnSpPr>
        <p:spPr>
          <a:xfrm rot="16200000" flipV="1">
            <a:off x="6104530" y="-443790"/>
            <a:ext cx="650528" cy="3787595"/>
          </a:xfrm>
          <a:prstGeom prst="bentConnector3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81" name="Прямая соединительная линия 80"/>
          <p:cNvCxnSpPr>
            <a:stCxn id="9" idx="0"/>
          </p:cNvCxnSpPr>
          <p:nvPr/>
        </p:nvCxnSpPr>
        <p:spPr>
          <a:xfrm flipH="1" flipV="1">
            <a:off x="2663787" y="1450007"/>
            <a:ext cx="1" cy="325265"/>
          </a:xfrm>
          <a:prstGeom prst="lin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83" name="Прямая соединительная линия 82"/>
          <p:cNvCxnSpPr>
            <a:stCxn id="10" idx="0"/>
          </p:cNvCxnSpPr>
          <p:nvPr/>
        </p:nvCxnSpPr>
        <p:spPr>
          <a:xfrm flipH="1" flipV="1">
            <a:off x="4067943" y="1450007"/>
            <a:ext cx="1" cy="318477"/>
          </a:xfrm>
          <a:prstGeom prst="lin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85" name="Прямая соединительная линия 84"/>
          <p:cNvCxnSpPr>
            <a:stCxn id="19" idx="0"/>
          </p:cNvCxnSpPr>
          <p:nvPr/>
        </p:nvCxnSpPr>
        <p:spPr>
          <a:xfrm flipV="1">
            <a:off x="5436096" y="1450007"/>
            <a:ext cx="0" cy="325265"/>
          </a:xfrm>
          <a:prstGeom prst="lin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87" name="Прямая соединительная линия 86"/>
          <p:cNvCxnSpPr>
            <a:stCxn id="20" idx="0"/>
          </p:cNvCxnSpPr>
          <p:nvPr/>
        </p:nvCxnSpPr>
        <p:spPr>
          <a:xfrm flipH="1" flipV="1">
            <a:off x="6875009" y="1450007"/>
            <a:ext cx="1247" cy="318477"/>
          </a:xfrm>
          <a:prstGeom prst="lin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4046619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512511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uk-UA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План </a:t>
            </a:r>
            <a:endParaRPr lang="ru-RU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2204864"/>
            <a:ext cx="7056784" cy="3474720"/>
          </a:xfrm>
        </p:spPr>
        <p:txBody>
          <a:bodyPr>
            <a:normAutofit/>
          </a:bodyPr>
          <a:lstStyle/>
          <a:p>
            <a:pPr marL="502920" indent="-457200" algn="just">
              <a:buFont typeface="+mj-lt"/>
              <a:buAutoNum type="arabicPeriod"/>
            </a:pPr>
            <a:r>
              <a:rPr lang="uk-UA" sz="2400" dirty="0" smtClean="0"/>
              <a:t>Продажі та аспекти їх здійснення.</a:t>
            </a:r>
          </a:p>
          <a:p>
            <a:pPr marL="502920" indent="-457200" algn="just">
              <a:buFont typeface="+mj-lt"/>
              <a:buAutoNum type="arabicPeriod"/>
            </a:pPr>
            <a:r>
              <a:rPr lang="uk-UA" sz="2400" dirty="0" smtClean="0"/>
              <a:t>Формування клієнтської бази та алгоритми роботи з нею.</a:t>
            </a:r>
          </a:p>
          <a:p>
            <a:pPr marL="502920" indent="-457200" algn="just">
              <a:buFont typeface="+mj-lt"/>
              <a:buAutoNum type="arabicPeriod"/>
            </a:pPr>
            <a:r>
              <a:rPr lang="uk-UA" sz="2400" dirty="0" smtClean="0"/>
              <a:t>Основні способи активного пошуку та залучення клієнтів. </a:t>
            </a:r>
          </a:p>
          <a:p>
            <a:pPr marL="502920" indent="-457200" algn="just">
              <a:buFont typeface="+mj-lt"/>
              <a:buAutoNum type="arabicPeriod"/>
            </a:pPr>
            <a:r>
              <a:rPr lang="uk-UA" sz="2400" dirty="0" smtClean="0"/>
              <a:t>Форми та інструменти активізації продажів.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182831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910264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uk-UA" sz="36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Персональні продажі як комунікаційний інструмент активізації продажів</a:t>
            </a:r>
            <a:endParaRPr lang="ru-RU" sz="360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2204864"/>
            <a:ext cx="7848872" cy="4320480"/>
          </a:xfrm>
        </p:spPr>
        <p:txBody>
          <a:bodyPr>
            <a:normAutofit fontScale="92500" lnSpcReduction="10000"/>
          </a:bodyPr>
          <a:lstStyle/>
          <a:p>
            <a:pPr marL="45720" indent="0" algn="just">
              <a:buNone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Персональний (особистий) продаж </a:t>
            </a:r>
            <a:r>
              <a:rPr lang="uk-UA" sz="2400" dirty="0" smtClean="0"/>
              <a:t>– інструмент комплексу просування, який передбачає індивідуальне спілкування працівника підприємства з потенційним покупцем. </a:t>
            </a:r>
          </a:p>
          <a:p>
            <a:pPr marL="45720" indent="0" algn="just">
              <a:buNone/>
            </a:pPr>
            <a:r>
              <a:rPr lang="uk-UA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Персональний продаж виділяє наступні завдання :</a:t>
            </a:r>
          </a:p>
          <a:p>
            <a:pPr algn="just"/>
            <a:r>
              <a:rPr lang="uk-UA" sz="2400" dirty="0" smtClean="0"/>
              <a:t>знайти і переконати потенційного покупця схвалити новий товар або послугу;</a:t>
            </a:r>
          </a:p>
          <a:p>
            <a:pPr algn="just"/>
            <a:r>
              <a:rPr lang="uk-UA" sz="2400" dirty="0" smtClean="0"/>
              <a:t>задовольнити умови для продовження купівлі товару;</a:t>
            </a:r>
          </a:p>
          <a:p>
            <a:pPr algn="just"/>
            <a:r>
              <a:rPr lang="uk-UA" sz="2400" dirty="0" smtClean="0"/>
              <a:t>вжити заходи з підвищення обсягів продажу продукції;</a:t>
            </a:r>
          </a:p>
          <a:p>
            <a:pPr algn="just"/>
            <a:r>
              <a:rPr lang="uk-UA" sz="2400" dirty="0" smtClean="0"/>
              <a:t>підтримувати ефективний зворотній зв’язок з потенційними і новими покупцями.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71389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217760"/>
          </a:xfrm>
        </p:spPr>
        <p:txBody>
          <a:bodyPr/>
          <a:lstStyle/>
          <a:p>
            <a:pPr marL="45720" indent="0" algn="just">
              <a:buNone/>
            </a:pP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Переваги персонального продажу є:</a:t>
            </a:r>
          </a:p>
          <a:p>
            <a:pPr algn="just"/>
            <a:r>
              <a:rPr lang="uk-UA" dirty="0" smtClean="0"/>
              <a:t>Цілеспрямованість діяльності продавця;</a:t>
            </a:r>
          </a:p>
          <a:p>
            <a:pPr algn="just"/>
            <a:r>
              <a:rPr lang="uk-UA" dirty="0" smtClean="0"/>
              <a:t>Персоніфікований підхід;</a:t>
            </a:r>
          </a:p>
          <a:p>
            <a:pPr algn="just"/>
            <a:r>
              <a:rPr lang="uk-UA" dirty="0" smtClean="0"/>
              <a:t>Можливість вимірювання результатів;</a:t>
            </a:r>
          </a:p>
          <a:p>
            <a:pPr algn="just"/>
            <a:r>
              <a:rPr lang="uk-UA" dirty="0" smtClean="0"/>
              <a:t>Гнучкість у взаємовідношенні з покупцем.</a:t>
            </a:r>
          </a:p>
          <a:p>
            <a:pPr marL="45720" indent="0" algn="just">
              <a:buNone/>
            </a:pPr>
            <a:endParaRPr lang="uk-UA" dirty="0" smtClean="0"/>
          </a:p>
          <a:p>
            <a:pPr marL="45720" indent="0" algn="just">
              <a:buNone/>
            </a:pP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Недоліки персональних продажів є:</a:t>
            </a:r>
          </a:p>
          <a:p>
            <a:pPr algn="just"/>
            <a:r>
              <a:rPr lang="uk-UA" dirty="0" smtClean="0"/>
              <a:t>неефективність у випадку короткострокового використання;</a:t>
            </a:r>
          </a:p>
          <a:p>
            <a:pPr algn="just"/>
            <a:r>
              <a:rPr lang="uk-UA" dirty="0" smtClean="0"/>
              <a:t>помилки в процесі використання можуть привести до зниження споживчої лояльності;</a:t>
            </a:r>
          </a:p>
          <a:p>
            <a:pPr algn="just"/>
            <a:r>
              <a:rPr lang="uk-UA" dirty="0" smtClean="0"/>
              <a:t>значні витрати.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65131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404664"/>
            <a:ext cx="7389440" cy="10801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Персональний продаж здійснюється завдяки наступного алгоритму: 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711361"/>
            <a:ext cx="1008112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Етап 1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3943609"/>
            <a:ext cx="1008112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Етап 4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3223529"/>
            <a:ext cx="1008112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Етап 3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2421817"/>
            <a:ext cx="1008112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Етап 2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1711361"/>
            <a:ext cx="4824536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Пошук та оцінка потенційних споживачів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23728" y="2422104"/>
            <a:ext cx="4032448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Попередня підготовка до зустрічі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123728" y="3223529"/>
            <a:ext cx="4032448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Встановлення контакту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123728" y="3943609"/>
            <a:ext cx="4032448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Презентація товарів (послуг)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732240" y="2314412"/>
            <a:ext cx="2088232" cy="64685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Дослідження профілю клієнта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39552" y="5229200"/>
            <a:ext cx="1800200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Викликати зацікавленість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483768" y="5229200"/>
            <a:ext cx="1296144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Збудити бажання 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923928" y="5229200"/>
            <a:ext cx="1440160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Спонукати до дії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652120" y="5229200"/>
            <a:ext cx="1584176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Привернути увагу</a:t>
            </a:r>
            <a:endParaRPr lang="ru-RU" dirty="0"/>
          </a:p>
        </p:txBody>
      </p:sp>
      <p:cxnSp>
        <p:nvCxnSpPr>
          <p:cNvPr id="18" name="Прямая со стрелкой 17"/>
          <p:cNvCxnSpPr>
            <a:stCxn id="4" idx="2"/>
            <a:endCxn id="7" idx="0"/>
          </p:cNvCxnSpPr>
          <p:nvPr/>
        </p:nvCxnSpPr>
        <p:spPr>
          <a:xfrm>
            <a:off x="1331640" y="2143409"/>
            <a:ext cx="0" cy="2784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7" idx="2"/>
            <a:endCxn id="6" idx="0"/>
          </p:cNvCxnSpPr>
          <p:nvPr/>
        </p:nvCxnSpPr>
        <p:spPr>
          <a:xfrm>
            <a:off x="1331640" y="2853865"/>
            <a:ext cx="0" cy="3696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6" idx="2"/>
            <a:endCxn id="5" idx="0"/>
          </p:cNvCxnSpPr>
          <p:nvPr/>
        </p:nvCxnSpPr>
        <p:spPr>
          <a:xfrm>
            <a:off x="1331640" y="3655577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4" idx="3"/>
            <a:endCxn id="8" idx="1"/>
          </p:cNvCxnSpPr>
          <p:nvPr/>
        </p:nvCxnSpPr>
        <p:spPr>
          <a:xfrm>
            <a:off x="1835696" y="1927385"/>
            <a:ext cx="28803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7" idx="3"/>
            <a:endCxn id="9" idx="1"/>
          </p:cNvCxnSpPr>
          <p:nvPr/>
        </p:nvCxnSpPr>
        <p:spPr>
          <a:xfrm>
            <a:off x="1835696" y="2637841"/>
            <a:ext cx="288032" cy="28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6" idx="3"/>
            <a:endCxn id="10" idx="1"/>
          </p:cNvCxnSpPr>
          <p:nvPr/>
        </p:nvCxnSpPr>
        <p:spPr>
          <a:xfrm>
            <a:off x="1835696" y="3439553"/>
            <a:ext cx="28803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5" idx="3"/>
            <a:endCxn id="11" idx="1"/>
          </p:cNvCxnSpPr>
          <p:nvPr/>
        </p:nvCxnSpPr>
        <p:spPr>
          <a:xfrm>
            <a:off x="1835696" y="4159633"/>
            <a:ext cx="28803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9" idx="3"/>
            <a:endCxn id="12" idx="1"/>
          </p:cNvCxnSpPr>
          <p:nvPr/>
        </p:nvCxnSpPr>
        <p:spPr>
          <a:xfrm flipV="1">
            <a:off x="6156176" y="2637841"/>
            <a:ext cx="576064" cy="2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395536" y="3439553"/>
            <a:ext cx="0" cy="1213583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1439652" y="4941168"/>
            <a:ext cx="5004556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395536" y="4653136"/>
            <a:ext cx="352839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3923928" y="465313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endCxn id="6" idx="1"/>
          </p:cNvCxnSpPr>
          <p:nvPr/>
        </p:nvCxnSpPr>
        <p:spPr>
          <a:xfrm>
            <a:off x="395536" y="3439553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endCxn id="5" idx="1"/>
          </p:cNvCxnSpPr>
          <p:nvPr/>
        </p:nvCxnSpPr>
        <p:spPr>
          <a:xfrm>
            <a:off x="395536" y="4159633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endCxn id="13" idx="0"/>
          </p:cNvCxnSpPr>
          <p:nvPr/>
        </p:nvCxnSpPr>
        <p:spPr>
          <a:xfrm>
            <a:off x="1439652" y="49411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endCxn id="16" idx="0"/>
          </p:cNvCxnSpPr>
          <p:nvPr/>
        </p:nvCxnSpPr>
        <p:spPr>
          <a:xfrm>
            <a:off x="6444208" y="49411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>
            <a:endCxn id="15" idx="0"/>
          </p:cNvCxnSpPr>
          <p:nvPr/>
        </p:nvCxnSpPr>
        <p:spPr>
          <a:xfrm>
            <a:off x="4644008" y="49411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>
            <a:endCxn id="14" idx="0"/>
          </p:cNvCxnSpPr>
          <p:nvPr/>
        </p:nvCxnSpPr>
        <p:spPr>
          <a:xfrm>
            <a:off x="3131840" y="49411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24664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622232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uk-UA" sz="36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Стимулювання продажів засобами презентацій:</a:t>
            </a:r>
            <a:endParaRPr lang="ru-RU" sz="360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844824"/>
            <a:ext cx="7992888" cy="3960440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Презентація</a:t>
            </a:r>
            <a:r>
              <a:rPr lang="uk-UA" dirty="0" smtClean="0"/>
              <a:t> – форма ділових комунікацій, спрямована на демонстрацію кінцевому споживачеві можливостей підприємства, товару, послуги з рекламною демонстрацією їхніх властивостей, переваг, особливостей та формування позитивного образу, напрямок дій.</a:t>
            </a:r>
          </a:p>
          <a:p>
            <a:pPr marL="45720" indent="0" algn="just">
              <a:buNone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Мета презентації </a:t>
            </a:r>
            <a:r>
              <a:rPr lang="uk-UA" dirty="0" smtClean="0"/>
              <a:t>– офіційне представлення підприємства, особи або товару повній аудиторії для ознайомлення ймовірних партнерів з можливостями підприємства та з продукцією, яку пропонують.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70873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476672"/>
            <a:ext cx="7560840" cy="3474720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Основними перевагами презентації є:</a:t>
            </a:r>
          </a:p>
          <a:p>
            <a:pPr algn="just">
              <a:buFontTx/>
              <a:buChar char="-"/>
            </a:pPr>
            <a:r>
              <a:rPr lang="uk-UA" dirty="0" smtClean="0"/>
              <a:t>доступність і різноманітність фори подачі матеріалу;</a:t>
            </a:r>
          </a:p>
          <a:p>
            <a:pPr algn="just">
              <a:buFontTx/>
              <a:buChar char="-"/>
            </a:pPr>
            <a:r>
              <a:rPr lang="uk-UA" dirty="0" smtClean="0"/>
              <a:t>висока інформативність матеріалу;</a:t>
            </a:r>
          </a:p>
          <a:p>
            <a:pPr algn="just">
              <a:buFontTx/>
              <a:buChar char="-"/>
            </a:pPr>
            <a:r>
              <a:rPr lang="uk-UA" dirty="0" smtClean="0"/>
              <a:t>можливість використовувати безсумнівні переваги сучасних технічних засобів і забезпечувати високу наочність наданої інформації;</a:t>
            </a:r>
          </a:p>
          <a:p>
            <a:pPr algn="just">
              <a:buFontTx/>
              <a:buChar char="-"/>
            </a:pPr>
            <a:r>
              <a:rPr lang="uk-UA" dirty="0" smtClean="0"/>
              <a:t>високий ступінь запам'ятовування інформацію яку презентують.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71800" y="3975184"/>
            <a:ext cx="3240360" cy="6480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Основні завдання презентації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3831169"/>
            <a:ext cx="1728192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err="1" smtClean="0"/>
              <a:t>Позиціювання</a:t>
            </a:r>
            <a:r>
              <a:rPr lang="uk-UA" sz="1600" dirty="0" smtClean="0"/>
              <a:t> бренда (товару) підприємства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5229200"/>
            <a:ext cx="1368152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Виділення ознак відмінності товару 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483768" y="5396873"/>
            <a:ext cx="1512168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Створення позитивного іміджу підприємства</a:t>
            </a:r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391980" y="5396873"/>
            <a:ext cx="1584176" cy="12241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Надання достовірної інформації про продукт </a:t>
            </a:r>
            <a:r>
              <a:rPr lang="uk-UA" sz="1600" dirty="0" err="1" smtClean="0"/>
              <a:t>зац</a:t>
            </a:r>
            <a:r>
              <a:rPr lang="uk-UA" sz="1600" dirty="0" smtClean="0"/>
              <a:t>. сторонам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732240" y="3774100"/>
            <a:ext cx="2016224" cy="10502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Переконання потенційного споживача віддати перевагу продукту</a:t>
            </a:r>
            <a:endParaRPr lang="ru-RU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609215" y="5229200"/>
            <a:ext cx="1512168" cy="112847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Спрямувати дії споживача на придбання продукту</a:t>
            </a:r>
            <a:endParaRPr lang="ru-RU" sz="1600" dirty="0"/>
          </a:p>
        </p:txBody>
      </p:sp>
      <p:cxnSp>
        <p:nvCxnSpPr>
          <p:cNvPr id="12" name="Прямая соединительная линия 11"/>
          <p:cNvCxnSpPr>
            <a:stCxn id="5" idx="3"/>
            <a:endCxn id="4" idx="1"/>
          </p:cNvCxnSpPr>
          <p:nvPr/>
        </p:nvCxnSpPr>
        <p:spPr>
          <a:xfrm flipV="1">
            <a:off x="1907704" y="4299220"/>
            <a:ext cx="864096" cy="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9" idx="1"/>
            <a:endCxn id="4" idx="3"/>
          </p:cNvCxnSpPr>
          <p:nvPr/>
        </p:nvCxnSpPr>
        <p:spPr>
          <a:xfrm flipH="1" flipV="1">
            <a:off x="6012160" y="4299220"/>
            <a:ext cx="720080" cy="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1835696" y="4623256"/>
            <a:ext cx="1296144" cy="77361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 flipV="1">
            <a:off x="5652120" y="4623256"/>
            <a:ext cx="1296144" cy="60594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7" idx="0"/>
          </p:cNvCxnSpPr>
          <p:nvPr/>
        </p:nvCxnSpPr>
        <p:spPr>
          <a:xfrm flipV="1">
            <a:off x="3239852" y="4623256"/>
            <a:ext cx="756084" cy="77361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8" idx="0"/>
          </p:cNvCxnSpPr>
          <p:nvPr/>
        </p:nvCxnSpPr>
        <p:spPr>
          <a:xfrm flipH="1" flipV="1">
            <a:off x="4644008" y="4623256"/>
            <a:ext cx="540060" cy="77361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38350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910264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uk-UA" sz="36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Підготовка презентації складається з наступних основних станів</a:t>
            </a:r>
            <a:endParaRPr lang="ru-RU" sz="360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2348880"/>
            <a:ext cx="7920880" cy="3816424"/>
          </a:xfrm>
        </p:spPr>
        <p:txBody>
          <a:bodyPr/>
          <a:lstStyle/>
          <a:p>
            <a:pPr algn="just"/>
            <a:r>
              <a:rPr lang="uk-UA" dirty="0" smtClean="0"/>
              <a:t>Планування презентації;</a:t>
            </a:r>
          </a:p>
          <a:p>
            <a:pPr algn="just"/>
            <a:r>
              <a:rPr lang="uk-UA" dirty="0" smtClean="0"/>
              <a:t>Створення презентації;</a:t>
            </a:r>
          </a:p>
          <a:p>
            <a:pPr algn="just"/>
            <a:r>
              <a:rPr lang="uk-UA" dirty="0" smtClean="0"/>
              <a:t>Репетиція презентації.</a:t>
            </a:r>
          </a:p>
          <a:p>
            <a:pPr marL="45720" indent="0" algn="just">
              <a:buNone/>
            </a:pPr>
            <a:endParaRPr lang="uk-UA" dirty="0" smtClean="0"/>
          </a:p>
          <a:p>
            <a:pPr marL="45720" indent="0" algn="just">
              <a:buNone/>
            </a:pPr>
            <a:r>
              <a:rPr lang="uk-UA" dirty="0" smtClean="0"/>
              <a:t>Основним методом активації продажів у процесі у процесі презентацій є метод </a:t>
            </a:r>
            <a:r>
              <a:rPr lang="en-US" dirty="0" smtClean="0"/>
              <a:t>SPIN</a:t>
            </a:r>
            <a:r>
              <a:rPr lang="uk-UA" dirty="0" smtClean="0"/>
              <a:t> в основі якого лежить чотири типи запитань, завдяки яким продавець виявляє потреби покупця.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30759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404664"/>
            <a:ext cx="7101408" cy="108012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Техніка використання методу 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SPIN</a:t>
            </a:r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 презентації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60500" y="1632605"/>
            <a:ext cx="2952327" cy="1008112"/>
          </a:xfrm>
          <a:prstGeom prst="roundRect">
            <a:avLst>
              <a:gd name="adj" fmla="val 10254"/>
            </a:avLst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uk-UA" dirty="0" smtClean="0"/>
              <a:t>Ситуаційні запитання</a:t>
            </a:r>
          </a:p>
          <a:p>
            <a:pPr algn="r"/>
            <a:r>
              <a:rPr lang="uk-UA" b="1" dirty="0" smtClean="0"/>
              <a:t>(Що робити?)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60498" y="5185576"/>
            <a:ext cx="2952328" cy="1008112"/>
          </a:xfrm>
          <a:prstGeom prst="roundRect">
            <a:avLst>
              <a:gd name="adj" fmla="val 10254"/>
            </a:avLst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uk-UA" dirty="0" smtClean="0"/>
              <a:t>Спрямовуючі запитання </a:t>
            </a:r>
          </a:p>
          <a:p>
            <a:pPr algn="r"/>
            <a:r>
              <a:rPr lang="uk-UA" b="1" dirty="0" smtClean="0"/>
              <a:t>(дають можливість виявити потребу)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833435" y="2752615"/>
            <a:ext cx="753628" cy="1008112"/>
          </a:xfrm>
          <a:prstGeom prst="roundRect">
            <a:avLst>
              <a:gd name="adj" fmla="val 10254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P</a:t>
            </a:r>
            <a:endParaRPr lang="ru-RU" sz="44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818372" y="1628800"/>
            <a:ext cx="753628" cy="1008112"/>
          </a:xfrm>
          <a:prstGeom prst="roundRect">
            <a:avLst>
              <a:gd name="adj" fmla="val 10254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S</a:t>
            </a:r>
            <a:endParaRPr lang="ru-RU" sz="44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818372" y="5167351"/>
            <a:ext cx="753628" cy="1008112"/>
          </a:xfrm>
          <a:prstGeom prst="roundRect">
            <a:avLst>
              <a:gd name="adj" fmla="val 10254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N</a:t>
            </a:r>
            <a:endParaRPr lang="ru-RU" sz="44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35496" y="4005243"/>
            <a:ext cx="753628" cy="1008112"/>
          </a:xfrm>
          <a:prstGeom prst="roundRect">
            <a:avLst>
              <a:gd name="adj" fmla="val 10254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I</a:t>
            </a:r>
            <a:endParaRPr lang="ru-RU" sz="44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441020" y="5185576"/>
            <a:ext cx="3024336" cy="1008112"/>
          </a:xfrm>
          <a:prstGeom prst="roundRect">
            <a:avLst>
              <a:gd name="adj" fmla="val 1025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smtClean="0">
                <a:solidFill>
                  <a:schemeClr val="tx1"/>
                </a:solidFill>
              </a:rPr>
              <a:t>«Марка, колір, рік випуску, об'єм двигуна?»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441020" y="4005243"/>
            <a:ext cx="2664296" cy="1008112"/>
          </a:xfrm>
          <a:prstGeom prst="roundRect">
            <a:avLst>
              <a:gd name="adj" fmla="val 1025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smtClean="0">
                <a:solidFill>
                  <a:schemeClr val="tx1"/>
                </a:solidFill>
              </a:rPr>
              <a:t>Ви використовуєте автомобіль сезонно або цілий рік?»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441020" y="2799471"/>
            <a:ext cx="2664296" cy="1008112"/>
          </a:xfrm>
          <a:prstGeom prst="roundRect">
            <a:avLst>
              <a:gd name="adj" fmla="val 1025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smtClean="0">
                <a:solidFill>
                  <a:schemeClr val="tx1"/>
                </a:solidFill>
              </a:rPr>
              <a:t>«Що б Ви вдосконалили в машині, якби мали таку можливість?»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441020" y="1638959"/>
            <a:ext cx="2664296" cy="1008112"/>
          </a:xfrm>
          <a:prstGeom prst="roundRect">
            <a:avLst>
              <a:gd name="adj" fmla="val 1025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smtClean="0">
                <a:solidFill>
                  <a:schemeClr val="tx1"/>
                </a:solidFill>
              </a:rPr>
              <a:t>«Чому Ви вибрали саме цю марку?»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60500" y="2752615"/>
            <a:ext cx="2952328" cy="1008112"/>
          </a:xfrm>
          <a:prstGeom prst="roundRect">
            <a:avLst>
              <a:gd name="adj" fmla="val 10254"/>
            </a:avLst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uk-UA" dirty="0" smtClean="0"/>
              <a:t>Проблемні запитання</a:t>
            </a:r>
          </a:p>
          <a:p>
            <a:pPr algn="r"/>
            <a:r>
              <a:rPr lang="uk-UA" b="1" dirty="0" smtClean="0"/>
              <a:t>(приховані проблеми)</a:t>
            </a:r>
            <a:endParaRPr lang="ru-RU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60499" y="4005243"/>
            <a:ext cx="2952328" cy="1008112"/>
          </a:xfrm>
          <a:prstGeom prst="roundRect">
            <a:avLst>
              <a:gd name="adj" fmla="val 10254"/>
            </a:avLst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uk-UA" dirty="0" smtClean="0"/>
              <a:t>Витягаючі запитання</a:t>
            </a:r>
          </a:p>
          <a:p>
            <a:pPr algn="r"/>
            <a:r>
              <a:rPr lang="uk-UA" b="1" dirty="0" smtClean="0"/>
              <a:t>(яка вигода)</a:t>
            </a:r>
            <a:endParaRPr lang="ru-RU" b="1" dirty="0"/>
          </a:p>
        </p:txBody>
      </p:sp>
      <p:sp>
        <p:nvSpPr>
          <p:cNvPr id="18" name="Стрелка вправо 17"/>
          <p:cNvSpPr/>
          <p:nvPr/>
        </p:nvSpPr>
        <p:spPr>
          <a:xfrm>
            <a:off x="4720940" y="1926991"/>
            <a:ext cx="576064" cy="36004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4754476" y="3123507"/>
            <a:ext cx="576064" cy="36004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4792770" y="4340646"/>
            <a:ext cx="576064" cy="36004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4754476" y="5509612"/>
            <a:ext cx="576064" cy="36004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5747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046168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uk-UA" sz="36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Програма лояльності в продажах </a:t>
            </a:r>
            <a:endParaRPr lang="ru-RU" sz="360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2348880"/>
            <a:ext cx="7416824" cy="3474720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Лояльність</a:t>
            </a:r>
            <a:r>
              <a:rPr lang="uk-UA" sz="2400" dirty="0" smtClean="0"/>
              <a:t> </a:t>
            </a:r>
            <a:r>
              <a:rPr lang="uk-UA" sz="2400" b="1" i="1" dirty="0" smtClean="0"/>
              <a:t>(від англ. вірний, відданий) </a:t>
            </a:r>
            <a:r>
              <a:rPr lang="uk-UA" sz="2400" dirty="0" smtClean="0"/>
              <a:t>– позитивне ставлення покупця до бренда, торгової марки продукту або послуги, або загалом до компанії, яка є наслідком не лише раціональних чинників, але й психологічних факторів.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105557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81537" y="1425569"/>
            <a:ext cx="2016224" cy="100811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Лояльні споживачі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918041" y="1425569"/>
            <a:ext cx="2016224" cy="100811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Нелояльні споживачі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97461" y="3356992"/>
            <a:ext cx="3384376" cy="309634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dirty="0" smtClean="0"/>
              <a:t>- приносять постійний прибуток підприємству;</a:t>
            </a:r>
          </a:p>
          <a:p>
            <a:r>
              <a:rPr lang="uk-UA" dirty="0" smtClean="0"/>
              <a:t>- розповсюджують інформацію про переваги підприємства і приводять до нього нових споживачів, показник плинності споживачів;</a:t>
            </a:r>
            <a:endParaRPr lang="uk-UA" dirty="0"/>
          </a:p>
          <a:p>
            <a:r>
              <a:rPr lang="uk-UA" dirty="0" smtClean="0"/>
              <a:t>- підтримують підприємство у конкурентній боротьбі на ринку</a:t>
            </a:r>
            <a:endParaRPr lang="ru-RU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5305973" y="3356992"/>
            <a:ext cx="3240360" cy="309634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dirty="0" smtClean="0"/>
              <a:t>- формують «випадковий прибуток» підприємству;</a:t>
            </a:r>
          </a:p>
          <a:p>
            <a:r>
              <a:rPr lang="uk-UA" dirty="0" smtClean="0"/>
              <a:t>- за наявності інших переваг переходять до конкурентів;</a:t>
            </a:r>
          </a:p>
          <a:p>
            <a:r>
              <a:rPr lang="uk-UA" dirty="0" smtClean="0"/>
              <a:t>- не користуються послугами і товарами за наявності вигідніших пропозицій.</a:t>
            </a:r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>
            <a:off x="2065613" y="2564904"/>
            <a:ext cx="576064" cy="720080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638121" y="2564904"/>
            <a:ext cx="576064" cy="720080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Двойная стрелка влево/вправо 9"/>
          <p:cNvSpPr/>
          <p:nvPr/>
        </p:nvSpPr>
        <p:spPr>
          <a:xfrm>
            <a:off x="4081837" y="4653136"/>
            <a:ext cx="1152128" cy="576064"/>
          </a:xfrm>
          <a:prstGeom prst="left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359477" y="188639"/>
            <a:ext cx="68407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Характеристики лояльних та нелояльних споживачів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12438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6512511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uk-UA" sz="36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Сервіс як чинник активізації продуктів</a:t>
            </a:r>
            <a:endParaRPr lang="ru-RU" sz="360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15816" y="1700808"/>
            <a:ext cx="3024336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Сервіс у сфері продажів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2852936"/>
            <a:ext cx="1944216" cy="31683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Одна із форм діяльності, яка обумовлена сукупністю ціле-напрямлених дій для забезпечення якісного обслуговування і орієнтованого на задоволення потреб споживачів 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699792" y="2852936"/>
            <a:ext cx="1872208" cy="256074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Форма надання комплексу послуг через взаємовідносини, що виникають між «організаторами сервісу» та споживачами послуг 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860032" y="4456641"/>
            <a:ext cx="1872208" cy="133757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Це заключна стадія створення цінності для споживачів</a:t>
            </a:r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860032" y="2852936"/>
            <a:ext cx="1872208" cy="12241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Спосіб задоволення потреб індивідів і груп споживачів 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092280" y="2852936"/>
            <a:ext cx="1728192" cy="247564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Основа розроблення сервісного плану-стратегії щодо якісної довгострокової схеми обслуговування споживачів</a:t>
            </a:r>
            <a:endParaRPr lang="ru-RU" sz="1600" dirty="0"/>
          </a:p>
        </p:txBody>
      </p:sp>
      <p:cxnSp>
        <p:nvCxnSpPr>
          <p:cNvPr id="11" name="Прямая соединительная линия 10"/>
          <p:cNvCxnSpPr>
            <a:stCxn id="5" idx="0"/>
            <a:endCxn id="4" idx="2"/>
          </p:cNvCxnSpPr>
          <p:nvPr/>
        </p:nvCxnSpPr>
        <p:spPr>
          <a:xfrm flipV="1">
            <a:off x="1367644" y="2132856"/>
            <a:ext cx="3060340" cy="72008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6" idx="0"/>
            <a:endCxn id="4" idx="2"/>
          </p:cNvCxnSpPr>
          <p:nvPr/>
        </p:nvCxnSpPr>
        <p:spPr>
          <a:xfrm flipV="1">
            <a:off x="3635896" y="2132856"/>
            <a:ext cx="792088" cy="72008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8" idx="0"/>
            <a:endCxn id="4" idx="2"/>
          </p:cNvCxnSpPr>
          <p:nvPr/>
        </p:nvCxnSpPr>
        <p:spPr>
          <a:xfrm flipH="1" flipV="1">
            <a:off x="4427984" y="2132856"/>
            <a:ext cx="1368152" cy="72008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9" idx="0"/>
            <a:endCxn id="4" idx="2"/>
          </p:cNvCxnSpPr>
          <p:nvPr/>
        </p:nvCxnSpPr>
        <p:spPr>
          <a:xfrm flipH="1" flipV="1">
            <a:off x="4427984" y="2132856"/>
            <a:ext cx="3528392" cy="72008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339752" y="4725144"/>
            <a:ext cx="36004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endCxn id="8" idx="1"/>
          </p:cNvCxnSpPr>
          <p:nvPr/>
        </p:nvCxnSpPr>
        <p:spPr>
          <a:xfrm>
            <a:off x="4572000" y="3465004"/>
            <a:ext cx="28803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8" idx="2"/>
            <a:endCxn id="7" idx="0"/>
          </p:cNvCxnSpPr>
          <p:nvPr/>
        </p:nvCxnSpPr>
        <p:spPr>
          <a:xfrm>
            <a:off x="5796136" y="4077072"/>
            <a:ext cx="0" cy="37956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6732240" y="4941168"/>
            <a:ext cx="36004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9096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512511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uk-UA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Продажі та аспекти їх здійснення</a:t>
            </a:r>
            <a:endParaRPr lang="uk-UA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2276872"/>
            <a:ext cx="7200800" cy="3474720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Продажі</a:t>
            </a:r>
            <a:r>
              <a:rPr lang="uk-UA" sz="2400" dirty="0" smtClean="0"/>
              <a:t> – це реалізація товарів та послуг кінцевому споживачеві шляхом індивідуальної презентації товарів чи послуг. </a:t>
            </a:r>
          </a:p>
          <a:p>
            <a:pPr marL="45720" indent="0" algn="just">
              <a:buNone/>
            </a:pPr>
            <a:endParaRPr lang="uk-UA" sz="2400" dirty="0"/>
          </a:p>
          <a:p>
            <a:pPr marL="45720" indent="0" algn="just">
              <a:buNone/>
            </a:pPr>
            <a:r>
              <a:rPr lang="uk-UA" sz="2400" dirty="0" smtClean="0"/>
              <a:t>Розрізняють </a:t>
            </a:r>
            <a:r>
              <a:rPr lang="uk-UA" sz="2800" b="1" i="1" u="sng" dirty="0" smtClean="0"/>
              <a:t>прямі</a:t>
            </a:r>
            <a:r>
              <a:rPr lang="uk-UA" sz="2800" dirty="0" smtClean="0"/>
              <a:t> </a:t>
            </a:r>
            <a:r>
              <a:rPr lang="uk-UA" sz="2400" dirty="0" smtClean="0"/>
              <a:t>та </a:t>
            </a:r>
            <a:r>
              <a:rPr lang="uk-UA" sz="2800" b="1" i="1" u="sng" dirty="0" smtClean="0"/>
              <a:t>активні</a:t>
            </a:r>
            <a:r>
              <a:rPr lang="uk-UA" sz="2800" dirty="0" smtClean="0"/>
              <a:t> </a:t>
            </a:r>
            <a:r>
              <a:rPr lang="uk-UA" sz="2400" dirty="0" smtClean="0"/>
              <a:t>продажі.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440338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830144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uk-UA" sz="36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До передпродажного сервісу відносять:</a:t>
            </a:r>
            <a:endParaRPr lang="ru-RU" sz="360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1844824"/>
            <a:ext cx="7200800" cy="4248472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Облаштування місця для перебування дітей;</a:t>
            </a:r>
          </a:p>
          <a:p>
            <a:r>
              <a:rPr lang="uk-UA" dirty="0" smtClean="0"/>
              <a:t>Створення відділу замовлень;</a:t>
            </a:r>
          </a:p>
          <a:p>
            <a:r>
              <a:rPr lang="uk-UA" dirty="0" smtClean="0"/>
              <a:t>Організація місця для паркування транспортирних засобів;</a:t>
            </a:r>
          </a:p>
          <a:p>
            <a:r>
              <a:rPr lang="uk-UA" dirty="0" smtClean="0"/>
              <a:t>Поставка товару для дегустації;</a:t>
            </a:r>
          </a:p>
          <a:p>
            <a:r>
              <a:rPr lang="uk-UA" dirty="0" smtClean="0"/>
              <a:t>Надання порад та довідкової інформації;</a:t>
            </a:r>
          </a:p>
          <a:p>
            <a:r>
              <a:rPr lang="uk-UA" dirty="0" smtClean="0"/>
              <a:t>Право обміну товару;</a:t>
            </a:r>
          </a:p>
          <a:p>
            <a:r>
              <a:rPr lang="uk-UA" dirty="0" smtClean="0"/>
              <a:t>Доставка товарів;</a:t>
            </a:r>
          </a:p>
          <a:p>
            <a:r>
              <a:rPr lang="uk-UA" dirty="0" smtClean="0"/>
              <a:t>Пакування;</a:t>
            </a:r>
          </a:p>
          <a:p>
            <a:r>
              <a:rPr lang="uk-UA" dirty="0" smtClean="0"/>
              <a:t>Навчання покупців правил експлуатації товару.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54179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476672"/>
            <a:ext cx="8064896" cy="5760640"/>
          </a:xfrm>
        </p:spPr>
        <p:txBody>
          <a:bodyPr>
            <a:normAutofit fontScale="92500" lnSpcReduction="10000"/>
          </a:bodyPr>
          <a:lstStyle/>
          <a:p>
            <a:pPr marL="45720" indent="0" algn="just">
              <a:buNone/>
            </a:pPr>
            <a:r>
              <a:rPr lang="uk-UA" dirty="0" err="1" smtClean="0"/>
              <a:t>Післяпродажний</a:t>
            </a:r>
            <a:r>
              <a:rPr lang="uk-UA" dirty="0" smtClean="0"/>
              <a:t> сервіс поділяють на </a:t>
            </a: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гарантійний</a:t>
            </a:r>
            <a:r>
              <a:rPr lang="uk-UA" dirty="0" smtClean="0"/>
              <a:t> і </a:t>
            </a: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післягарантійний</a:t>
            </a:r>
            <a:r>
              <a:rPr lang="uk-UA" dirty="0" smtClean="0"/>
              <a:t>.</a:t>
            </a:r>
          </a:p>
          <a:p>
            <a:pPr marL="45720" indent="0" algn="just">
              <a:buNone/>
            </a:pPr>
            <a:r>
              <a:rPr lang="uk-UA" sz="2600" b="1" i="1" u="sng" dirty="0" smtClean="0"/>
              <a:t>Гарантійний сервіс </a:t>
            </a:r>
            <a:r>
              <a:rPr lang="uk-UA" dirty="0" smtClean="0"/>
              <a:t>включає всю сукупність робіт, потрібних для експлуатації товару в період дії гарантійних зобов'язань його виробника.</a:t>
            </a:r>
          </a:p>
          <a:p>
            <a:pPr marL="45720" indent="0" algn="just">
              <a:buNone/>
            </a:pPr>
            <a:r>
              <a:rPr lang="uk-UA" dirty="0" smtClean="0"/>
              <a:t>Деякі види </a:t>
            </a:r>
            <a:r>
              <a:rPr lang="uk-UA" dirty="0" err="1" smtClean="0"/>
              <a:t>післяпродажного</a:t>
            </a:r>
            <a:r>
              <a:rPr lang="uk-UA" dirty="0" smtClean="0"/>
              <a:t>  сервісу носять назву технічного обслуговування відносять:</a:t>
            </a:r>
          </a:p>
          <a:p>
            <a:pPr algn="just">
              <a:buFont typeface="Palatino Linotype" panose="02040502050505030304" pitchFamily="18" charset="0"/>
              <a:buChar char="*"/>
            </a:pPr>
            <a:r>
              <a:rPr lang="uk-UA" dirty="0" smtClean="0"/>
              <a:t>здійснення послуг з відновлення функцій товару;</a:t>
            </a:r>
          </a:p>
          <a:p>
            <a:pPr algn="just">
              <a:buFont typeface="Palatino Linotype" panose="02040502050505030304" pitchFamily="18" charset="0"/>
              <a:buChar char="*"/>
            </a:pPr>
            <a:r>
              <a:rPr lang="uk-UA" dirty="0" smtClean="0"/>
              <a:t>надання допомоги покупцеві при розв'язанні проблем експлуатації товару;</a:t>
            </a:r>
          </a:p>
          <a:p>
            <a:pPr algn="just">
              <a:buFont typeface="Palatino Linotype" panose="02040502050505030304" pitchFamily="18" charset="0"/>
              <a:buChar char="*"/>
            </a:pPr>
            <a:r>
              <a:rPr lang="uk-UA" dirty="0" smtClean="0"/>
              <a:t>перевірка сумісності товару або його елементів з іншими виробами й системами;</a:t>
            </a:r>
          </a:p>
          <a:p>
            <a:pPr algn="just">
              <a:buFont typeface="Palatino Linotype" panose="02040502050505030304" pitchFamily="18" charset="0"/>
              <a:buChar char="*"/>
            </a:pPr>
            <a:r>
              <a:rPr lang="uk-UA" dirty="0" smtClean="0"/>
              <a:t>надання консультацій з надійної експлуатації й зберігання товару.</a:t>
            </a:r>
          </a:p>
          <a:p>
            <a:pPr marL="45720" indent="0" algn="just">
              <a:buNone/>
            </a:pPr>
            <a:r>
              <a:rPr lang="uk-UA" sz="2600" b="1" i="1" u="sng" dirty="0" smtClean="0"/>
              <a:t>Післягарантійний  сервіс </a:t>
            </a:r>
            <a:r>
              <a:rPr lang="uk-UA" dirty="0" smtClean="0"/>
              <a:t>здійснюють за оплату, і він по суті нічим іншим не чим </a:t>
            </a:r>
            <a:r>
              <a:rPr lang="uk-UA" dirty="0" err="1" smtClean="0"/>
              <a:t>невідрізняться</a:t>
            </a:r>
            <a:r>
              <a:rPr lang="uk-UA" dirty="0" smtClean="0"/>
              <a:t> від гарантійного.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7102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clrChange>
              <a:clrFrom>
                <a:srgbClr val="F7FCF6"/>
              </a:clrFrom>
              <a:clrTo>
                <a:srgbClr val="F7FC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564904"/>
            <a:ext cx="3967336" cy="396733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1275597">
            <a:off x="1043608" y="1628800"/>
            <a:ext cx="6512511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uk-UA" sz="60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Дякую за увагу!</a:t>
            </a:r>
            <a:endParaRPr lang="ru-RU" sz="600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4652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731520"/>
            <a:ext cx="7416824" cy="5073744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Прямі продажі </a:t>
            </a:r>
            <a:r>
              <a:rPr lang="uk-UA" dirty="0" smtClean="0"/>
              <a:t>– це продаж товарів широкого вжитку та послуг безпосередньо споживачам на принципах індивідуальних контактів, як правило, у помешканні клієнта в його офісі або інших місцях, поза розташування постійних місць торгівлі. </a:t>
            </a:r>
          </a:p>
          <a:p>
            <a:pPr marL="45720" indent="0" algn="just">
              <a:buNone/>
            </a:pPr>
            <a:endParaRPr lang="uk-UA" dirty="0"/>
          </a:p>
          <a:p>
            <a:pPr marL="45720" indent="0" algn="just">
              <a:buNone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Прямий продаж </a:t>
            </a:r>
            <a:r>
              <a:rPr lang="uk-UA" dirty="0" smtClean="0"/>
              <a:t>зазвичай потребує проведення презентації чи демонстрації товару, під час якої продавець подає клієнтові всю потрібну інформацію про цей товар.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3674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1772816"/>
            <a:ext cx="7488832" cy="3744416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Активні продажі</a:t>
            </a:r>
            <a:r>
              <a:rPr lang="uk-UA" sz="2400" dirty="0" smtClean="0"/>
              <a:t> – це технологія масового залучення нових корпоративних клієнтів, яку здійснює відділ продажів підприємства. </a:t>
            </a:r>
          </a:p>
          <a:p>
            <a:pPr marL="45720" indent="0" algn="just">
              <a:buNone/>
            </a:pPr>
            <a:r>
              <a:rPr lang="uk-UA" sz="2400" dirty="0" smtClean="0"/>
              <a:t>При використанні цієї технології є можливість мінімізувати витрати на рекламу підприємства. </a:t>
            </a:r>
          </a:p>
        </p:txBody>
      </p:sp>
    </p:spTree>
    <p:extLst>
      <p:ext uri="{BB962C8B-B14F-4D97-AF65-F5344CB8AC3E}">
        <p14:creationId xmlns:p14="http://schemas.microsoft.com/office/powerpoint/2010/main" val="1383895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1340768"/>
            <a:ext cx="7272808" cy="3474720"/>
          </a:xfrm>
        </p:spPr>
        <p:txBody>
          <a:bodyPr/>
          <a:lstStyle/>
          <a:p>
            <a:pPr marL="45720" lvl="0" indent="0" algn="just">
              <a:buClr>
                <a:srgbClr val="F14124">
                  <a:lumMod val="75000"/>
                </a:srgbClr>
              </a:buClr>
              <a:buNone/>
            </a:pPr>
            <a:r>
              <a:rPr lang="uk-UA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Продавець</a:t>
            </a:r>
            <a:r>
              <a:rPr lang="uk-UA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– це людина або організація, яка за відповідну винагороду передає (продає) покупцеві товар чи послугу. </a:t>
            </a:r>
          </a:p>
          <a:p>
            <a:pPr marL="45720" lvl="0" indent="0" algn="just">
              <a:buClr>
                <a:srgbClr val="F14124">
                  <a:lumMod val="75000"/>
                </a:srgbClr>
              </a:buClr>
              <a:buNone/>
            </a:pPr>
            <a:endParaRPr lang="uk-UA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45720" lvl="0" indent="0" algn="just">
              <a:buClr>
                <a:srgbClr val="F14124">
                  <a:lumMod val="75000"/>
                </a:srgbClr>
              </a:buClr>
              <a:buNone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Продавець </a:t>
            </a:r>
            <a:r>
              <a:rPr lang="uk-UA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 вузькому значенні</a:t>
            </a:r>
            <a:r>
              <a:rPr lang="uk-UA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– особа, що безпосередньо контактує з покупцями і здійснює продаж товарів. </a:t>
            </a:r>
            <a:endParaRPr lang="ru-RU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9180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88378" y="548680"/>
            <a:ext cx="2808312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000" dirty="0" smtClean="0"/>
              <a:t>Аспекти продажів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1551321"/>
            <a:ext cx="1872208" cy="3385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1600" dirty="0" smtClean="0"/>
              <a:t>Психологічні </a:t>
            </a:r>
            <a:endParaRPr lang="ru-RU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2392957"/>
            <a:ext cx="2304256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1600" dirty="0" smtClean="0"/>
              <a:t>Придбання товарів є способом виразити власні потреби й уподобання, особистісні якості. </a:t>
            </a:r>
            <a:endParaRPr lang="ru-RU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4483859"/>
            <a:ext cx="2304256" cy="3385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1600" dirty="0" smtClean="0"/>
              <a:t>Економічний аспект </a:t>
            </a:r>
            <a:endParaRPr lang="ru-RU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339737" y="5517232"/>
            <a:ext cx="1106201" cy="3385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1600" dirty="0" smtClean="0"/>
              <a:t>Потреби </a:t>
            </a:r>
            <a:endParaRPr lang="ru-RU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1969840" y="5517232"/>
            <a:ext cx="1106201" cy="3385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1600" dirty="0" smtClean="0"/>
              <a:t>Мотиви </a:t>
            </a:r>
            <a:endParaRPr lang="ru-RU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3836450" y="1551321"/>
            <a:ext cx="1512168" cy="3385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1600" dirty="0" smtClean="0"/>
              <a:t>Етичні </a:t>
            </a:r>
            <a:endParaRPr lang="ru-RU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3692434" y="2392587"/>
            <a:ext cx="180020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1600" dirty="0" smtClean="0"/>
              <a:t>Принципи ділової етики </a:t>
            </a:r>
            <a:endParaRPr lang="ru-RU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3368398" y="3356992"/>
            <a:ext cx="2448272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1500" dirty="0" smtClean="0"/>
              <a:t>добросовісність; чесної ділової практики; обов'язковість виконання  договорів; рівність сторін; свобода вибору; відповідальність; справедливість обґрунтованість ціни.</a:t>
            </a:r>
            <a:endParaRPr lang="ru-RU" sz="1500" dirty="0"/>
          </a:p>
        </p:txBody>
      </p:sp>
      <p:sp>
        <p:nvSpPr>
          <p:cNvPr id="13" name="TextBox 12"/>
          <p:cNvSpPr txBox="1"/>
          <p:nvPr/>
        </p:nvSpPr>
        <p:spPr>
          <a:xfrm>
            <a:off x="6516216" y="1551321"/>
            <a:ext cx="1944216" cy="3385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1600" dirty="0" smtClean="0"/>
              <a:t>Юридичні </a:t>
            </a:r>
            <a:endParaRPr lang="ru-RU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6192180" y="2392588"/>
            <a:ext cx="2592288" cy="35394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1400" dirty="0" smtClean="0"/>
              <a:t>Закон України «Про захист прав споживачів» (1992р.) право на належну якість продукту; право на безпеку продукту; право на доступну актуальність, достовірну і своєчасну інформацію про продукт; право на відшкодування шкоди завданих неякісним продуктом; право на звернення до суду за захистом прав споживачів; право на об'єднання в громадські організації споживачів.</a:t>
            </a:r>
            <a:endParaRPr lang="ru-RU" sz="1400" dirty="0"/>
          </a:p>
        </p:txBody>
      </p:sp>
      <p:cxnSp>
        <p:nvCxnSpPr>
          <p:cNvPr id="16" name="Прямая соединительная линия 15"/>
          <p:cNvCxnSpPr>
            <a:stCxn id="4" idx="2"/>
            <a:endCxn id="10" idx="0"/>
          </p:cNvCxnSpPr>
          <p:nvPr/>
        </p:nvCxnSpPr>
        <p:spPr>
          <a:xfrm>
            <a:off x="4592534" y="948790"/>
            <a:ext cx="0" cy="60253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8" name="Соединительная линия уступом 17"/>
          <p:cNvCxnSpPr>
            <a:stCxn id="5" idx="0"/>
          </p:cNvCxnSpPr>
          <p:nvPr/>
        </p:nvCxnSpPr>
        <p:spPr>
          <a:xfrm rot="5400000" flipH="1" flipV="1">
            <a:off x="4439369" y="-1497634"/>
            <a:ext cx="301266" cy="5796644"/>
          </a:xfrm>
          <a:prstGeom prst="bentConnector2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endCxn id="13" idx="0"/>
          </p:cNvCxnSpPr>
          <p:nvPr/>
        </p:nvCxnSpPr>
        <p:spPr>
          <a:xfrm>
            <a:off x="7488324" y="1250055"/>
            <a:ext cx="0" cy="30126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5" idx="2"/>
            <a:endCxn id="6" idx="0"/>
          </p:cNvCxnSpPr>
          <p:nvPr/>
        </p:nvCxnSpPr>
        <p:spPr>
          <a:xfrm>
            <a:off x="1691680" y="1889875"/>
            <a:ext cx="0" cy="50308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6" idx="2"/>
            <a:endCxn id="7" idx="0"/>
          </p:cNvCxnSpPr>
          <p:nvPr/>
        </p:nvCxnSpPr>
        <p:spPr>
          <a:xfrm>
            <a:off x="1691680" y="3716396"/>
            <a:ext cx="0" cy="767463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8" idx="3"/>
            <a:endCxn id="9" idx="1"/>
          </p:cNvCxnSpPr>
          <p:nvPr/>
        </p:nvCxnSpPr>
        <p:spPr>
          <a:xfrm>
            <a:off x="1445938" y="5686509"/>
            <a:ext cx="523902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7" idx="2"/>
          </p:cNvCxnSpPr>
          <p:nvPr/>
        </p:nvCxnSpPr>
        <p:spPr>
          <a:xfrm>
            <a:off x="1691680" y="4822413"/>
            <a:ext cx="0" cy="86409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stCxn id="10" idx="2"/>
            <a:endCxn id="11" idx="0"/>
          </p:cNvCxnSpPr>
          <p:nvPr/>
        </p:nvCxnSpPr>
        <p:spPr>
          <a:xfrm>
            <a:off x="4592534" y="1889875"/>
            <a:ext cx="0" cy="50271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11" idx="2"/>
            <a:endCxn id="12" idx="0"/>
          </p:cNvCxnSpPr>
          <p:nvPr/>
        </p:nvCxnSpPr>
        <p:spPr>
          <a:xfrm>
            <a:off x="4592534" y="2977362"/>
            <a:ext cx="0" cy="37963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13" idx="2"/>
            <a:endCxn id="14" idx="0"/>
          </p:cNvCxnSpPr>
          <p:nvPr/>
        </p:nvCxnSpPr>
        <p:spPr>
          <a:xfrm>
            <a:off x="7488324" y="1889875"/>
            <a:ext cx="0" cy="502713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7024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9740" y="188640"/>
            <a:ext cx="6512511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uk-UA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Формування клієнтської бази </a:t>
            </a:r>
            <a:endParaRPr lang="uk-UA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9783" y="1988840"/>
            <a:ext cx="8136904" cy="1401173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uk-UA" sz="2000" dirty="0" smtClean="0"/>
              <a:t>Під клієнтською базою розуміється сукупність клієнтів, з якими в суб'єкта підприємницької діяльності склалися тривалі ділові відносини.</a:t>
            </a:r>
            <a:endParaRPr lang="ru-RU" sz="20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69783" y="2996952"/>
            <a:ext cx="8136904" cy="3528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buFont typeface="Georgia" pitchFamily="18" charset="0"/>
              <a:buNone/>
            </a:pPr>
            <a:r>
              <a:rPr lang="uk-UA" sz="2000" b="1" dirty="0" smtClean="0"/>
              <a:t>Важливість клієнтської бази обумовлена тим, що вона:</a:t>
            </a:r>
          </a:p>
          <a:p>
            <a:pPr algn="just"/>
            <a:r>
              <a:rPr lang="uk-UA" sz="2000" dirty="0" smtClean="0"/>
              <a:t>є важливим джерелом додаткових конкурентних переваг;</a:t>
            </a:r>
          </a:p>
          <a:p>
            <a:pPr algn="just"/>
            <a:r>
              <a:rPr lang="uk-UA" sz="2000" dirty="0" smtClean="0"/>
              <a:t>дозволяє створити тривалі й ефективні відносини з постійними споживачами;</a:t>
            </a:r>
          </a:p>
          <a:p>
            <a:pPr algn="just"/>
            <a:r>
              <a:rPr lang="uk-UA" sz="2000" dirty="0" smtClean="0"/>
              <a:t>є умовою стабільності отримання прибутку;</a:t>
            </a:r>
          </a:p>
          <a:p>
            <a:pPr algn="just"/>
            <a:r>
              <a:rPr lang="uk-UA" sz="2000" dirty="0" smtClean="0"/>
              <a:t>свідчить про лояльність (відданість) споживачів до торговельного підприємства;</a:t>
            </a:r>
          </a:p>
          <a:p>
            <a:pPr algn="just"/>
            <a:r>
              <a:rPr lang="uk-UA" sz="2000" dirty="0" smtClean="0"/>
              <a:t>обумовлює зростання частки ринку підприємства та обсягів доходів від реалізації продуктів.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34656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755576" y="332656"/>
            <a:ext cx="7632848" cy="72008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Клієнтська база має наступну структуру 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99792" y="1946748"/>
            <a:ext cx="4032448" cy="40011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000" b="1" dirty="0" smtClean="0"/>
              <a:t>Структура клієнтської бази </a:t>
            </a:r>
            <a:endParaRPr lang="ru-RU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123728" y="3008798"/>
            <a:ext cx="1584176" cy="8309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1600" dirty="0" smtClean="0"/>
              <a:t>Портфель не виконаних замовлень</a:t>
            </a:r>
            <a:endParaRPr lang="ru-RU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4283968" y="3008796"/>
            <a:ext cx="1944216" cy="8309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1600" dirty="0" smtClean="0"/>
              <a:t>Угоди з клієнтами які визначають відносини</a:t>
            </a:r>
            <a:endParaRPr lang="ru-RU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6948264" y="3008795"/>
            <a:ext cx="1656184" cy="8309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1600" dirty="0" smtClean="0"/>
              <a:t>Позадоговірні відносини з клієнтами </a:t>
            </a:r>
            <a:endParaRPr lang="ru-RU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3203848" y="4342397"/>
            <a:ext cx="1584176" cy="8309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1600" dirty="0" smtClean="0"/>
              <a:t>Статистика та структура закупівель</a:t>
            </a:r>
            <a:endParaRPr lang="ru-RU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5868144" y="4342396"/>
            <a:ext cx="1403648" cy="8309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1600" dirty="0" smtClean="0"/>
              <a:t>Фінансові аспекти закупівель</a:t>
            </a:r>
            <a:endParaRPr lang="ru-RU" sz="1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23528" y="3027681"/>
            <a:ext cx="1224136" cy="81211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/>
              <a:t>Списки </a:t>
            </a:r>
            <a:r>
              <a:rPr lang="uk-UA" sz="1600" dirty="0" smtClean="0"/>
              <a:t>клієнтів</a:t>
            </a:r>
            <a:endParaRPr lang="ru-RU" sz="1600" dirty="0"/>
          </a:p>
        </p:txBody>
      </p:sp>
      <p:cxnSp>
        <p:nvCxnSpPr>
          <p:cNvPr id="15" name="Соединительная линия уступом 14"/>
          <p:cNvCxnSpPr>
            <a:stCxn id="13" idx="0"/>
          </p:cNvCxnSpPr>
          <p:nvPr/>
        </p:nvCxnSpPr>
        <p:spPr>
          <a:xfrm rot="5400000" flipH="1" flipV="1">
            <a:off x="4212971" y="-535706"/>
            <a:ext cx="286013" cy="6840762"/>
          </a:xfrm>
          <a:prstGeom prst="bentConnector2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endCxn id="9" idx="0"/>
          </p:cNvCxnSpPr>
          <p:nvPr/>
        </p:nvCxnSpPr>
        <p:spPr>
          <a:xfrm>
            <a:off x="7776356" y="2741670"/>
            <a:ext cx="0" cy="26712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7" idx="0"/>
          </p:cNvCxnSpPr>
          <p:nvPr/>
        </p:nvCxnSpPr>
        <p:spPr>
          <a:xfrm flipV="1">
            <a:off x="2915816" y="2741670"/>
            <a:ext cx="0" cy="26712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8" idx="0"/>
          </p:cNvCxnSpPr>
          <p:nvPr/>
        </p:nvCxnSpPr>
        <p:spPr>
          <a:xfrm flipV="1">
            <a:off x="5256076" y="2741670"/>
            <a:ext cx="0" cy="26712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12" idx="0"/>
          </p:cNvCxnSpPr>
          <p:nvPr/>
        </p:nvCxnSpPr>
        <p:spPr>
          <a:xfrm flipV="1">
            <a:off x="6569968" y="2741669"/>
            <a:ext cx="0" cy="160072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10" idx="0"/>
          </p:cNvCxnSpPr>
          <p:nvPr/>
        </p:nvCxnSpPr>
        <p:spPr>
          <a:xfrm flipV="1">
            <a:off x="3995936" y="2741670"/>
            <a:ext cx="0" cy="160072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5" idx="2"/>
          </p:cNvCxnSpPr>
          <p:nvPr/>
        </p:nvCxnSpPr>
        <p:spPr>
          <a:xfrm>
            <a:off x="4716016" y="2346858"/>
            <a:ext cx="0" cy="39481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0340965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499</TotalTime>
  <Words>1702</Words>
  <Application>Microsoft Office PowerPoint</Application>
  <PresentationFormat>Экран (4:3)</PresentationFormat>
  <Paragraphs>277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Воздушный поток</vt:lpstr>
      <vt:lpstr>ВИЩИЙ НАВЧАЛЬНИЙ ЗАКЛАД УНІВЕРСИТЕТ ЕКОНОМІКИ ТА ПРАВА “КРОК” Коледж економіки, права та інформаційних технологій «Організація закупівель та продажу» </vt:lpstr>
      <vt:lpstr>План </vt:lpstr>
      <vt:lpstr>Продажі та аспекти їх здійснення</vt:lpstr>
      <vt:lpstr>Презентация PowerPoint</vt:lpstr>
      <vt:lpstr>Презентация PowerPoint</vt:lpstr>
      <vt:lpstr>Презентация PowerPoint</vt:lpstr>
      <vt:lpstr>Презентация PowerPoint</vt:lpstr>
      <vt:lpstr>Формування клієнтської бази </vt:lpstr>
      <vt:lpstr>Презентация PowerPoint</vt:lpstr>
      <vt:lpstr>Клієнтська база має наступну структуру </vt:lpstr>
      <vt:lpstr>Алгоритм роботи з клієнтською базою включає такі дії</vt:lpstr>
      <vt:lpstr>Презентация PowerPoint</vt:lpstr>
      <vt:lpstr>Презентация PowerPoint</vt:lpstr>
      <vt:lpstr>Презентация PowerPoint</vt:lpstr>
      <vt:lpstr>Презентация PowerPoint</vt:lpstr>
      <vt:lpstr>Фактори активізації (стимулювання) продажів</vt:lpstr>
      <vt:lpstr>Презентация PowerPoint</vt:lpstr>
      <vt:lpstr>Презентация PowerPoint</vt:lpstr>
      <vt:lpstr>Презентация PowerPoint</vt:lpstr>
      <vt:lpstr>Персональні продажі як комунікаційний інструмент активізації продажів</vt:lpstr>
      <vt:lpstr>Презентация PowerPoint</vt:lpstr>
      <vt:lpstr>Презентация PowerPoint</vt:lpstr>
      <vt:lpstr>Стимулювання продажів засобами презентацій:</vt:lpstr>
      <vt:lpstr>Презентация PowerPoint</vt:lpstr>
      <vt:lpstr>Підготовка презентації складається з наступних основних станів</vt:lpstr>
      <vt:lpstr>Презентация PowerPoint</vt:lpstr>
      <vt:lpstr>Програма лояльності в продажах </vt:lpstr>
      <vt:lpstr>Презентация PowerPoint</vt:lpstr>
      <vt:lpstr>Сервіс як чинник активізації продуктів</vt:lpstr>
      <vt:lpstr>До передпродажного сервісу відносять: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ВИЩИЙ НАВЧАЛЬНИЙ ЗАКЛАД УНІВЕРСИТЕТ ЕКОНОМІКИ ТА ПРАВА “КРОК” Коледж економіки, права та інформаційних технологій «Організація закупівель та продажу» Тема: «організація продажів»</dc:title>
  <dc:creator>Білокур Ганна Віталіївна</dc:creator>
  <cp:lastModifiedBy>Білокур Ганна Віталіївна</cp:lastModifiedBy>
  <cp:revision>56</cp:revision>
  <dcterms:created xsi:type="dcterms:W3CDTF">2015-11-24T08:00:59Z</dcterms:created>
  <dcterms:modified xsi:type="dcterms:W3CDTF">2015-11-24T16:31:08Z</dcterms:modified>
</cp:coreProperties>
</file>