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2" r:id="rId7"/>
    <p:sldId id="263" r:id="rId8"/>
    <p:sldId id="261" r:id="rId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06.03.2019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741391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06.03.2019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591671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06.03.2019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342006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1441048-564C-453F-905A-B32B791CF183}" type="datetimeFigureOut">
              <a:rPr lang="uk-UA" smtClean="0"/>
              <a:t>06.03.2019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53171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1441048-564C-453F-905A-B32B791CF183}" type="datetimeFigureOut">
              <a:rPr lang="uk-UA" smtClean="0"/>
              <a:t>06.03.2019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589090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1441048-564C-453F-905A-B32B791CF183}" type="datetimeFigureOut">
              <a:rPr lang="uk-UA" smtClean="0"/>
              <a:t>06.03.2019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895720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31441048-564C-453F-905A-B32B791CF183}" type="datetimeFigureOut">
              <a:rPr lang="uk-UA" smtClean="0"/>
              <a:t>06.03.2019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588372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1441048-564C-453F-905A-B32B791CF183}" type="datetimeFigureOut">
              <a:rPr lang="uk-UA" smtClean="0"/>
              <a:t>06.03.2019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032974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1441048-564C-453F-905A-B32B791CF183}" type="datetimeFigureOut">
              <a:rPr lang="uk-UA" smtClean="0"/>
              <a:t>06.03.2019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318525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1441048-564C-453F-905A-B32B791CF183}" type="datetimeFigureOut">
              <a:rPr lang="uk-UA" smtClean="0"/>
              <a:t>06.03.2019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2681611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1441048-564C-453F-905A-B32B791CF183}" type="datetimeFigureOut">
              <a:rPr lang="uk-UA" smtClean="0"/>
              <a:t>06.03.2019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C34B96E-BDF1-4B5C-9E09-92896B077930}" type="slidenum">
              <a:rPr lang="uk-UA" smtClean="0"/>
              <a:t>‹#›</a:t>
            </a:fld>
            <a:endParaRPr lang="uk-UA"/>
          </a:p>
        </p:txBody>
      </p:sp>
    </p:spTree>
    <p:extLst>
      <p:ext uri="{BB962C8B-B14F-4D97-AF65-F5344CB8AC3E}">
        <p14:creationId xmlns:p14="http://schemas.microsoft.com/office/powerpoint/2010/main" val="150943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41048-564C-453F-905A-B32B791CF183}" type="datetimeFigureOut">
              <a:rPr lang="uk-UA" smtClean="0"/>
              <a:t>06.03.2019</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4B96E-BDF1-4B5C-9E09-92896B077930}" type="slidenum">
              <a:rPr lang="uk-UA" smtClean="0"/>
              <a:t>‹#›</a:t>
            </a:fld>
            <a:endParaRPr lang="uk-UA"/>
          </a:p>
        </p:txBody>
      </p:sp>
    </p:spTree>
    <p:extLst>
      <p:ext uri="{BB962C8B-B14F-4D97-AF65-F5344CB8AC3E}">
        <p14:creationId xmlns:p14="http://schemas.microsoft.com/office/powerpoint/2010/main" val="523230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smtClean="0"/>
              <a:t>Онтологія</a:t>
            </a:r>
            <a:endParaRPr lang="en-US" b="1" dirty="0"/>
          </a:p>
        </p:txBody>
      </p:sp>
    </p:spTree>
    <p:extLst>
      <p:ext uri="{BB962C8B-B14F-4D97-AF65-F5344CB8AC3E}">
        <p14:creationId xmlns:p14="http://schemas.microsoft.com/office/powerpoint/2010/main" val="2822142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5897" y="1"/>
            <a:ext cx="10515600" cy="691376"/>
          </a:xfrm>
        </p:spPr>
        <p:txBody>
          <a:bodyPr>
            <a:normAutofit fontScale="90000"/>
          </a:bodyPr>
          <a:lstStyle/>
          <a:p>
            <a:pPr algn="ctr"/>
            <a:r>
              <a:rPr lang="uk-UA" b="1" dirty="0" smtClean="0"/>
              <a:t>Визначення</a:t>
            </a:r>
            <a:endParaRPr lang="en-US" b="1" dirty="0"/>
          </a:p>
        </p:txBody>
      </p:sp>
      <p:sp>
        <p:nvSpPr>
          <p:cNvPr id="4" name="Прямоугольник 3"/>
          <p:cNvSpPr/>
          <p:nvPr/>
        </p:nvSpPr>
        <p:spPr>
          <a:xfrm>
            <a:off x="1182028" y="570483"/>
            <a:ext cx="10493297" cy="3539430"/>
          </a:xfrm>
          <a:prstGeom prst="rect">
            <a:avLst/>
          </a:prstGeom>
        </p:spPr>
        <p:txBody>
          <a:bodyPr wrap="square">
            <a:spAutoFit/>
          </a:bodyPr>
          <a:lstStyle/>
          <a:p>
            <a:pPr algn="just"/>
            <a:r>
              <a:rPr lang="az-Cyrl-AZ" sz="2800" b="1" dirty="0" smtClean="0">
                <a:latin typeface="Arial" panose="020B0604020202020204" pitchFamily="34" charset="0"/>
              </a:rPr>
              <a:t>Онтоло́гія</a:t>
            </a:r>
            <a:r>
              <a:rPr lang="az-Cyrl-AZ" sz="2800" dirty="0" smtClean="0">
                <a:latin typeface="Arial" panose="020B0604020202020204" pitchFamily="34" charset="0"/>
              </a:rPr>
              <a:t> — формалізоване представлення знань про певну предметну область (середовище, світ), придатне для автоматизованої обробки. Онтологію неодмінно супроводжує деяка концепція цієї області інтересів. Найчастіше ця концепція виражається за допомогою визначення базових об'єктів (індивідуумів, атрибутів, процесів) і відношень між ними. Визначення цих об'єктів і відношень між ними зазвичай називають концептуалізацією.</a:t>
            </a:r>
            <a:endParaRPr lang="en-US" sz="2800" dirty="0"/>
          </a:p>
        </p:txBody>
      </p:sp>
      <p:sp>
        <p:nvSpPr>
          <p:cNvPr id="6" name="Прямоугольник 5"/>
          <p:cNvSpPr/>
          <p:nvPr/>
        </p:nvSpPr>
        <p:spPr>
          <a:xfrm>
            <a:off x="1182027" y="4173703"/>
            <a:ext cx="10493297" cy="1938992"/>
          </a:xfrm>
          <a:prstGeom prst="rect">
            <a:avLst/>
          </a:prstGeom>
        </p:spPr>
        <p:txBody>
          <a:bodyPr wrap="square">
            <a:spAutoFit/>
          </a:bodyPr>
          <a:lstStyle/>
          <a:p>
            <a:pPr algn="just"/>
            <a:r>
              <a:rPr lang="az-Cyrl-AZ" sz="2000" dirty="0">
                <a:latin typeface="Arial" panose="020B0604020202020204" pitchFamily="34" charset="0"/>
              </a:rPr>
              <a:t>Таке визначення онтології є узагальнюючим: </a:t>
            </a:r>
            <a:endParaRPr lang="az-Cyrl-AZ" sz="2000" dirty="0" smtClean="0">
              <a:latin typeface="Arial" panose="020B0604020202020204" pitchFamily="34" charset="0"/>
            </a:endParaRPr>
          </a:p>
          <a:p>
            <a:pPr algn="just"/>
            <a:r>
              <a:rPr lang="az-Cyrl-AZ" sz="2000" b="1" dirty="0" smtClean="0">
                <a:latin typeface="Arial" panose="020B0604020202020204" pitchFamily="34" charset="0"/>
              </a:rPr>
              <a:t>Онтологія</a:t>
            </a:r>
            <a:r>
              <a:rPr lang="az-Cyrl-AZ" sz="2000" dirty="0">
                <a:latin typeface="Arial" panose="020B0604020202020204" pitchFamily="34" charset="0"/>
              </a:rPr>
              <a:t> — це загальноприйнята і загальнодоступна концептуалізація певної області знань (світу, середовища), яка містить базис для моделювання цієї області знань і визначає протоколи для взаємодії між агентами, які використовують знання з цієї області, і, нарешті, включає домовленості про представлення теоретичних основ даної області знань</a:t>
            </a:r>
            <a:endParaRPr lang="en-US" sz="2000" dirty="0"/>
          </a:p>
        </p:txBody>
      </p:sp>
    </p:spTree>
    <p:extLst>
      <p:ext uri="{BB962C8B-B14F-4D97-AF65-F5344CB8AC3E}">
        <p14:creationId xmlns:p14="http://schemas.microsoft.com/office/powerpoint/2010/main" val="2270320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5898" y="0"/>
            <a:ext cx="10515600" cy="1325563"/>
          </a:xfrm>
        </p:spPr>
        <p:txBody>
          <a:bodyPr>
            <a:normAutofit/>
          </a:bodyPr>
          <a:lstStyle/>
          <a:p>
            <a:pPr algn="ctr"/>
            <a:r>
              <a:rPr lang="ru-RU" b="1" dirty="0" err="1"/>
              <a:t>Відмінності</a:t>
            </a:r>
            <a:r>
              <a:rPr lang="ru-RU" b="1" dirty="0"/>
              <a:t> від </a:t>
            </a:r>
            <a:r>
              <a:rPr lang="ru-RU" b="1" dirty="0" err="1"/>
              <a:t>філософського</a:t>
            </a:r>
            <a:r>
              <a:rPr lang="ru-RU" b="1" dirty="0"/>
              <a:t> </a:t>
            </a:r>
            <a:r>
              <a:rPr lang="ru-RU" b="1" dirty="0" err="1"/>
              <a:t>поняття</a:t>
            </a:r>
            <a:r>
              <a:rPr lang="ru-RU" b="1" dirty="0"/>
              <a:t> </a:t>
            </a:r>
            <a:r>
              <a:rPr lang="ru-RU" b="1" dirty="0" err="1" smtClean="0"/>
              <a:t>онтології</a:t>
            </a:r>
            <a:endParaRPr lang="en-US" b="1" dirty="0"/>
          </a:p>
        </p:txBody>
      </p:sp>
      <p:sp>
        <p:nvSpPr>
          <p:cNvPr id="4" name="Прямоугольник 3"/>
          <p:cNvSpPr/>
          <p:nvPr/>
        </p:nvSpPr>
        <p:spPr>
          <a:xfrm>
            <a:off x="726688" y="1610450"/>
            <a:ext cx="10604810" cy="4524315"/>
          </a:xfrm>
          <a:prstGeom prst="rect">
            <a:avLst/>
          </a:prstGeom>
        </p:spPr>
        <p:txBody>
          <a:bodyPr wrap="square">
            <a:spAutoFit/>
          </a:bodyPr>
          <a:lstStyle/>
          <a:p>
            <a:r>
              <a:rPr lang="az-Cyrl-AZ" sz="3200" dirty="0">
                <a:solidFill>
                  <a:srgbClr val="222222"/>
                </a:solidFill>
                <a:latin typeface="Arial" panose="020B0604020202020204" pitchFamily="34" charset="0"/>
              </a:rPr>
              <a:t>Основні відмінності полягають у наступному</a:t>
            </a:r>
            <a:r>
              <a:rPr lang="az-Cyrl-AZ" sz="3200" dirty="0" smtClean="0">
                <a:solidFill>
                  <a:srgbClr val="222222"/>
                </a:solidFill>
                <a:latin typeface="Arial" panose="020B0604020202020204" pitchFamily="34" charset="0"/>
              </a:rPr>
              <a:t>:</a:t>
            </a:r>
          </a:p>
          <a:p>
            <a:endParaRPr lang="az-Cyrl-AZ" sz="3200" dirty="0">
              <a:solidFill>
                <a:srgbClr val="222222"/>
              </a:solidFill>
              <a:latin typeface="Arial" panose="020B0604020202020204" pitchFamily="34" charset="0"/>
            </a:endParaRPr>
          </a:p>
          <a:p>
            <a:pPr algn="just">
              <a:buFont typeface="Arial" panose="020B0604020202020204" pitchFamily="34" charset="0"/>
              <a:buChar char="•"/>
            </a:pPr>
            <a:r>
              <a:rPr lang="az-Cyrl-AZ" sz="3200" dirty="0" smtClean="0">
                <a:solidFill>
                  <a:srgbClr val="222222"/>
                </a:solidFill>
                <a:latin typeface="Arial" panose="020B0604020202020204" pitchFamily="34" charset="0"/>
              </a:rPr>
              <a:t>онтологія </a:t>
            </a:r>
            <a:r>
              <a:rPr lang="az-Cyrl-AZ" sz="3200" dirty="0">
                <a:solidFill>
                  <a:srgbClr val="222222"/>
                </a:solidFill>
                <a:latin typeface="Arial" panose="020B0604020202020204" pitchFamily="34" charset="0"/>
              </a:rPr>
              <a:t>в інформатиці повинна мати формалізовану мову представлення, який комп'ютер здатний обробляти без безпосередньої участі людини</a:t>
            </a:r>
            <a:r>
              <a:rPr lang="az-Cyrl-AZ" sz="3200" dirty="0" smtClean="0">
                <a:solidFill>
                  <a:srgbClr val="222222"/>
                </a:solidFill>
                <a:latin typeface="Arial" panose="020B0604020202020204" pitchFamily="34" charset="0"/>
              </a:rPr>
              <a:t>;</a:t>
            </a:r>
          </a:p>
          <a:p>
            <a:pPr algn="just"/>
            <a:endParaRPr lang="az-Cyrl-AZ" sz="3200" dirty="0">
              <a:solidFill>
                <a:srgbClr val="222222"/>
              </a:solidFill>
              <a:latin typeface="Arial" panose="020B0604020202020204" pitchFamily="34" charset="0"/>
            </a:endParaRPr>
          </a:p>
          <a:p>
            <a:pPr algn="just">
              <a:buFont typeface="Arial" panose="020B0604020202020204" pitchFamily="34" charset="0"/>
              <a:buChar char="•"/>
            </a:pPr>
            <a:r>
              <a:rPr lang="az-Cyrl-AZ" sz="3200" dirty="0">
                <a:solidFill>
                  <a:srgbClr val="222222"/>
                </a:solidFill>
                <a:latin typeface="Arial" panose="020B0604020202020204" pitchFamily="34" charset="0"/>
              </a:rPr>
              <a:t>онтології створюються завжди для вирішення певної задачі, і тому вони оцінюються більше з погляду </a:t>
            </a:r>
            <a:r>
              <a:rPr lang="az-Cyrl-AZ" sz="3200" i="1" dirty="0">
                <a:solidFill>
                  <a:srgbClr val="222222"/>
                </a:solidFill>
                <a:latin typeface="Arial" panose="020B0604020202020204" pitchFamily="34" charset="0"/>
              </a:rPr>
              <a:t>застосовності</a:t>
            </a:r>
            <a:r>
              <a:rPr lang="az-Cyrl-AZ" sz="3200" dirty="0">
                <a:solidFill>
                  <a:srgbClr val="222222"/>
                </a:solidFill>
                <a:latin typeface="Arial" panose="020B0604020202020204" pitchFamily="34" charset="0"/>
              </a:rPr>
              <a:t>, ніж </a:t>
            </a:r>
            <a:r>
              <a:rPr lang="az-Cyrl-AZ" sz="3200" i="1" dirty="0">
                <a:solidFill>
                  <a:srgbClr val="222222"/>
                </a:solidFill>
                <a:latin typeface="Arial" panose="020B0604020202020204" pitchFamily="34" charset="0"/>
              </a:rPr>
              <a:t>повноти</a:t>
            </a:r>
            <a:r>
              <a:rPr lang="az-Cyrl-AZ" sz="3200" dirty="0">
                <a:solidFill>
                  <a:srgbClr val="222222"/>
                </a:solidFill>
                <a:latin typeface="Arial" panose="020B0604020202020204" pitchFamily="34" charset="0"/>
              </a:rPr>
              <a:t>.</a:t>
            </a:r>
            <a:endParaRPr lang="az-Cyrl-AZ" sz="3200" b="0" i="0" dirty="0">
              <a:solidFill>
                <a:srgbClr val="222222"/>
              </a:solidFill>
              <a:effectLst/>
              <a:latin typeface="Arial" panose="020B0604020202020204" pitchFamily="34" charset="0"/>
            </a:endParaRPr>
          </a:p>
        </p:txBody>
      </p:sp>
    </p:spTree>
    <p:extLst>
      <p:ext uri="{BB962C8B-B14F-4D97-AF65-F5344CB8AC3E}">
        <p14:creationId xmlns:p14="http://schemas.microsoft.com/office/powerpoint/2010/main" val="552769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836341"/>
          </a:xfrm>
        </p:spPr>
        <p:txBody>
          <a:bodyPr/>
          <a:lstStyle/>
          <a:p>
            <a:pPr algn="ctr"/>
            <a:r>
              <a:rPr lang="uk-UA" b="1" dirty="0" smtClean="0"/>
              <a:t>Приклад</a:t>
            </a:r>
            <a:endParaRPr lang="en-US" b="1" dirty="0"/>
          </a:p>
        </p:txBody>
      </p:sp>
      <p:pic>
        <p:nvPicPr>
          <p:cNvPr id="4" name="Рисунок 3"/>
          <p:cNvPicPr>
            <a:picLocks noChangeAspect="1"/>
          </p:cNvPicPr>
          <p:nvPr/>
        </p:nvPicPr>
        <p:blipFill>
          <a:blip r:embed="rId2"/>
          <a:stretch>
            <a:fillRect/>
          </a:stretch>
        </p:blipFill>
        <p:spPr>
          <a:xfrm>
            <a:off x="2203991" y="173075"/>
            <a:ext cx="8389668" cy="6564859"/>
          </a:xfrm>
          <a:prstGeom prst="rect">
            <a:avLst/>
          </a:prstGeom>
        </p:spPr>
      </p:pic>
    </p:spTree>
    <p:extLst>
      <p:ext uri="{BB962C8B-B14F-4D97-AF65-F5344CB8AC3E}">
        <p14:creationId xmlns:p14="http://schemas.microsoft.com/office/powerpoint/2010/main" val="1983645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049" y="0"/>
            <a:ext cx="10515600" cy="828055"/>
          </a:xfrm>
        </p:spPr>
        <p:txBody>
          <a:bodyPr/>
          <a:lstStyle/>
          <a:p>
            <a:pPr algn="ctr"/>
            <a:r>
              <a:rPr lang="uk-UA" dirty="0" smtClean="0"/>
              <a:t>Ще один приклад</a:t>
            </a:r>
            <a:endParaRPr lang="en-US" dirty="0"/>
          </a:p>
        </p:txBody>
      </p:sp>
      <p:pic>
        <p:nvPicPr>
          <p:cNvPr id="4" name="Рисунок 3"/>
          <p:cNvPicPr>
            <a:picLocks noChangeAspect="1"/>
          </p:cNvPicPr>
          <p:nvPr/>
        </p:nvPicPr>
        <p:blipFill>
          <a:blip r:embed="rId2"/>
          <a:stretch>
            <a:fillRect/>
          </a:stretch>
        </p:blipFill>
        <p:spPr>
          <a:xfrm>
            <a:off x="2662689" y="914400"/>
            <a:ext cx="7245584" cy="5430643"/>
          </a:xfrm>
          <a:prstGeom prst="rect">
            <a:avLst/>
          </a:prstGeom>
        </p:spPr>
      </p:pic>
    </p:spTree>
    <p:extLst>
      <p:ext uri="{BB962C8B-B14F-4D97-AF65-F5344CB8AC3E}">
        <p14:creationId xmlns:p14="http://schemas.microsoft.com/office/powerpoint/2010/main" val="3861589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5898" y="86345"/>
            <a:ext cx="10515600" cy="794601"/>
          </a:xfrm>
        </p:spPr>
        <p:txBody>
          <a:bodyPr/>
          <a:lstStyle/>
          <a:p>
            <a:pPr algn="ctr"/>
            <a:r>
              <a:rPr lang="az-Cyrl-AZ" dirty="0"/>
              <a:t>Елементи онтологій</a:t>
            </a:r>
          </a:p>
        </p:txBody>
      </p:sp>
      <p:sp>
        <p:nvSpPr>
          <p:cNvPr id="4" name="TextBox 3"/>
          <p:cNvSpPr txBox="1"/>
          <p:nvPr/>
        </p:nvSpPr>
        <p:spPr>
          <a:xfrm>
            <a:off x="501805" y="880946"/>
            <a:ext cx="11184673" cy="2246769"/>
          </a:xfrm>
          <a:prstGeom prst="rect">
            <a:avLst/>
          </a:prstGeom>
          <a:noFill/>
        </p:spPr>
        <p:txBody>
          <a:bodyPr wrap="square" rtlCol="0">
            <a:spAutoFit/>
          </a:bodyPr>
          <a:lstStyle/>
          <a:p>
            <a:pPr algn="just"/>
            <a:r>
              <a:rPr lang="az-Cyrl-AZ" sz="2800" dirty="0"/>
              <a:t>Онтології зазвичай містять </a:t>
            </a:r>
            <a:r>
              <a:rPr lang="az-Cyrl-AZ" sz="2800" b="1" dirty="0"/>
              <a:t>класи</a:t>
            </a:r>
            <a:r>
              <a:rPr lang="az-Cyrl-AZ" sz="2800" dirty="0"/>
              <a:t> (поняття), </a:t>
            </a:r>
            <a:r>
              <a:rPr lang="az-Cyrl-AZ" sz="2800" b="1" dirty="0"/>
              <a:t>екземпляри</a:t>
            </a:r>
            <a:r>
              <a:rPr lang="az-Cyrl-AZ" sz="2800" dirty="0"/>
              <a:t> цих класів, їхні </a:t>
            </a:r>
            <a:r>
              <a:rPr lang="az-Cyrl-AZ" sz="2800" b="1" dirty="0"/>
              <a:t>атрибути</a:t>
            </a:r>
            <a:r>
              <a:rPr lang="az-Cyrl-AZ" sz="2800" dirty="0"/>
              <a:t> (властивості) та </a:t>
            </a:r>
            <a:r>
              <a:rPr lang="az-Cyrl-AZ" sz="2800" b="1" dirty="0"/>
              <a:t>значення</a:t>
            </a:r>
            <a:r>
              <a:rPr lang="az-Cyrl-AZ" sz="2800" dirty="0"/>
              <a:t> цих властивостей, а також </a:t>
            </a:r>
            <a:r>
              <a:rPr lang="az-Cyrl-AZ" sz="2800" b="1" dirty="0"/>
              <a:t>відношення</a:t>
            </a:r>
            <a:r>
              <a:rPr lang="az-Cyrl-AZ" sz="2800" dirty="0"/>
              <a:t> між класами та екземплярами класів. Крім того, онтологія може містити певні обмеження на використання класів та їх відношень</a:t>
            </a:r>
            <a:endParaRPr lang="en-US" sz="2800" dirty="0"/>
          </a:p>
        </p:txBody>
      </p:sp>
      <p:sp>
        <p:nvSpPr>
          <p:cNvPr id="5" name="TextBox 4"/>
          <p:cNvSpPr txBox="1"/>
          <p:nvPr/>
        </p:nvSpPr>
        <p:spPr>
          <a:xfrm>
            <a:off x="501805" y="3127715"/>
            <a:ext cx="11095463" cy="3693319"/>
          </a:xfrm>
          <a:prstGeom prst="rect">
            <a:avLst/>
          </a:prstGeom>
          <a:noFill/>
        </p:spPr>
        <p:txBody>
          <a:bodyPr wrap="square" rtlCol="0">
            <a:spAutoFit/>
          </a:bodyPr>
          <a:lstStyle/>
          <a:p>
            <a:r>
              <a:rPr lang="az-Cyrl-AZ" b="1" dirty="0"/>
              <a:t>Екземпляри</a:t>
            </a:r>
          </a:p>
          <a:p>
            <a:r>
              <a:rPr lang="az-Cyrl-AZ" dirty="0"/>
              <a:t>Екземпляри (англ. </a:t>
            </a:r>
            <a:r>
              <a:rPr lang="en-US" i="1" dirty="0"/>
              <a:t>instances</a:t>
            </a:r>
            <a:r>
              <a:rPr lang="en-US" dirty="0"/>
              <a:t>) </a:t>
            </a:r>
            <a:r>
              <a:rPr lang="az-Cyrl-AZ" dirty="0"/>
              <a:t>або індивіди (англ. </a:t>
            </a:r>
            <a:r>
              <a:rPr lang="en-US" i="1" dirty="0"/>
              <a:t>individuals</a:t>
            </a:r>
            <a:r>
              <a:rPr lang="en-US" dirty="0"/>
              <a:t>) — </a:t>
            </a:r>
            <a:r>
              <a:rPr lang="az-Cyrl-AZ" dirty="0"/>
              <a:t>це основні, низькорівневі компоненти онтології. Екземпляри можуть являти собою як фізичні об'єкти (люди, будинки, планети), так і абстрактні(числа, слова). Строго кажучи, онтологія може обійтися й без конкретних об'єктів. Однак, однією з головних цілей онтології є </a:t>
            </a:r>
            <a:r>
              <a:rPr lang="az-Cyrl-AZ" i="1" dirty="0"/>
              <a:t>класифікація</a:t>
            </a:r>
            <a:r>
              <a:rPr lang="az-Cyrl-AZ" dirty="0"/>
              <a:t> таких об'єктів, тому вони також включаються</a:t>
            </a:r>
            <a:r>
              <a:rPr lang="az-Cyrl-AZ" dirty="0" smtClean="0"/>
              <a:t>.</a:t>
            </a:r>
          </a:p>
          <a:p>
            <a:r>
              <a:rPr lang="az-Cyrl-AZ" b="1" dirty="0"/>
              <a:t>Поняття</a:t>
            </a:r>
          </a:p>
          <a:p>
            <a:pPr algn="just"/>
            <a:r>
              <a:rPr lang="az-Cyrl-AZ" dirty="0"/>
              <a:t>Поняття (англ. </a:t>
            </a:r>
            <a:r>
              <a:rPr lang="en-US" i="1" dirty="0"/>
              <a:t>concepts</a:t>
            </a:r>
            <a:r>
              <a:rPr lang="en-US" dirty="0"/>
              <a:t>) (</a:t>
            </a:r>
            <a:r>
              <a:rPr lang="az-Cyrl-AZ" dirty="0"/>
              <a:t>або класи (англ. </a:t>
            </a:r>
            <a:r>
              <a:rPr lang="en-US" i="1" dirty="0"/>
              <a:t>classes</a:t>
            </a:r>
            <a:r>
              <a:rPr lang="en-US" dirty="0"/>
              <a:t>)) — </a:t>
            </a:r>
            <a:r>
              <a:rPr lang="az-Cyrl-AZ" dirty="0"/>
              <a:t>абстрактні групи, колекції або набори об'єктів. Вони можуть містити в собі екземпляри, інші класи, або ж сполучення й того, і іншого. </a:t>
            </a:r>
            <a:endParaRPr lang="az-Cyrl-AZ" dirty="0" smtClean="0"/>
          </a:p>
          <a:p>
            <a:pPr algn="just"/>
            <a:r>
              <a:rPr lang="az-Cyrl-AZ" dirty="0" smtClean="0"/>
              <a:t>Приклад</a:t>
            </a:r>
            <a:r>
              <a:rPr lang="az-Cyrl-AZ" dirty="0"/>
              <a:t>:</a:t>
            </a:r>
          </a:p>
          <a:p>
            <a:pPr algn="just"/>
            <a:r>
              <a:rPr lang="az-Cyrl-AZ" dirty="0"/>
              <a:t>Поняття «люди», вкладене поняття «людина». Чим є «людина» — вкладеним поняттям, чи екземпляром (індивідом) — залежить від онтології.</a:t>
            </a:r>
          </a:p>
          <a:p>
            <a:r>
              <a:rPr lang="az-Cyrl-AZ" dirty="0"/>
              <a:t>Поняття «індивіди», екземпляр «індивід».</a:t>
            </a:r>
          </a:p>
          <a:p>
            <a:endParaRPr lang="en-US" dirty="0"/>
          </a:p>
        </p:txBody>
      </p:sp>
    </p:spTree>
    <p:extLst>
      <p:ext uri="{BB962C8B-B14F-4D97-AF65-F5344CB8AC3E}">
        <p14:creationId xmlns:p14="http://schemas.microsoft.com/office/powerpoint/2010/main" val="211211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1654" y="1"/>
            <a:ext cx="10515600" cy="880946"/>
          </a:xfrm>
        </p:spPr>
        <p:txBody>
          <a:bodyPr/>
          <a:lstStyle/>
          <a:p>
            <a:pPr algn="ctr"/>
            <a:r>
              <a:rPr lang="az-Cyrl-AZ" dirty="0"/>
              <a:t>Мови опису </a:t>
            </a:r>
            <a:r>
              <a:rPr lang="az-Cyrl-AZ" dirty="0" smtClean="0"/>
              <a:t>онтологій</a:t>
            </a:r>
            <a:endParaRPr lang="en-US" dirty="0"/>
          </a:p>
        </p:txBody>
      </p:sp>
      <p:sp>
        <p:nvSpPr>
          <p:cNvPr id="4" name="TextBox 3"/>
          <p:cNvSpPr txBox="1"/>
          <p:nvPr/>
        </p:nvSpPr>
        <p:spPr>
          <a:xfrm>
            <a:off x="356839" y="769435"/>
            <a:ext cx="11262732" cy="5693866"/>
          </a:xfrm>
          <a:prstGeom prst="rect">
            <a:avLst/>
          </a:prstGeom>
          <a:noFill/>
        </p:spPr>
        <p:txBody>
          <a:bodyPr wrap="square" rtlCol="0">
            <a:spAutoFit/>
          </a:bodyPr>
          <a:lstStyle/>
          <a:p>
            <a:pPr algn="just"/>
            <a:r>
              <a:rPr lang="az-Cyrl-AZ" sz="2600" u="sng" dirty="0"/>
              <a:t>Мова опису онтологій</a:t>
            </a:r>
            <a:r>
              <a:rPr lang="az-Cyrl-AZ" sz="2600" dirty="0"/>
              <a:t> — формальна мова, використовувана для кодування онтології. Існує кілька подібних мов (</a:t>
            </a:r>
            <a:r>
              <a:rPr lang="az-Cyrl-AZ" sz="2600" i="1" dirty="0"/>
              <a:t>список неповний</a:t>
            </a:r>
            <a:r>
              <a:rPr lang="az-Cyrl-AZ" sz="2600" dirty="0"/>
              <a:t>):</a:t>
            </a:r>
          </a:p>
          <a:p>
            <a:pPr algn="just"/>
            <a:r>
              <a:rPr lang="en-US" sz="2600" dirty="0"/>
              <a:t>OWL — Ontology Web Language, </a:t>
            </a:r>
            <a:r>
              <a:rPr lang="az-Cyrl-AZ" sz="2600" dirty="0"/>
              <a:t>стандарт </a:t>
            </a:r>
            <a:r>
              <a:rPr lang="en-US" sz="2600" dirty="0"/>
              <a:t>W3C, </a:t>
            </a:r>
            <a:r>
              <a:rPr lang="az-Cyrl-AZ" sz="2600" dirty="0"/>
              <a:t>мова для семантичних тверджень, розроблена як розширення </a:t>
            </a:r>
            <a:r>
              <a:rPr lang="en-US" sz="2600" dirty="0"/>
              <a:t>RDF </a:t>
            </a:r>
            <a:r>
              <a:rPr lang="az-Cyrl-AZ" sz="2600" dirty="0"/>
              <a:t>і </a:t>
            </a:r>
            <a:r>
              <a:rPr lang="en-US" sz="2600" dirty="0"/>
              <a:t>RDFS;</a:t>
            </a:r>
          </a:p>
          <a:p>
            <a:pPr algn="just"/>
            <a:r>
              <a:rPr lang="en-US" sz="2600" dirty="0"/>
              <a:t>KIF (Knowledge Interchange Format </a:t>
            </a:r>
            <a:r>
              <a:rPr lang="az-Cyrl-AZ" sz="2600" dirty="0"/>
              <a:t>або формат обміну знаннями) — заснований на </a:t>
            </a:r>
            <a:r>
              <a:rPr lang="en-US" sz="2600" dirty="0"/>
              <a:t>S-</a:t>
            </a:r>
            <a:r>
              <a:rPr lang="az-Cyrl-AZ" sz="2600" dirty="0"/>
              <a:t>виразах синтаксис для логіки;</a:t>
            </a:r>
          </a:p>
          <a:p>
            <a:pPr algn="just"/>
            <a:r>
              <a:rPr lang="en-US" sz="2600" dirty="0"/>
              <a:t>Common Logic — </a:t>
            </a:r>
            <a:r>
              <a:rPr lang="az-Cyrl-AZ" sz="2600" dirty="0"/>
              <a:t>спадкоємець </a:t>
            </a:r>
            <a:r>
              <a:rPr lang="en-US" sz="2600" dirty="0"/>
              <a:t>KIF (</a:t>
            </a:r>
            <a:r>
              <a:rPr lang="az-Cyrl-AZ" sz="2600" dirty="0"/>
              <a:t>стандартизований — </a:t>
            </a:r>
            <a:r>
              <a:rPr lang="en-US" sz="2600" dirty="0"/>
              <a:t>ISO/IEC 24707:2007).</a:t>
            </a:r>
          </a:p>
          <a:p>
            <a:pPr algn="just"/>
            <a:r>
              <a:rPr lang="en-US" sz="2600" dirty="0" err="1"/>
              <a:t>CycL</a:t>
            </a:r>
            <a:r>
              <a:rPr lang="en-US" sz="2600" dirty="0"/>
              <a:t> — </a:t>
            </a:r>
            <a:r>
              <a:rPr lang="az-Cyrl-AZ" sz="2600" dirty="0"/>
              <a:t>онтологічна мова, що використовується в проекті </a:t>
            </a:r>
            <a:r>
              <a:rPr lang="en-US" sz="2600" dirty="0" err="1"/>
              <a:t>Cyc</a:t>
            </a:r>
            <a:r>
              <a:rPr lang="en-US" sz="2600" dirty="0"/>
              <a:t>, </a:t>
            </a:r>
            <a:r>
              <a:rPr lang="az-Cyrl-AZ" sz="2600" dirty="0"/>
              <a:t>заснована на численні предикатів із деякими розширеннями вищого порядку.</a:t>
            </a:r>
          </a:p>
          <a:p>
            <a:pPr algn="just"/>
            <a:r>
              <a:rPr lang="en-US" sz="2600" dirty="0"/>
              <a:t>DAML+OIL (FIPA)</a:t>
            </a:r>
          </a:p>
          <a:p>
            <a:pPr algn="just"/>
            <a:r>
              <a:rPr lang="az-Cyrl-AZ" sz="2600" dirty="0"/>
              <a:t>Для роботи з мовами онтологій існує декілька видів технологій: редактори онтологій (для створення онтологій), </a:t>
            </a:r>
            <a:r>
              <a:rPr lang="en-US" sz="2600" dirty="0"/>
              <a:t>DBMS </a:t>
            </a:r>
            <a:r>
              <a:rPr lang="az-Cyrl-AZ" sz="2600" dirty="0"/>
              <a:t>онтологій (для зберігання й звертання до онтології) і сховища онтологій (для роботи з декількома онтологіями</a:t>
            </a:r>
            <a:r>
              <a:rPr lang="az-Cyrl-AZ" sz="2600" dirty="0" smtClean="0"/>
              <a:t>).</a:t>
            </a:r>
            <a:endParaRPr lang="en-US" sz="2600" dirty="0"/>
          </a:p>
        </p:txBody>
      </p:sp>
    </p:spTree>
    <p:extLst>
      <p:ext uri="{BB962C8B-B14F-4D97-AF65-F5344CB8AC3E}">
        <p14:creationId xmlns:p14="http://schemas.microsoft.com/office/powerpoint/2010/main" val="906648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049" y="86345"/>
            <a:ext cx="10515600" cy="995324"/>
          </a:xfrm>
        </p:spPr>
        <p:txBody>
          <a:bodyPr/>
          <a:lstStyle/>
          <a:p>
            <a:pPr algn="ctr"/>
            <a:r>
              <a:rPr lang="uk-UA" dirty="0" smtClean="0"/>
              <a:t>Література</a:t>
            </a:r>
            <a:endParaRPr lang="en-US" dirty="0"/>
          </a:p>
        </p:txBody>
      </p:sp>
      <p:sp>
        <p:nvSpPr>
          <p:cNvPr id="4" name="TextBox 3"/>
          <p:cNvSpPr txBox="1"/>
          <p:nvPr/>
        </p:nvSpPr>
        <p:spPr>
          <a:xfrm>
            <a:off x="827049" y="1717287"/>
            <a:ext cx="10883590" cy="2523768"/>
          </a:xfrm>
          <a:prstGeom prst="rect">
            <a:avLst/>
          </a:prstGeom>
          <a:noFill/>
        </p:spPr>
        <p:txBody>
          <a:bodyPr wrap="square" rtlCol="0">
            <a:spAutoFit/>
          </a:bodyPr>
          <a:lstStyle/>
          <a:p>
            <a:pPr algn="just"/>
            <a:r>
              <a:rPr lang="ru-RU" sz="2800" dirty="0"/>
              <a:t>Д. В. </a:t>
            </a:r>
            <a:r>
              <a:rPr lang="ru-RU" sz="2800" dirty="0" err="1"/>
              <a:t>Ландэ</a:t>
            </a:r>
            <a:r>
              <a:rPr lang="ru-RU" sz="2800" dirty="0"/>
              <a:t>, А. А. </a:t>
            </a:r>
            <a:r>
              <a:rPr lang="ru-RU" sz="2800" dirty="0" err="1"/>
              <a:t>Снарский</a:t>
            </a:r>
            <a:r>
              <a:rPr lang="ru-RU" sz="2800" dirty="0"/>
              <a:t>. Подход к созданию терминологических онтологий // Онтология проектирования, 2014. — N 2(12). — С. 83-91.</a:t>
            </a:r>
          </a:p>
          <a:p>
            <a:pPr algn="just"/>
            <a:r>
              <a:rPr lang="ru-RU" sz="2800" dirty="0"/>
              <a:t>Д. В. </a:t>
            </a:r>
            <a:r>
              <a:rPr lang="ru-RU" sz="2800" dirty="0" err="1"/>
              <a:t>Ландэ</a:t>
            </a:r>
            <a:r>
              <a:rPr lang="ru-RU" sz="2800" dirty="0"/>
              <a:t>, Построение модели предметной области путем зондирования сервиса </a:t>
            </a:r>
            <a:r>
              <a:rPr lang="ru-RU" sz="2800" dirty="0" err="1"/>
              <a:t>Google</a:t>
            </a:r>
            <a:r>
              <a:rPr lang="ru-RU" sz="2800" dirty="0"/>
              <a:t> </a:t>
            </a:r>
            <a:r>
              <a:rPr lang="ru-RU" sz="2800" dirty="0" err="1"/>
              <a:t>Scholar</a:t>
            </a:r>
            <a:r>
              <a:rPr lang="ru-RU" sz="2800" dirty="0"/>
              <a:t> </a:t>
            </a:r>
            <a:r>
              <a:rPr lang="ru-RU" sz="2800" dirty="0" err="1"/>
              <a:t>Citations</a:t>
            </a:r>
            <a:r>
              <a:rPr lang="ru-RU" sz="2800" dirty="0"/>
              <a:t> // Онтология проектирования, 2015. — N 3(17). — С. 328—335.</a:t>
            </a:r>
          </a:p>
          <a:p>
            <a:endParaRPr lang="en-US" dirty="0"/>
          </a:p>
        </p:txBody>
      </p:sp>
    </p:spTree>
    <p:extLst>
      <p:ext uri="{BB962C8B-B14F-4D97-AF65-F5344CB8AC3E}">
        <p14:creationId xmlns:p14="http://schemas.microsoft.com/office/powerpoint/2010/main" val="349092451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76</Words>
  <Application>Microsoft Office PowerPoint</Application>
  <PresentationFormat>Широкоэкранный</PresentationFormat>
  <Paragraphs>33</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Arial</vt:lpstr>
      <vt:lpstr>Calibri</vt:lpstr>
      <vt:lpstr>Calibri Light</vt:lpstr>
      <vt:lpstr>Тема Office</vt:lpstr>
      <vt:lpstr>Онтологія</vt:lpstr>
      <vt:lpstr>Визначення</vt:lpstr>
      <vt:lpstr>Відмінності від філософського поняття онтології</vt:lpstr>
      <vt:lpstr>Приклад</vt:lpstr>
      <vt:lpstr>Ще один приклад</vt:lpstr>
      <vt:lpstr>Елементи онтологій</vt:lpstr>
      <vt:lpstr>Мови опису онтологій</vt:lpstr>
      <vt:lpstr>Література</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Експертні системи – частина штучного інтелекту</dc:title>
  <dc:creator>Максим Фролов</dc:creator>
  <cp:lastModifiedBy>Студент в классе 023</cp:lastModifiedBy>
  <cp:revision>36</cp:revision>
  <dcterms:created xsi:type="dcterms:W3CDTF">2017-02-24T12:14:30Z</dcterms:created>
  <dcterms:modified xsi:type="dcterms:W3CDTF">2019-03-06T12:16:46Z</dcterms:modified>
</cp:coreProperties>
</file>