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webextensions/webextension1.xml" ContentType="application/vnd.ms-office.webextension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webextensions/taskpanes.xml" ContentType="application/vnd.ms-office.webextensiontaskpan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0"/>
  </p:notesMasterIdLst>
  <p:sldIdLst>
    <p:sldId id="256" r:id="rId2"/>
    <p:sldId id="378" r:id="rId3"/>
    <p:sldId id="379" r:id="rId4"/>
    <p:sldId id="380" r:id="rId5"/>
    <p:sldId id="381" r:id="rId6"/>
    <p:sldId id="382" r:id="rId7"/>
    <p:sldId id="296" r:id="rId8"/>
    <p:sldId id="383" r:id="rId9"/>
    <p:sldId id="311" r:id="rId10"/>
    <p:sldId id="351" r:id="rId11"/>
    <p:sldId id="352" r:id="rId12"/>
    <p:sldId id="342" r:id="rId13"/>
    <p:sldId id="353" r:id="rId14"/>
    <p:sldId id="354" r:id="rId15"/>
    <p:sldId id="298" r:id="rId16"/>
    <p:sldId id="334" r:id="rId17"/>
    <p:sldId id="312" r:id="rId18"/>
    <p:sldId id="335" r:id="rId19"/>
    <p:sldId id="317" r:id="rId20"/>
    <p:sldId id="344" r:id="rId21"/>
    <p:sldId id="345" r:id="rId22"/>
    <p:sldId id="346" r:id="rId23"/>
    <p:sldId id="347" r:id="rId24"/>
    <p:sldId id="348" r:id="rId25"/>
    <p:sldId id="355" r:id="rId26"/>
    <p:sldId id="356" r:id="rId27"/>
    <p:sldId id="357" r:id="rId28"/>
    <p:sldId id="358" r:id="rId29"/>
    <p:sldId id="359" r:id="rId30"/>
    <p:sldId id="360" r:id="rId31"/>
    <p:sldId id="349" r:id="rId32"/>
    <p:sldId id="361" r:id="rId33"/>
    <p:sldId id="362" r:id="rId34"/>
    <p:sldId id="363" r:id="rId35"/>
    <p:sldId id="364" r:id="rId36"/>
    <p:sldId id="365" r:id="rId37"/>
    <p:sldId id="366" r:id="rId38"/>
    <p:sldId id="367" r:id="rId39"/>
    <p:sldId id="368" r:id="rId40"/>
    <p:sldId id="369" r:id="rId41"/>
    <p:sldId id="370" r:id="rId42"/>
    <p:sldId id="371" r:id="rId43"/>
    <p:sldId id="372" r:id="rId44"/>
    <p:sldId id="373" r:id="rId45"/>
    <p:sldId id="374" r:id="rId46"/>
    <p:sldId id="375" r:id="rId47"/>
    <p:sldId id="341" r:id="rId48"/>
    <p:sldId id="376" r:id="rId4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0612" autoAdjust="0"/>
    <p:restoredTop sz="94660"/>
  </p:normalViewPr>
  <p:slideViewPr>
    <p:cSldViewPr snapToGrid="0">
      <p:cViewPr>
        <p:scale>
          <a:sx n="70" d="100"/>
          <a:sy n="70" d="100"/>
        </p:scale>
        <p:origin x="-1368" y="-36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3D4C83-BACC-41BC-A65C-35B25D2F804B}" type="datetimeFigureOut">
              <a:rPr lang="ru-UA" smtClean="0"/>
              <a:pPr/>
              <a:t>09.02.2021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D1E130-4C10-4118-AEDC-000CBBF615AE}" type="slidenum">
              <a:rPr lang="ru-UA" smtClean="0"/>
              <a:pPr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xmlns="" val="3370551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D1E130-4C10-4118-AEDC-000CBBF615AE}" type="slidenum">
              <a:rPr lang="ru-UA" smtClean="0"/>
              <a:pPr/>
              <a:t>9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xmlns="" val="2154799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D1E130-4C10-4118-AEDC-000CBBF615AE}" type="slidenum">
              <a:rPr lang="ru-UA" smtClean="0"/>
              <a:pPr/>
              <a:t>10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xmlns="" val="1052684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D1E130-4C10-4118-AEDC-000CBBF615AE}" type="slidenum">
              <a:rPr lang="ru-UA" smtClean="0"/>
              <a:pPr/>
              <a:t>11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xmlns="" val="2619014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8B7D-69FD-4BCD-B25A-ED83D064B99D}" type="datetimeFigureOut">
              <a:rPr lang="ru-UA" smtClean="0"/>
              <a:pPr/>
              <a:t>09.02.2021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D4289-288A-4B8F-8B18-A06FFFE5B0B7}" type="slidenum">
              <a:rPr lang="ru-UA" smtClean="0"/>
              <a:pPr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xmlns="" val="3167159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8B7D-69FD-4BCD-B25A-ED83D064B99D}" type="datetimeFigureOut">
              <a:rPr lang="ru-UA" smtClean="0"/>
              <a:pPr/>
              <a:t>09.02.2021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D4289-288A-4B8F-8B18-A06FFFE5B0B7}" type="slidenum">
              <a:rPr lang="ru-UA" smtClean="0"/>
              <a:pPr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xmlns="" val="4084094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8B7D-69FD-4BCD-B25A-ED83D064B99D}" type="datetimeFigureOut">
              <a:rPr lang="ru-UA" smtClean="0"/>
              <a:pPr/>
              <a:t>09.02.2021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D4289-288A-4B8F-8B18-A06FFFE5B0B7}" type="slidenum">
              <a:rPr lang="ru-UA" smtClean="0"/>
              <a:pPr/>
              <a:t>‹#›</a:t>
            </a:fld>
            <a:endParaRPr lang="ru-U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9704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8B7D-69FD-4BCD-B25A-ED83D064B99D}" type="datetimeFigureOut">
              <a:rPr lang="ru-UA" smtClean="0"/>
              <a:pPr/>
              <a:t>09.02.2021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D4289-288A-4B8F-8B18-A06FFFE5B0B7}" type="slidenum">
              <a:rPr lang="ru-UA" smtClean="0"/>
              <a:pPr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xmlns="" val="2390056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8B7D-69FD-4BCD-B25A-ED83D064B99D}" type="datetimeFigureOut">
              <a:rPr lang="ru-UA" smtClean="0"/>
              <a:pPr/>
              <a:t>09.02.2021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D4289-288A-4B8F-8B18-A06FFFE5B0B7}" type="slidenum">
              <a:rPr lang="ru-UA" smtClean="0"/>
              <a:pPr/>
              <a:t>‹#›</a:t>
            </a:fld>
            <a:endParaRPr lang="ru-U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1151710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8B7D-69FD-4BCD-B25A-ED83D064B99D}" type="datetimeFigureOut">
              <a:rPr lang="ru-UA" smtClean="0"/>
              <a:pPr/>
              <a:t>09.02.2021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D4289-288A-4B8F-8B18-A06FFFE5B0B7}" type="slidenum">
              <a:rPr lang="ru-UA" smtClean="0"/>
              <a:pPr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xmlns="" val="5271872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8B7D-69FD-4BCD-B25A-ED83D064B99D}" type="datetimeFigureOut">
              <a:rPr lang="ru-UA" smtClean="0"/>
              <a:pPr/>
              <a:t>09.02.2021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D4289-288A-4B8F-8B18-A06FFFE5B0B7}" type="slidenum">
              <a:rPr lang="ru-UA" smtClean="0"/>
              <a:pPr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xmlns="" val="17869486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8B7D-69FD-4BCD-B25A-ED83D064B99D}" type="datetimeFigureOut">
              <a:rPr lang="ru-UA" smtClean="0"/>
              <a:pPr/>
              <a:t>09.02.2021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D4289-288A-4B8F-8B18-A06FFFE5B0B7}" type="slidenum">
              <a:rPr lang="ru-UA" smtClean="0"/>
              <a:pPr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xmlns="" val="905007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8B7D-69FD-4BCD-B25A-ED83D064B99D}" type="datetimeFigureOut">
              <a:rPr lang="ru-UA" smtClean="0"/>
              <a:pPr/>
              <a:t>09.02.2021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D4289-288A-4B8F-8B18-A06FFFE5B0B7}" type="slidenum">
              <a:rPr lang="ru-UA" smtClean="0"/>
              <a:pPr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xmlns="" val="1687780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8B7D-69FD-4BCD-B25A-ED83D064B99D}" type="datetimeFigureOut">
              <a:rPr lang="ru-UA" smtClean="0"/>
              <a:pPr/>
              <a:t>09.02.2021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D4289-288A-4B8F-8B18-A06FFFE5B0B7}" type="slidenum">
              <a:rPr lang="ru-UA" smtClean="0"/>
              <a:pPr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xmlns="" val="4025821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8B7D-69FD-4BCD-B25A-ED83D064B99D}" type="datetimeFigureOut">
              <a:rPr lang="ru-UA" smtClean="0"/>
              <a:pPr/>
              <a:t>09.02.2021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D4289-288A-4B8F-8B18-A06FFFE5B0B7}" type="slidenum">
              <a:rPr lang="ru-UA" smtClean="0"/>
              <a:pPr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xmlns="" val="3775093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8B7D-69FD-4BCD-B25A-ED83D064B99D}" type="datetimeFigureOut">
              <a:rPr lang="ru-UA" smtClean="0"/>
              <a:pPr/>
              <a:t>09.02.2021</a:t>
            </a:fld>
            <a:endParaRPr lang="ru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D4289-288A-4B8F-8B18-A06FFFE5B0B7}" type="slidenum">
              <a:rPr lang="ru-UA" smtClean="0"/>
              <a:pPr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xmlns="" val="3979323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8B7D-69FD-4BCD-B25A-ED83D064B99D}" type="datetimeFigureOut">
              <a:rPr lang="ru-UA" smtClean="0"/>
              <a:pPr/>
              <a:t>09.02.2021</a:t>
            </a:fld>
            <a:endParaRPr lang="ru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D4289-288A-4B8F-8B18-A06FFFE5B0B7}" type="slidenum">
              <a:rPr lang="ru-UA" smtClean="0"/>
              <a:pPr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xmlns="" val="3408631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8B7D-69FD-4BCD-B25A-ED83D064B99D}" type="datetimeFigureOut">
              <a:rPr lang="ru-UA" smtClean="0"/>
              <a:pPr/>
              <a:t>09.02.2021</a:t>
            </a:fld>
            <a:endParaRPr lang="ru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D4289-288A-4B8F-8B18-A06FFFE5B0B7}" type="slidenum">
              <a:rPr lang="ru-UA" smtClean="0"/>
              <a:pPr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xmlns="" val="4211738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8B7D-69FD-4BCD-B25A-ED83D064B99D}" type="datetimeFigureOut">
              <a:rPr lang="ru-UA" smtClean="0"/>
              <a:pPr/>
              <a:t>09.02.2021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D4289-288A-4B8F-8B18-A06FFFE5B0B7}" type="slidenum">
              <a:rPr lang="ru-UA" smtClean="0"/>
              <a:pPr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xmlns="" val="1443482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8B7D-69FD-4BCD-B25A-ED83D064B99D}" type="datetimeFigureOut">
              <a:rPr lang="ru-UA" smtClean="0"/>
              <a:pPr/>
              <a:t>09.02.2021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D4289-288A-4B8F-8B18-A06FFFE5B0B7}" type="slidenum">
              <a:rPr lang="ru-UA" smtClean="0"/>
              <a:pPr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xmlns="" val="2686161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88B7D-69FD-4BCD-B25A-ED83D064B99D}" type="datetimeFigureOut">
              <a:rPr lang="ru-UA" smtClean="0"/>
              <a:pPr/>
              <a:t>09.02.2021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86D4289-288A-4B8F-8B18-A06FFFE5B0B7}" type="slidenum">
              <a:rPr lang="ru-UA" smtClean="0"/>
              <a:pPr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xmlns="" val="3421083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9B06488-747D-4FA4-818B-83B218FD85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2928" y="370359"/>
            <a:ext cx="6421075" cy="1646302"/>
          </a:xfrm>
        </p:spPr>
        <p:txBody>
          <a:bodyPr/>
          <a:lstStyle/>
          <a:p>
            <a:pPr lvl="0" algn="ctr"/>
            <a:r>
              <a:rPr lang="uk-UA" sz="32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Коледж економіки, права та інформаційних технологій</a:t>
            </a:r>
            <a:endParaRPr lang="ru-UA" sz="3200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60E7F6D-A527-477C-BD35-D78442984F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72504" y="5075299"/>
            <a:ext cx="2670048" cy="1323439"/>
          </a:xfrm>
        </p:spPr>
        <p:txBody>
          <a:bodyPr>
            <a:normAutofit fontScale="92500" lnSpcReduction="10000"/>
          </a:bodyPr>
          <a:lstStyle/>
          <a:p>
            <a:r>
              <a:rPr lang="uk-UA" sz="24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Викладач:</a:t>
            </a:r>
            <a:endParaRPr lang="ru-UA" sz="2400" b="1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r>
              <a:rPr lang="uk-UA" sz="24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д.е.н., професор    </a:t>
            </a:r>
            <a:endParaRPr lang="ru-UA" sz="2400" b="1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r>
              <a:rPr lang="uk-UA" sz="24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Алькема В.Г.</a:t>
            </a:r>
            <a:endParaRPr lang="ru-UA" sz="2400" b="1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endParaRPr lang="ru-UA" sz="2000" b="1" dirty="0">
              <a:latin typeface="Georgia" panose="02040502050405020303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15EF27BB-3885-4C4E-9A7E-BA26DF70C76D}"/>
              </a:ext>
            </a:extLst>
          </p:cNvPr>
          <p:cNvSpPr/>
          <p:nvPr/>
        </p:nvSpPr>
        <p:spPr>
          <a:xfrm>
            <a:off x="166084" y="3593389"/>
            <a:ext cx="10687445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7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«</a:t>
            </a:r>
            <a:r>
              <a:rPr lang="ru-RU" sz="37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Оцінка</a:t>
            </a:r>
            <a:r>
              <a:rPr lang="ru-RU" sz="37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ru-RU" sz="37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ефективності</a:t>
            </a:r>
            <a:r>
              <a:rPr lang="ru-RU" sz="37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ru-RU" sz="37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комерційної</a:t>
            </a:r>
            <a:r>
              <a:rPr lang="ru-RU" sz="37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 угоди на </a:t>
            </a:r>
            <a:r>
              <a:rPr lang="ru-RU" sz="37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закупівлі</a:t>
            </a:r>
            <a:r>
              <a:rPr lang="ru-RU" sz="37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 з метою </a:t>
            </a:r>
            <a:r>
              <a:rPr lang="ru-RU" sz="37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наступного</a:t>
            </a:r>
            <a:r>
              <a:rPr lang="ru-RU" sz="37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 продажу </a:t>
            </a:r>
            <a:r>
              <a:rPr lang="ru-RU" sz="37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товарів</a:t>
            </a:r>
            <a:r>
              <a:rPr lang="ru-RU" sz="37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D8C4474-8D15-4B7B-B573-60F4E1E9960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0531" y="370359"/>
            <a:ext cx="2039938" cy="243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E149F7B-F9A9-4355-92B4-B7FDC363A329}"/>
              </a:ext>
            </a:extLst>
          </p:cNvPr>
          <p:cNvSpPr txBox="1"/>
          <p:nvPr/>
        </p:nvSpPr>
        <p:spPr>
          <a:xfrm>
            <a:off x="5020224" y="6180099"/>
            <a:ext cx="21515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м. Київ, 2021 рік</a:t>
            </a:r>
            <a:endParaRPr lang="ru-UA" sz="2000" dirty="0">
              <a:solidFill>
                <a:schemeClr val="bg2">
                  <a:lumMod val="1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0478C81A-DF35-45DD-BA21-C8C71A1A619D}"/>
              </a:ext>
            </a:extLst>
          </p:cNvPr>
          <p:cNvSpPr/>
          <p:nvPr/>
        </p:nvSpPr>
        <p:spPr>
          <a:xfrm>
            <a:off x="2868772" y="2016661"/>
            <a:ext cx="645446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000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Навчальна дисципліна</a:t>
            </a:r>
            <a:br>
              <a:rPr lang="uk-UA" sz="3000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3000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«Організація закупівлі та продажу»</a:t>
            </a:r>
            <a:endParaRPr lang="ru-UA" sz="3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ECC21968-63D2-4518-A9D7-972D77AD292F}"/>
              </a:ext>
            </a:extLst>
          </p:cNvPr>
          <p:cNvSpPr/>
          <p:nvPr/>
        </p:nvSpPr>
        <p:spPr>
          <a:xfrm>
            <a:off x="3068358" y="3093289"/>
            <a:ext cx="4882895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3000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Практичне завдання № </a:t>
            </a:r>
            <a:r>
              <a:rPr lang="en-US" sz="3000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UA" sz="3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6242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231A59B-767A-4826-A731-3DE283D13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5809" y="749862"/>
            <a:ext cx="7217795" cy="609600"/>
          </a:xfrm>
        </p:spPr>
        <p:txBody>
          <a:bodyPr>
            <a:normAutofit fontScale="90000"/>
          </a:bodyPr>
          <a:lstStyle/>
          <a:p>
            <a:r>
              <a:rPr lang="uk-UA" sz="3200" b="1" dirty="0">
                <a:latin typeface="Georgia" panose="02040502050405020303" pitchFamily="18" charset="0"/>
              </a:rPr>
              <a:t>Умова практичного завдання №4.</a:t>
            </a:r>
            <a:endParaRPr lang="ru-UA" sz="3200" b="1" dirty="0">
              <a:latin typeface="Georgia" panose="02040502050405020303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04E1F8E-9189-424A-9507-C139B679D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773" y="1912836"/>
            <a:ext cx="9827869" cy="303232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u="sng" dirty="0" err="1">
                <a:latin typeface="Georgia" panose="02040502050405020303" pitchFamily="18" charset="0"/>
                <a:ea typeface="Cambria Math" panose="02040503050406030204" pitchFamily="18" charset="0"/>
              </a:rPr>
              <a:t>Перелік</a:t>
            </a:r>
            <a:r>
              <a:rPr lang="ru-RU" sz="2000" b="1" u="sng" dirty="0">
                <a:latin typeface="Georgia" panose="02040502050405020303" pitchFamily="18" charset="0"/>
                <a:ea typeface="Cambria Math" panose="02040503050406030204" pitchFamily="18" charset="0"/>
              </a:rPr>
              <a:t> </a:t>
            </a:r>
            <a:r>
              <a:rPr lang="ru-RU" sz="2000" b="1" u="sng" dirty="0" err="1">
                <a:latin typeface="Georgia" panose="02040502050405020303" pitchFamily="18" charset="0"/>
                <a:ea typeface="Cambria Math" panose="02040503050406030204" pitchFamily="18" charset="0"/>
              </a:rPr>
              <a:t>угод</a:t>
            </a:r>
            <a:r>
              <a:rPr lang="ru-RU" sz="2000" b="1" u="sng" dirty="0">
                <a:latin typeface="Georgia" panose="02040502050405020303" pitchFamily="18" charset="0"/>
                <a:ea typeface="Cambria Math" panose="02040503050406030204" pitchFamily="18" charset="0"/>
              </a:rPr>
              <a:t>, </a:t>
            </a:r>
            <a:r>
              <a:rPr lang="ru-RU" sz="2000" b="1" u="sng" dirty="0" err="1">
                <a:latin typeface="Georgia" panose="02040502050405020303" pitchFamily="18" charset="0"/>
                <a:ea typeface="Cambria Math" panose="02040503050406030204" pitchFamily="18" charset="0"/>
              </a:rPr>
              <a:t>що</a:t>
            </a:r>
            <a:r>
              <a:rPr lang="ru-RU" sz="2000" b="1" u="sng" dirty="0">
                <a:latin typeface="Georgia" panose="02040502050405020303" pitchFamily="18" charset="0"/>
                <a:ea typeface="Cambria Math" panose="02040503050406030204" pitchFamily="18" charset="0"/>
              </a:rPr>
              <a:t> </a:t>
            </a:r>
            <a:r>
              <a:rPr lang="ru-RU" sz="2000" b="1" u="sng" dirty="0" err="1">
                <a:latin typeface="Georgia" panose="02040502050405020303" pitchFamily="18" charset="0"/>
                <a:ea typeface="Cambria Math" panose="02040503050406030204" pitchFamily="18" charset="0"/>
              </a:rPr>
              <a:t>пропонуються</a:t>
            </a:r>
            <a:r>
              <a:rPr lang="ru-RU" sz="2000" b="1" u="sng" dirty="0">
                <a:latin typeface="Georgia" panose="02040502050405020303" pitchFamily="18" charset="0"/>
                <a:ea typeface="Cambria Math" panose="02040503050406030204" pitchFamily="18" charset="0"/>
              </a:rPr>
              <a:t> </a:t>
            </a:r>
            <a:r>
              <a:rPr lang="ru-RU" sz="2000" b="1" u="sng" dirty="0" err="1">
                <a:latin typeface="Georgia" panose="02040502050405020303" pitchFamily="18" charset="0"/>
                <a:ea typeface="Cambria Math" panose="02040503050406030204" pitchFamily="18" charset="0"/>
              </a:rPr>
              <a:t>підприємству</a:t>
            </a:r>
            <a:endParaRPr lang="en-US" sz="2000" b="1" u="sng" dirty="0">
              <a:latin typeface="Georgia" panose="02040502050405020303" pitchFamily="18" charset="0"/>
              <a:ea typeface="Cambria Math" panose="02040503050406030204" pitchFamily="18" charset="0"/>
            </a:endParaRPr>
          </a:p>
          <a:p>
            <a:pPr marL="0" indent="0" algn="ctr">
              <a:buNone/>
            </a:pPr>
            <a:r>
              <a:rPr lang="uk-UA" sz="2000" dirty="0">
                <a:latin typeface="Georgia" panose="02040502050405020303" pitchFamily="18" charset="0"/>
              </a:rPr>
              <a:t>Угода №3</a:t>
            </a:r>
            <a:endParaRPr lang="ru-UA" sz="20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uk-UA" sz="2000" dirty="0">
                <a:latin typeface="Georgia" panose="02040502050405020303" pitchFamily="18" charset="0"/>
              </a:rPr>
              <a:t>Підприємству запропоновано укласти угоду з фабрикою "Каштан" на закупівлю чоловічих сорочок за ціною </a:t>
            </a:r>
            <a:r>
              <a:rPr lang="uk-UA" sz="2000" i="1" dirty="0" err="1">
                <a:latin typeface="Georgia" panose="02040502050405020303" pitchFamily="18" charset="0"/>
              </a:rPr>
              <a:t>Ц</a:t>
            </a:r>
            <a:r>
              <a:rPr lang="uk-UA" sz="2000" i="1" baseline="-25000" dirty="0" err="1">
                <a:latin typeface="Georgia" panose="02040502050405020303" pitchFamily="18" charset="0"/>
              </a:rPr>
              <a:t>з</a:t>
            </a:r>
            <a:r>
              <a:rPr lang="uk-UA" sz="2000" dirty="0">
                <a:latin typeface="Georgia" panose="02040502050405020303" pitchFamily="18" charset="0"/>
              </a:rPr>
              <a:t> грн. </a:t>
            </a:r>
            <a:r>
              <a:rPr lang="uk-UA" sz="2000" dirty="0" err="1">
                <a:latin typeface="Georgia" panose="02040502050405020303" pitchFamily="18" charset="0"/>
              </a:rPr>
              <a:t>Середньоринкова</a:t>
            </a:r>
            <a:r>
              <a:rPr lang="uk-UA" sz="2000" dirty="0">
                <a:latin typeface="Georgia" panose="02040502050405020303" pitchFamily="18" charset="0"/>
              </a:rPr>
              <a:t> ціна реалізації становить </a:t>
            </a:r>
            <a:r>
              <a:rPr lang="uk-UA" sz="2000" i="1" dirty="0" err="1">
                <a:latin typeface="Georgia" panose="02040502050405020303" pitchFamily="18" charset="0"/>
              </a:rPr>
              <a:t>Ц</a:t>
            </a:r>
            <a:r>
              <a:rPr lang="uk-UA" sz="2000" i="1" baseline="-25000" dirty="0" err="1">
                <a:latin typeface="Georgia" panose="02040502050405020303" pitchFamily="18" charset="0"/>
              </a:rPr>
              <a:t>р</a:t>
            </a:r>
            <a:r>
              <a:rPr lang="uk-UA" sz="2000" dirty="0">
                <a:latin typeface="Georgia" panose="02040502050405020303" pitchFamily="18" charset="0"/>
              </a:rPr>
              <a:t> грн. Мінімальна партія закупівлі </a:t>
            </a:r>
            <a:r>
              <a:rPr lang="uk-UA" sz="2000" i="1" dirty="0">
                <a:latin typeface="Georgia" panose="02040502050405020303" pitchFamily="18" charset="0"/>
              </a:rPr>
              <a:t>Т</a:t>
            </a:r>
            <a:r>
              <a:rPr lang="uk-UA" sz="2000" dirty="0">
                <a:latin typeface="Georgia" panose="02040502050405020303" pitchFamily="18" charset="0"/>
              </a:rPr>
              <a:t> штук. Прогнозний термін реалізації </a:t>
            </a:r>
            <a:r>
              <a:rPr lang="uk-UA" sz="2000" i="1" dirty="0">
                <a:latin typeface="Georgia" panose="02040502050405020303" pitchFamily="18" charset="0"/>
              </a:rPr>
              <a:t>Т</a:t>
            </a:r>
            <a:r>
              <a:rPr lang="uk-UA" sz="2000" dirty="0">
                <a:latin typeface="Georgia" panose="02040502050405020303" pitchFamily="18" charset="0"/>
              </a:rPr>
              <a:t> днів. Оплата проводиться по факту поставки. Необхідна сума коштів може бути виділена із власних обігових коштів. Конкретні дані за варіантами наведено в Таблиці 3.</a:t>
            </a:r>
            <a:endParaRPr lang="en-US" sz="20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uk-UA" sz="2000" b="1" u="sng" dirty="0">
              <a:latin typeface="Georgia" panose="02040502050405020303" pitchFamily="18" charset="0"/>
              <a:ea typeface="Cambria Math" panose="02040503050406030204" pitchFamily="18" charset="0"/>
            </a:endParaRPr>
          </a:p>
          <a:p>
            <a:pPr marL="0" indent="0" algn="ctr">
              <a:buNone/>
            </a:pPr>
            <a:endParaRPr lang="uk-UA" sz="2000" dirty="0">
              <a:latin typeface="Georgia" panose="02040502050405020303" pitchFamily="18" charset="0"/>
              <a:ea typeface="Cambria Math" panose="02040503050406030204" pitchFamily="18" charset="0"/>
            </a:endParaRPr>
          </a:p>
          <a:p>
            <a:pPr marL="0" indent="0" algn="ctr">
              <a:buNone/>
            </a:pPr>
            <a:endParaRPr lang="uk-UA" sz="2000" dirty="0">
              <a:latin typeface="Georgia" panose="02040502050405020303" pitchFamily="18" charset="0"/>
              <a:ea typeface="Cambria Math" panose="02040503050406030204" pitchFamily="18" charset="0"/>
            </a:endParaRPr>
          </a:p>
          <a:p>
            <a:pPr marL="0" indent="0" algn="r">
              <a:buNone/>
            </a:pPr>
            <a:endParaRPr lang="uk-UA" sz="2000" dirty="0">
              <a:latin typeface="Georgia" panose="02040502050405020303" pitchFamily="18" charset="0"/>
              <a:ea typeface="Cambria Math" panose="02040503050406030204" pitchFamily="18" charset="0"/>
            </a:endParaRPr>
          </a:p>
          <a:p>
            <a:pPr marL="0" indent="0" algn="ctr">
              <a:buNone/>
            </a:pPr>
            <a:endParaRPr lang="uk-UA" sz="2000" dirty="0">
              <a:latin typeface="Georgia" panose="02040502050405020303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4596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231A59B-767A-4826-A731-3DE283D13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671" y="577584"/>
            <a:ext cx="7217795" cy="609600"/>
          </a:xfrm>
        </p:spPr>
        <p:txBody>
          <a:bodyPr>
            <a:normAutofit fontScale="90000"/>
          </a:bodyPr>
          <a:lstStyle/>
          <a:p>
            <a:r>
              <a:rPr lang="uk-UA" sz="3200" b="1" dirty="0">
                <a:latin typeface="Georgia" panose="02040502050405020303" pitchFamily="18" charset="0"/>
              </a:rPr>
              <a:t>Умова практичного завдання №4.</a:t>
            </a:r>
            <a:endParaRPr lang="ru-UA" sz="3200" b="1" dirty="0">
              <a:latin typeface="Georgia" panose="02040502050405020303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04E1F8E-9189-424A-9507-C139B679D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043" y="1323114"/>
            <a:ext cx="9417053" cy="421177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2000" u="sng" dirty="0">
                <a:latin typeface="Georgia" panose="02040502050405020303" pitchFamily="18" charset="0"/>
              </a:rPr>
              <a:t>Додаткові дані</a:t>
            </a:r>
            <a:endParaRPr lang="ru-UA" sz="2000" u="sng" dirty="0">
              <a:latin typeface="Georgia" panose="02040502050405020303" pitchFamily="18" charset="0"/>
            </a:endParaRPr>
          </a:p>
          <a:p>
            <a:pPr marL="0" lvl="0" indent="0">
              <a:buNone/>
            </a:pPr>
            <a:r>
              <a:rPr lang="en-US" sz="2000" dirty="0">
                <a:latin typeface="Georgia" panose="02040502050405020303" pitchFamily="18" charset="0"/>
              </a:rPr>
              <a:t>- </a:t>
            </a:r>
            <a:r>
              <a:rPr lang="uk-UA" sz="2000" dirty="0">
                <a:latin typeface="Georgia" panose="02040502050405020303" pitchFamily="18" charset="0"/>
              </a:rPr>
              <a:t>рівень матеріальних та прирівняних до них витрат становить 0,9% відносно обороту по закупівлі;</a:t>
            </a:r>
            <a:endParaRPr lang="ru-UA" sz="2000" dirty="0">
              <a:latin typeface="Georgia" panose="02040502050405020303" pitchFamily="18" charset="0"/>
            </a:endParaRPr>
          </a:p>
          <a:p>
            <a:pPr marL="0" lvl="0" indent="0">
              <a:buNone/>
            </a:pPr>
            <a:r>
              <a:rPr lang="en-US" sz="2000" dirty="0">
                <a:latin typeface="Georgia" panose="02040502050405020303" pitchFamily="18" charset="0"/>
              </a:rPr>
              <a:t>- </a:t>
            </a:r>
            <a:r>
              <a:rPr lang="uk-UA" sz="2000" dirty="0">
                <a:latin typeface="Georgia" panose="02040502050405020303" pitchFamily="18" charset="0"/>
              </a:rPr>
              <a:t>рівень витрат на оплату праці складає 5% відносно до обороту по закупівлі.</a:t>
            </a:r>
            <a:endParaRPr lang="ru-UA" sz="2000" dirty="0">
              <a:latin typeface="Georgia" panose="02040502050405020303" pitchFamily="18" charset="0"/>
            </a:endParaRPr>
          </a:p>
          <a:p>
            <a:pPr marL="0" lvl="0" indent="0">
              <a:buNone/>
            </a:pPr>
            <a:r>
              <a:rPr lang="en-US" sz="2000" dirty="0">
                <a:latin typeface="Georgia" panose="02040502050405020303" pitchFamily="18" charset="0"/>
              </a:rPr>
              <a:t>1</a:t>
            </a:r>
            <a:r>
              <a:rPr lang="uk-UA" sz="2000" dirty="0">
                <a:latin typeface="Georgia" panose="02040502050405020303" pitchFamily="18" charset="0"/>
              </a:rPr>
              <a:t>. Розмір обов'язкових платежів, що нараховуються на фонд оплати праці -47.5%.</a:t>
            </a:r>
            <a:endParaRPr lang="ru-UA" sz="2000" dirty="0">
              <a:latin typeface="Georgia" panose="02040502050405020303" pitchFamily="18" charset="0"/>
            </a:endParaRPr>
          </a:p>
          <a:p>
            <a:pPr marL="0" lvl="0" indent="0">
              <a:buNone/>
            </a:pPr>
            <a:r>
              <a:rPr lang="uk-UA" sz="2000" dirty="0">
                <a:latin typeface="Georgia" panose="02040502050405020303" pitchFamily="18" charset="0"/>
              </a:rPr>
              <a:t>2. Відрахування на будівництво доріг 0.06% від товарообігу.</a:t>
            </a:r>
            <a:endParaRPr lang="ru-UA" sz="2000" dirty="0">
              <a:latin typeface="Georgia" panose="02040502050405020303" pitchFamily="18" charset="0"/>
            </a:endParaRPr>
          </a:p>
          <a:p>
            <a:pPr marL="0" lvl="0" indent="0">
              <a:buNone/>
            </a:pPr>
            <a:r>
              <a:rPr lang="uk-UA" sz="2000" dirty="0">
                <a:latin typeface="Georgia" panose="02040502050405020303" pitchFamily="18" charset="0"/>
              </a:rPr>
              <a:t>3. Відрахування де інноваційного фонду 1% від націнки.</a:t>
            </a:r>
            <a:endParaRPr lang="ru-UA" sz="2000" dirty="0">
              <a:latin typeface="Georgia" panose="02040502050405020303" pitchFamily="18" charset="0"/>
            </a:endParaRPr>
          </a:p>
          <a:p>
            <a:pPr marL="0" lvl="0" indent="0">
              <a:buNone/>
            </a:pPr>
            <a:r>
              <a:rPr lang="uk-UA" sz="2000" dirty="0">
                <a:latin typeface="Georgia" panose="02040502050405020303" pitchFamily="18" charset="0"/>
              </a:rPr>
              <a:t>4. Податок на додану вартість 20% від товарообігу.</a:t>
            </a:r>
            <a:endParaRPr lang="ru-UA" sz="20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uk-UA" sz="2000" dirty="0">
                <a:latin typeface="Georgia" panose="02040502050405020303" pitchFamily="18" charset="0"/>
              </a:rPr>
              <a:t>Додаткові дані наведено в таблицях. </a:t>
            </a:r>
            <a:endParaRPr lang="ru-UA" sz="20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uk-UA" sz="2000" b="1" u="sng" dirty="0">
              <a:latin typeface="Georgia" panose="02040502050405020303" pitchFamily="18" charset="0"/>
              <a:ea typeface="Cambria Math" panose="02040503050406030204" pitchFamily="18" charset="0"/>
            </a:endParaRPr>
          </a:p>
          <a:p>
            <a:pPr marL="0" indent="0" algn="ctr">
              <a:buNone/>
            </a:pPr>
            <a:endParaRPr lang="uk-UA" sz="2000" dirty="0">
              <a:latin typeface="Georgia" panose="02040502050405020303" pitchFamily="18" charset="0"/>
              <a:ea typeface="Cambria Math" panose="02040503050406030204" pitchFamily="18" charset="0"/>
            </a:endParaRPr>
          </a:p>
          <a:p>
            <a:pPr marL="0" indent="0" algn="ctr">
              <a:buNone/>
            </a:pPr>
            <a:endParaRPr lang="uk-UA" sz="2000" dirty="0">
              <a:latin typeface="Georgia" panose="02040502050405020303" pitchFamily="18" charset="0"/>
              <a:ea typeface="Cambria Math" panose="02040503050406030204" pitchFamily="18" charset="0"/>
            </a:endParaRPr>
          </a:p>
          <a:p>
            <a:pPr marL="0" indent="0" algn="r">
              <a:buNone/>
            </a:pPr>
            <a:endParaRPr lang="uk-UA" sz="2000" dirty="0">
              <a:latin typeface="Georgia" panose="02040502050405020303" pitchFamily="18" charset="0"/>
              <a:ea typeface="Cambria Math" panose="02040503050406030204" pitchFamily="18" charset="0"/>
            </a:endParaRPr>
          </a:p>
          <a:p>
            <a:pPr marL="0" indent="0" algn="ctr">
              <a:buNone/>
            </a:pPr>
            <a:endParaRPr lang="uk-UA" sz="2000" dirty="0">
              <a:latin typeface="Georgia" panose="02040502050405020303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6380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231A59B-767A-4826-A731-3DE283D13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150" y="463826"/>
            <a:ext cx="7050519" cy="609600"/>
          </a:xfrm>
        </p:spPr>
        <p:txBody>
          <a:bodyPr>
            <a:normAutofit fontScale="90000"/>
          </a:bodyPr>
          <a:lstStyle/>
          <a:p>
            <a:r>
              <a:rPr lang="uk-UA" sz="3200" b="1" dirty="0">
                <a:latin typeface="Georgia" panose="02040502050405020303" pitchFamily="18" charset="0"/>
              </a:rPr>
              <a:t>Умова практичного завдання №4.</a:t>
            </a:r>
            <a:endParaRPr lang="ru-UA" sz="3200" b="1" dirty="0">
              <a:latin typeface="Georgia" panose="02040502050405020303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04E1F8E-9189-424A-9507-C139B679D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679" y="1073426"/>
            <a:ext cx="8919373" cy="3733455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ru-RU" sz="2000" dirty="0" err="1">
                <a:latin typeface="Georgia" panose="02040502050405020303" pitchFamily="18" charset="0"/>
                <a:ea typeface="Cambria Math" panose="02040503050406030204" pitchFamily="18" charset="0"/>
              </a:rPr>
              <a:t>Таблиця</a:t>
            </a:r>
            <a:r>
              <a:rPr lang="ru-RU" sz="2000" dirty="0">
                <a:latin typeface="Georgia" panose="02040502050405020303" pitchFamily="18" charset="0"/>
                <a:ea typeface="Cambria Math" panose="02040503050406030204" pitchFamily="18" charset="0"/>
              </a:rPr>
              <a:t> 1</a:t>
            </a:r>
          </a:p>
          <a:p>
            <a:pPr marL="0" indent="0" algn="ctr">
              <a:buNone/>
            </a:pPr>
            <a:r>
              <a:rPr lang="ru-RU" sz="2000" dirty="0" err="1">
                <a:latin typeface="Georgia" panose="02040502050405020303" pitchFamily="18" charset="0"/>
                <a:ea typeface="Cambria Math" panose="02040503050406030204" pitchFamily="18" charset="0"/>
              </a:rPr>
              <a:t>Основні</a:t>
            </a:r>
            <a:r>
              <a:rPr lang="ru-RU" sz="2000" dirty="0">
                <a:latin typeface="Georgia" panose="02040502050405020303" pitchFamily="18" charset="0"/>
                <a:ea typeface="Cambria Math" panose="02040503050406030204" pitchFamily="18" charset="0"/>
              </a:rPr>
              <a:t> </a:t>
            </a:r>
            <a:r>
              <a:rPr lang="ru-RU" sz="2000" dirty="0" err="1">
                <a:latin typeface="Georgia" panose="02040502050405020303" pitchFamily="18" charset="0"/>
                <a:ea typeface="Cambria Math" panose="02040503050406030204" pitchFamily="18" charset="0"/>
              </a:rPr>
              <a:t>дані</a:t>
            </a:r>
            <a:r>
              <a:rPr lang="ru-RU" sz="2000" dirty="0">
                <a:latin typeface="Georgia" panose="02040502050405020303" pitchFamily="18" charset="0"/>
                <a:ea typeface="Cambria Math" panose="02040503050406030204" pitchFamily="18" charset="0"/>
              </a:rPr>
              <a:t> </a:t>
            </a:r>
            <a:r>
              <a:rPr lang="ru-RU" sz="2000" dirty="0" err="1">
                <a:latin typeface="Georgia" panose="02040502050405020303" pitchFamily="18" charset="0"/>
                <a:ea typeface="Cambria Math" panose="02040503050406030204" pitchFamily="18" charset="0"/>
              </a:rPr>
              <a:t>щодо</a:t>
            </a:r>
            <a:r>
              <a:rPr lang="ru-RU" sz="2000" dirty="0">
                <a:latin typeface="Georgia" panose="02040502050405020303" pitchFamily="18" charset="0"/>
                <a:ea typeface="Cambria Math" panose="02040503050406030204" pitchFamily="18" charset="0"/>
              </a:rPr>
              <a:t> </a:t>
            </a:r>
            <a:r>
              <a:rPr lang="ru-RU" sz="2000" dirty="0" err="1">
                <a:latin typeface="Georgia" panose="02040502050405020303" pitchFamily="18" charset="0"/>
                <a:ea typeface="Cambria Math" panose="02040503050406030204" pitchFamily="18" charset="0"/>
              </a:rPr>
              <a:t>угод</a:t>
            </a:r>
            <a:r>
              <a:rPr lang="ru-RU" sz="2000" dirty="0">
                <a:latin typeface="Georgia" panose="02040502050405020303" pitchFamily="18" charset="0"/>
                <a:ea typeface="Cambria Math" panose="02040503050406030204" pitchFamily="18" charset="0"/>
              </a:rPr>
              <a:t>, </a:t>
            </a:r>
            <a:r>
              <a:rPr lang="ru-RU" sz="2000" dirty="0" err="1">
                <a:latin typeface="Georgia" panose="02040502050405020303" pitchFamily="18" charset="0"/>
                <a:ea typeface="Cambria Math" panose="02040503050406030204" pitchFamily="18" charset="0"/>
              </a:rPr>
              <a:t>які</a:t>
            </a:r>
            <a:r>
              <a:rPr lang="ru-RU" sz="2000" dirty="0">
                <a:latin typeface="Georgia" panose="02040502050405020303" pitchFamily="18" charset="0"/>
                <a:ea typeface="Cambria Math" panose="02040503050406030204" pitchFamily="18" charset="0"/>
              </a:rPr>
              <a:t> </a:t>
            </a:r>
            <a:r>
              <a:rPr lang="ru-RU" sz="2000" dirty="0" err="1">
                <a:latin typeface="Georgia" panose="02040502050405020303" pitchFamily="18" charset="0"/>
                <a:ea typeface="Cambria Math" panose="02040503050406030204" pitchFamily="18" charset="0"/>
              </a:rPr>
              <a:t>пропонуються</a:t>
            </a:r>
            <a:endParaRPr lang="ru-RU" sz="2000" dirty="0">
              <a:latin typeface="Georgia" panose="02040502050405020303" pitchFamily="18" charset="0"/>
              <a:ea typeface="Cambria Math" panose="02040503050406030204" pitchFamily="18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00E25CDF-9491-48D2-8814-04B7BA160A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23647734"/>
              </p:ext>
            </p:extLst>
          </p:nvPr>
        </p:nvGraphicFramePr>
        <p:xfrm>
          <a:off x="461366" y="2004065"/>
          <a:ext cx="9251998" cy="4470881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797779">
                  <a:extLst>
                    <a:ext uri="{9D8B030D-6E8A-4147-A177-3AD203B41FA5}">
                      <a16:colId xmlns:a16="http://schemas.microsoft.com/office/drawing/2014/main" xmlns="" val="2677538382"/>
                    </a:ext>
                  </a:extLst>
                </a:gridCol>
                <a:gridCol w="901325">
                  <a:extLst>
                    <a:ext uri="{9D8B030D-6E8A-4147-A177-3AD203B41FA5}">
                      <a16:colId xmlns:a16="http://schemas.microsoft.com/office/drawing/2014/main" xmlns="" val="1863930730"/>
                    </a:ext>
                  </a:extLst>
                </a:gridCol>
                <a:gridCol w="901325">
                  <a:extLst>
                    <a:ext uri="{9D8B030D-6E8A-4147-A177-3AD203B41FA5}">
                      <a16:colId xmlns:a16="http://schemas.microsoft.com/office/drawing/2014/main" xmlns="" val="2785948615"/>
                    </a:ext>
                  </a:extLst>
                </a:gridCol>
                <a:gridCol w="901325">
                  <a:extLst>
                    <a:ext uri="{9D8B030D-6E8A-4147-A177-3AD203B41FA5}">
                      <a16:colId xmlns:a16="http://schemas.microsoft.com/office/drawing/2014/main" xmlns="" val="2936847251"/>
                    </a:ext>
                  </a:extLst>
                </a:gridCol>
                <a:gridCol w="908728">
                  <a:extLst>
                    <a:ext uri="{9D8B030D-6E8A-4147-A177-3AD203B41FA5}">
                      <a16:colId xmlns:a16="http://schemas.microsoft.com/office/drawing/2014/main" xmlns="" val="3716894841"/>
                    </a:ext>
                  </a:extLst>
                </a:gridCol>
                <a:gridCol w="921684">
                  <a:extLst>
                    <a:ext uri="{9D8B030D-6E8A-4147-A177-3AD203B41FA5}">
                      <a16:colId xmlns:a16="http://schemas.microsoft.com/office/drawing/2014/main" xmlns="" val="2943095053"/>
                    </a:ext>
                  </a:extLst>
                </a:gridCol>
                <a:gridCol w="919832">
                  <a:extLst>
                    <a:ext uri="{9D8B030D-6E8A-4147-A177-3AD203B41FA5}">
                      <a16:colId xmlns:a16="http://schemas.microsoft.com/office/drawing/2014/main" xmlns="" val="3600346662"/>
                    </a:ext>
                  </a:extLst>
                </a:gridCol>
              </a:tblGrid>
              <a:tr h="7946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effectLst/>
                        </a:rPr>
                        <a:t>Параметри</a:t>
                      </a:r>
                      <a:endParaRPr lang="ru-UA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effectLst/>
                        </a:rPr>
                        <a:t>Угода 1а</a:t>
                      </a:r>
                      <a:endParaRPr lang="ru-UA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effectLst/>
                        </a:rPr>
                        <a:t>Угода 1б</a:t>
                      </a:r>
                      <a:endParaRPr lang="ru-UA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effectLst/>
                        </a:rPr>
                        <a:t>Угода 1в</a:t>
                      </a:r>
                      <a:endParaRPr lang="ru-UA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effectLst/>
                        </a:rPr>
                        <a:t>Угода 1г</a:t>
                      </a:r>
                      <a:endParaRPr lang="ru-UA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effectLst/>
                        </a:rPr>
                        <a:t>Угода 1д</a:t>
                      </a:r>
                      <a:endParaRPr lang="ru-UA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effectLst/>
                        </a:rPr>
                        <a:t>Угода 1</a:t>
                      </a:r>
                      <a:endParaRPr lang="ru-UA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37280959"/>
                  </a:ext>
                </a:extLst>
              </a:tr>
              <a:tr h="3841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effectLst/>
                        </a:rPr>
                        <a:t>Обсяг закупівлі Q, од</a:t>
                      </a:r>
                      <a:endParaRPr lang="ru-UA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>
                          <a:effectLst/>
                        </a:rPr>
                        <a:t> </a:t>
                      </a:r>
                      <a:endParaRPr lang="ru-UA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>
                          <a:effectLst/>
                        </a:rPr>
                        <a:t> </a:t>
                      </a:r>
                      <a:endParaRPr lang="ru-UA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>
                          <a:effectLst/>
                        </a:rPr>
                        <a:t> </a:t>
                      </a:r>
                      <a:endParaRPr lang="ru-UA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>
                          <a:effectLst/>
                        </a:rPr>
                        <a:t> </a:t>
                      </a:r>
                      <a:endParaRPr lang="ru-UA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>
                          <a:effectLst/>
                        </a:rPr>
                        <a:t> </a:t>
                      </a:r>
                      <a:endParaRPr lang="ru-UA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effectLst/>
                        </a:rPr>
                        <a:t>40</a:t>
                      </a:r>
                      <a:endParaRPr lang="ru-UA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95959375"/>
                  </a:ext>
                </a:extLst>
              </a:tr>
              <a:tr h="3841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effectLst/>
                        </a:rPr>
                        <a:t>Закупівельна ціна, грн</a:t>
                      </a:r>
                      <a:endParaRPr lang="ru-UA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>
                          <a:effectLst/>
                        </a:rPr>
                        <a:t> </a:t>
                      </a:r>
                      <a:endParaRPr lang="ru-UA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>
                          <a:effectLst/>
                        </a:rPr>
                        <a:t> </a:t>
                      </a:r>
                      <a:endParaRPr lang="ru-UA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>
                          <a:effectLst/>
                        </a:rPr>
                        <a:t> </a:t>
                      </a:r>
                      <a:endParaRPr lang="ru-UA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>
                          <a:effectLst/>
                        </a:rPr>
                        <a:t> </a:t>
                      </a:r>
                      <a:endParaRPr lang="ru-UA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>
                          <a:effectLst/>
                        </a:rPr>
                        <a:t> </a:t>
                      </a:r>
                      <a:endParaRPr lang="ru-UA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effectLst/>
                        </a:rPr>
                        <a:t>48</a:t>
                      </a:r>
                      <a:endParaRPr lang="ru-UA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21003801"/>
                  </a:ext>
                </a:extLst>
              </a:tr>
              <a:tr h="3841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 err="1">
                          <a:effectLst/>
                        </a:rPr>
                        <a:t>Середньоринкова</a:t>
                      </a:r>
                      <a:r>
                        <a:rPr lang="uk-UA" sz="1800" dirty="0">
                          <a:effectLst/>
                        </a:rPr>
                        <a:t> ціна реалізації, грн</a:t>
                      </a:r>
                      <a:endParaRPr lang="ru-UA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>
                          <a:effectLst/>
                        </a:rPr>
                        <a:t> </a:t>
                      </a:r>
                      <a:endParaRPr lang="ru-UA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>
                          <a:effectLst/>
                        </a:rPr>
                        <a:t> </a:t>
                      </a:r>
                      <a:endParaRPr lang="ru-UA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effectLst/>
                        </a:rPr>
                        <a:t> </a:t>
                      </a:r>
                      <a:endParaRPr lang="ru-UA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>
                          <a:effectLst/>
                        </a:rPr>
                        <a:t> </a:t>
                      </a:r>
                      <a:endParaRPr lang="ru-UA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effectLst/>
                        </a:rPr>
                        <a:t> </a:t>
                      </a:r>
                      <a:endParaRPr lang="ru-UA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effectLst/>
                        </a:rPr>
                        <a:t>100</a:t>
                      </a:r>
                      <a:endParaRPr lang="ru-UA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10984106"/>
                  </a:ext>
                </a:extLst>
              </a:tr>
              <a:tr h="3841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effectLst/>
                        </a:rPr>
                        <a:t>Транспортні витрати, грн</a:t>
                      </a:r>
                      <a:endParaRPr lang="ru-UA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>
                          <a:effectLst/>
                        </a:rPr>
                        <a:t> </a:t>
                      </a:r>
                      <a:endParaRPr lang="ru-UA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>
                          <a:effectLst/>
                        </a:rPr>
                        <a:t> </a:t>
                      </a:r>
                      <a:endParaRPr lang="ru-UA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>
                          <a:effectLst/>
                        </a:rPr>
                        <a:t> </a:t>
                      </a:r>
                      <a:endParaRPr lang="ru-UA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>
                          <a:effectLst/>
                        </a:rPr>
                        <a:t> </a:t>
                      </a:r>
                      <a:endParaRPr lang="ru-UA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>
                          <a:effectLst/>
                        </a:rPr>
                        <a:t> </a:t>
                      </a:r>
                      <a:endParaRPr lang="ru-UA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effectLst/>
                        </a:rPr>
                        <a:t>10</a:t>
                      </a:r>
                      <a:endParaRPr lang="ru-UA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35296974"/>
                  </a:ext>
                </a:extLst>
              </a:tr>
              <a:tr h="3841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effectLst/>
                        </a:rPr>
                        <a:t>Прогнозний термін реалізації, днів</a:t>
                      </a:r>
                      <a:endParaRPr lang="ru-UA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>
                          <a:effectLst/>
                        </a:rPr>
                        <a:t> </a:t>
                      </a:r>
                      <a:endParaRPr lang="ru-UA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>
                          <a:effectLst/>
                        </a:rPr>
                        <a:t> </a:t>
                      </a:r>
                      <a:endParaRPr lang="ru-UA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>
                          <a:effectLst/>
                        </a:rPr>
                        <a:t> </a:t>
                      </a:r>
                      <a:endParaRPr lang="ru-UA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>
                          <a:effectLst/>
                        </a:rPr>
                        <a:t> </a:t>
                      </a:r>
                      <a:endParaRPr lang="ru-UA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>
                          <a:effectLst/>
                        </a:rPr>
                        <a:t> </a:t>
                      </a:r>
                      <a:endParaRPr lang="ru-UA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effectLst/>
                        </a:rPr>
                        <a:t>28</a:t>
                      </a:r>
                      <a:endParaRPr lang="ru-UA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97617631"/>
                  </a:ext>
                </a:extLst>
              </a:tr>
              <a:tr h="3841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effectLst/>
                        </a:rPr>
                        <a:t>Ставка кредитного відсотка % річних</a:t>
                      </a:r>
                      <a:endParaRPr lang="ru-UA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>
                          <a:effectLst/>
                        </a:rPr>
                        <a:t> </a:t>
                      </a:r>
                      <a:endParaRPr lang="ru-UA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>
                          <a:effectLst/>
                        </a:rPr>
                        <a:t> </a:t>
                      </a:r>
                      <a:endParaRPr lang="ru-UA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>
                          <a:effectLst/>
                        </a:rPr>
                        <a:t> </a:t>
                      </a:r>
                      <a:endParaRPr lang="ru-UA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>
                          <a:effectLst/>
                        </a:rPr>
                        <a:t> </a:t>
                      </a:r>
                      <a:endParaRPr lang="ru-UA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>
                          <a:effectLst/>
                        </a:rPr>
                        <a:t> </a:t>
                      </a:r>
                      <a:endParaRPr lang="ru-UA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effectLst/>
                        </a:rPr>
                        <a:t>48</a:t>
                      </a:r>
                      <a:endParaRPr lang="ru-UA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86753916"/>
                  </a:ext>
                </a:extLst>
              </a:tr>
              <a:tr h="3841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effectLst/>
                        </a:rPr>
                        <a:t>Страховий тариф у % від суми кредиту</a:t>
                      </a:r>
                      <a:endParaRPr lang="ru-UA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>
                          <a:effectLst/>
                        </a:rPr>
                        <a:t> </a:t>
                      </a:r>
                      <a:endParaRPr lang="ru-UA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>
                          <a:effectLst/>
                        </a:rPr>
                        <a:t> </a:t>
                      </a:r>
                      <a:endParaRPr lang="ru-UA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>
                          <a:effectLst/>
                        </a:rPr>
                        <a:t> </a:t>
                      </a:r>
                      <a:endParaRPr lang="ru-UA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>
                          <a:effectLst/>
                        </a:rPr>
                        <a:t> </a:t>
                      </a:r>
                      <a:endParaRPr lang="ru-UA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>
                          <a:effectLst/>
                        </a:rPr>
                        <a:t> </a:t>
                      </a:r>
                      <a:endParaRPr lang="ru-UA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effectLst/>
                        </a:rPr>
                        <a:t>0,28</a:t>
                      </a:r>
                      <a:endParaRPr lang="ru-UA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002517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17043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231A59B-767A-4826-A731-3DE283D13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2105" y="636105"/>
            <a:ext cx="7050519" cy="609600"/>
          </a:xfrm>
        </p:spPr>
        <p:txBody>
          <a:bodyPr>
            <a:normAutofit fontScale="90000"/>
          </a:bodyPr>
          <a:lstStyle/>
          <a:p>
            <a:r>
              <a:rPr lang="uk-UA" sz="3200" b="1" dirty="0">
                <a:latin typeface="Georgia" panose="02040502050405020303" pitchFamily="18" charset="0"/>
              </a:rPr>
              <a:t>Умова практичного завдання №4.</a:t>
            </a:r>
            <a:endParaRPr lang="ru-UA" sz="3200" b="1" dirty="0">
              <a:latin typeface="Georgia" panose="02040502050405020303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04E1F8E-9189-424A-9507-C139B679D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679" y="1073426"/>
            <a:ext cx="8919373" cy="3733455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endParaRPr lang="ru-RU" sz="2000" dirty="0">
              <a:latin typeface="Georgia" panose="02040502050405020303" pitchFamily="18" charset="0"/>
              <a:ea typeface="Cambria Math" panose="02040503050406030204" pitchFamily="18" charset="0"/>
            </a:endParaRPr>
          </a:p>
          <a:p>
            <a:pPr marL="0" indent="0" algn="r">
              <a:buNone/>
            </a:pPr>
            <a:r>
              <a:rPr lang="ru-RU" sz="2000" dirty="0" err="1">
                <a:latin typeface="Georgia" panose="02040502050405020303" pitchFamily="18" charset="0"/>
                <a:ea typeface="Cambria Math" panose="02040503050406030204" pitchFamily="18" charset="0"/>
              </a:rPr>
              <a:t>Таблиця</a:t>
            </a:r>
            <a:r>
              <a:rPr lang="ru-RU" sz="2000" dirty="0">
                <a:latin typeface="Georgia" panose="02040502050405020303" pitchFamily="18" charset="0"/>
                <a:ea typeface="Cambria Math" panose="02040503050406030204" pitchFamily="18" charset="0"/>
              </a:rPr>
              <a:t> 2</a:t>
            </a:r>
          </a:p>
          <a:p>
            <a:pPr marL="0" indent="0" algn="ctr">
              <a:buNone/>
            </a:pPr>
            <a:r>
              <a:rPr lang="ru-RU" sz="2000" dirty="0" err="1">
                <a:latin typeface="Georgia" panose="02040502050405020303" pitchFamily="18" charset="0"/>
                <a:ea typeface="Cambria Math" panose="02040503050406030204" pitchFamily="18" charset="0"/>
              </a:rPr>
              <a:t>Основні</a:t>
            </a:r>
            <a:r>
              <a:rPr lang="ru-RU" sz="2000" dirty="0">
                <a:latin typeface="Georgia" panose="02040502050405020303" pitchFamily="18" charset="0"/>
                <a:ea typeface="Cambria Math" panose="02040503050406030204" pitchFamily="18" charset="0"/>
              </a:rPr>
              <a:t> </a:t>
            </a:r>
            <a:r>
              <a:rPr lang="ru-RU" sz="2000" dirty="0" err="1">
                <a:latin typeface="Georgia" panose="02040502050405020303" pitchFamily="18" charset="0"/>
                <a:ea typeface="Cambria Math" panose="02040503050406030204" pitchFamily="18" charset="0"/>
              </a:rPr>
              <a:t>дані</a:t>
            </a:r>
            <a:r>
              <a:rPr lang="ru-RU" sz="2000" dirty="0">
                <a:latin typeface="Georgia" panose="02040502050405020303" pitchFamily="18" charset="0"/>
                <a:ea typeface="Cambria Math" panose="02040503050406030204" pitchFamily="18" charset="0"/>
              </a:rPr>
              <a:t> </a:t>
            </a:r>
            <a:r>
              <a:rPr lang="ru-RU" sz="2000" dirty="0" err="1">
                <a:latin typeface="Georgia" panose="02040502050405020303" pitchFamily="18" charset="0"/>
                <a:ea typeface="Cambria Math" panose="02040503050406030204" pitchFamily="18" charset="0"/>
              </a:rPr>
              <a:t>щодо</a:t>
            </a:r>
            <a:r>
              <a:rPr lang="ru-RU" sz="2000" dirty="0">
                <a:latin typeface="Georgia" panose="02040502050405020303" pitchFamily="18" charset="0"/>
                <a:ea typeface="Cambria Math" panose="02040503050406030204" pitchFamily="18" charset="0"/>
              </a:rPr>
              <a:t> </a:t>
            </a:r>
            <a:r>
              <a:rPr lang="ru-RU" sz="2000" dirty="0" err="1">
                <a:latin typeface="Georgia" panose="02040502050405020303" pitchFamily="18" charset="0"/>
                <a:ea typeface="Cambria Math" panose="02040503050406030204" pitchFamily="18" charset="0"/>
              </a:rPr>
              <a:t>угод</a:t>
            </a:r>
            <a:r>
              <a:rPr lang="ru-RU" sz="2000" dirty="0">
                <a:latin typeface="Georgia" panose="02040502050405020303" pitchFamily="18" charset="0"/>
                <a:ea typeface="Cambria Math" panose="02040503050406030204" pitchFamily="18" charset="0"/>
              </a:rPr>
              <a:t>, </a:t>
            </a:r>
            <a:r>
              <a:rPr lang="ru-RU" sz="2000" dirty="0" err="1">
                <a:latin typeface="Georgia" panose="02040502050405020303" pitchFamily="18" charset="0"/>
                <a:ea typeface="Cambria Math" panose="02040503050406030204" pitchFamily="18" charset="0"/>
              </a:rPr>
              <a:t>які</a:t>
            </a:r>
            <a:r>
              <a:rPr lang="ru-RU" sz="2000" dirty="0">
                <a:latin typeface="Georgia" panose="02040502050405020303" pitchFamily="18" charset="0"/>
                <a:ea typeface="Cambria Math" panose="02040503050406030204" pitchFamily="18" charset="0"/>
              </a:rPr>
              <a:t> </a:t>
            </a:r>
            <a:r>
              <a:rPr lang="ru-RU" sz="2000" dirty="0" err="1">
                <a:latin typeface="Georgia" panose="02040502050405020303" pitchFamily="18" charset="0"/>
                <a:ea typeface="Cambria Math" panose="02040503050406030204" pitchFamily="18" charset="0"/>
              </a:rPr>
              <a:t>пропонуються</a:t>
            </a:r>
            <a:endParaRPr lang="ru-RU" sz="2000" dirty="0">
              <a:latin typeface="Georgia" panose="02040502050405020303" pitchFamily="18" charset="0"/>
              <a:ea typeface="Cambria Math" panose="02040503050406030204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4E31A9C9-7388-45A0-A4D6-BAA332F0D4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92328722"/>
              </p:ext>
            </p:extLst>
          </p:nvPr>
        </p:nvGraphicFramePr>
        <p:xfrm>
          <a:off x="627679" y="2536816"/>
          <a:ext cx="8596311" cy="2523744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528632">
                  <a:extLst>
                    <a:ext uri="{9D8B030D-6E8A-4147-A177-3AD203B41FA5}">
                      <a16:colId xmlns:a16="http://schemas.microsoft.com/office/drawing/2014/main" xmlns="" val="27802890"/>
                    </a:ext>
                  </a:extLst>
                </a:gridCol>
                <a:gridCol w="837448">
                  <a:extLst>
                    <a:ext uri="{9D8B030D-6E8A-4147-A177-3AD203B41FA5}">
                      <a16:colId xmlns:a16="http://schemas.microsoft.com/office/drawing/2014/main" xmlns="" val="2421479570"/>
                    </a:ext>
                  </a:extLst>
                </a:gridCol>
                <a:gridCol w="837448">
                  <a:extLst>
                    <a:ext uri="{9D8B030D-6E8A-4147-A177-3AD203B41FA5}">
                      <a16:colId xmlns:a16="http://schemas.microsoft.com/office/drawing/2014/main" xmlns="" val="3423828494"/>
                    </a:ext>
                  </a:extLst>
                </a:gridCol>
                <a:gridCol w="837448">
                  <a:extLst>
                    <a:ext uri="{9D8B030D-6E8A-4147-A177-3AD203B41FA5}">
                      <a16:colId xmlns:a16="http://schemas.microsoft.com/office/drawing/2014/main" xmlns="" val="2799099666"/>
                    </a:ext>
                  </a:extLst>
                </a:gridCol>
                <a:gridCol w="844327">
                  <a:extLst>
                    <a:ext uri="{9D8B030D-6E8A-4147-A177-3AD203B41FA5}">
                      <a16:colId xmlns:a16="http://schemas.microsoft.com/office/drawing/2014/main" xmlns="" val="27060582"/>
                    </a:ext>
                  </a:extLst>
                </a:gridCol>
                <a:gridCol w="856364">
                  <a:extLst>
                    <a:ext uri="{9D8B030D-6E8A-4147-A177-3AD203B41FA5}">
                      <a16:colId xmlns:a16="http://schemas.microsoft.com/office/drawing/2014/main" xmlns="" val="2835088810"/>
                    </a:ext>
                  </a:extLst>
                </a:gridCol>
                <a:gridCol w="854644">
                  <a:extLst>
                    <a:ext uri="{9D8B030D-6E8A-4147-A177-3AD203B41FA5}">
                      <a16:colId xmlns:a16="http://schemas.microsoft.com/office/drawing/2014/main" xmlns="" val="382500283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effectLst/>
                        </a:rPr>
                        <a:t>Параметри</a:t>
                      </a:r>
                      <a:endParaRPr lang="ru-UA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effectLst/>
                        </a:rPr>
                        <a:t>Угода 1а</a:t>
                      </a:r>
                      <a:endParaRPr lang="ru-UA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effectLst/>
                        </a:rPr>
                        <a:t>Угода 1б</a:t>
                      </a:r>
                      <a:endParaRPr lang="ru-UA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effectLst/>
                        </a:rPr>
                        <a:t>Угода 1в</a:t>
                      </a:r>
                      <a:endParaRPr lang="ru-UA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effectLst/>
                        </a:rPr>
                        <a:t>Угода 1г</a:t>
                      </a:r>
                      <a:endParaRPr lang="ru-UA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effectLst/>
                        </a:rPr>
                        <a:t>Угода 1д</a:t>
                      </a:r>
                      <a:endParaRPr lang="ru-UA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effectLst/>
                        </a:rPr>
                        <a:t>Угода 2</a:t>
                      </a:r>
                      <a:endParaRPr lang="ru-UA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425636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effectLst/>
                        </a:rPr>
                        <a:t>Оптова ціна закупівлі, грн</a:t>
                      </a:r>
                      <a:endParaRPr lang="ru-UA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>
                          <a:effectLst/>
                        </a:rPr>
                        <a:t> </a:t>
                      </a:r>
                      <a:endParaRPr lang="ru-UA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>
                          <a:effectLst/>
                        </a:rPr>
                        <a:t> </a:t>
                      </a:r>
                      <a:endParaRPr lang="ru-UA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>
                          <a:effectLst/>
                        </a:rPr>
                        <a:t> </a:t>
                      </a:r>
                      <a:endParaRPr lang="ru-UA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>
                          <a:effectLst/>
                        </a:rPr>
                        <a:t> </a:t>
                      </a:r>
                      <a:endParaRPr lang="ru-UA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>
                          <a:effectLst/>
                        </a:rPr>
                        <a:t> </a:t>
                      </a:r>
                      <a:endParaRPr lang="ru-UA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effectLst/>
                        </a:rPr>
                        <a:t>30</a:t>
                      </a:r>
                      <a:endParaRPr lang="ru-UA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04633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effectLst/>
                        </a:rPr>
                        <a:t>Мінімальна партія закупівлі, </a:t>
                      </a:r>
                      <a:r>
                        <a:rPr lang="uk-UA" sz="1800" dirty="0" err="1">
                          <a:effectLst/>
                        </a:rPr>
                        <a:t>шт</a:t>
                      </a:r>
                      <a:endParaRPr lang="ru-UA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>
                          <a:effectLst/>
                        </a:rPr>
                        <a:t> </a:t>
                      </a:r>
                      <a:endParaRPr lang="ru-UA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>
                          <a:effectLst/>
                        </a:rPr>
                        <a:t> </a:t>
                      </a:r>
                      <a:endParaRPr lang="ru-UA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>
                          <a:effectLst/>
                        </a:rPr>
                        <a:t> </a:t>
                      </a:r>
                      <a:endParaRPr lang="ru-UA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>
                          <a:effectLst/>
                        </a:rPr>
                        <a:t> </a:t>
                      </a:r>
                      <a:endParaRPr lang="ru-UA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>
                          <a:effectLst/>
                        </a:rPr>
                        <a:t> </a:t>
                      </a:r>
                      <a:endParaRPr lang="ru-UA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effectLst/>
                        </a:rPr>
                        <a:t>200</a:t>
                      </a:r>
                      <a:endParaRPr lang="ru-UA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686942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 err="1">
                          <a:effectLst/>
                        </a:rPr>
                        <a:t>Середньоринкова</a:t>
                      </a:r>
                      <a:r>
                        <a:rPr lang="uk-UA" sz="1800" dirty="0">
                          <a:effectLst/>
                        </a:rPr>
                        <a:t> ціна реалізації, грн</a:t>
                      </a:r>
                      <a:endParaRPr lang="ru-UA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>
                          <a:effectLst/>
                        </a:rPr>
                        <a:t> </a:t>
                      </a:r>
                      <a:endParaRPr lang="ru-UA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>
                          <a:effectLst/>
                        </a:rPr>
                        <a:t> </a:t>
                      </a:r>
                      <a:endParaRPr lang="ru-UA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>
                          <a:effectLst/>
                        </a:rPr>
                        <a:t> </a:t>
                      </a:r>
                      <a:endParaRPr lang="ru-UA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>
                          <a:effectLst/>
                        </a:rPr>
                        <a:t> </a:t>
                      </a:r>
                      <a:endParaRPr lang="ru-UA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>
                          <a:effectLst/>
                        </a:rPr>
                        <a:t> </a:t>
                      </a:r>
                      <a:endParaRPr lang="ru-UA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effectLst/>
                        </a:rPr>
                        <a:t>50</a:t>
                      </a:r>
                      <a:endParaRPr lang="ru-UA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429564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effectLst/>
                        </a:rPr>
                        <a:t>Транспортні витрати, грн</a:t>
                      </a:r>
                      <a:endParaRPr lang="ru-UA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>
                          <a:effectLst/>
                        </a:rPr>
                        <a:t> </a:t>
                      </a:r>
                      <a:endParaRPr lang="ru-UA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>
                          <a:effectLst/>
                        </a:rPr>
                        <a:t> </a:t>
                      </a:r>
                      <a:endParaRPr lang="ru-UA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>
                          <a:effectLst/>
                        </a:rPr>
                        <a:t> </a:t>
                      </a:r>
                      <a:endParaRPr lang="ru-UA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>
                          <a:effectLst/>
                        </a:rPr>
                        <a:t> </a:t>
                      </a:r>
                      <a:endParaRPr lang="ru-UA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>
                          <a:effectLst/>
                        </a:rPr>
                        <a:t> </a:t>
                      </a:r>
                      <a:endParaRPr lang="ru-UA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effectLst/>
                        </a:rPr>
                        <a:t>15</a:t>
                      </a:r>
                      <a:endParaRPr lang="ru-UA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218659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effectLst/>
                        </a:rPr>
                        <a:t>Термін реалізації</a:t>
                      </a:r>
                      <a:endParaRPr lang="ru-UA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>
                          <a:effectLst/>
                        </a:rPr>
                        <a:t> </a:t>
                      </a:r>
                      <a:endParaRPr lang="ru-UA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>
                          <a:effectLst/>
                        </a:rPr>
                        <a:t> </a:t>
                      </a:r>
                      <a:endParaRPr lang="ru-UA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>
                          <a:effectLst/>
                        </a:rPr>
                        <a:t> </a:t>
                      </a:r>
                      <a:endParaRPr lang="ru-UA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>
                          <a:effectLst/>
                        </a:rPr>
                        <a:t> </a:t>
                      </a:r>
                      <a:endParaRPr lang="ru-UA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>
                          <a:effectLst/>
                        </a:rPr>
                        <a:t> </a:t>
                      </a:r>
                      <a:endParaRPr lang="ru-UA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effectLst/>
                        </a:rPr>
                        <a:t>25</a:t>
                      </a:r>
                      <a:endParaRPr lang="ru-UA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821910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54920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231A59B-767A-4826-A731-3DE283D13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2105" y="636105"/>
            <a:ext cx="7050519" cy="609600"/>
          </a:xfrm>
        </p:spPr>
        <p:txBody>
          <a:bodyPr>
            <a:normAutofit fontScale="90000"/>
          </a:bodyPr>
          <a:lstStyle/>
          <a:p>
            <a:r>
              <a:rPr lang="uk-UA" sz="3200" b="1" dirty="0">
                <a:latin typeface="Georgia" panose="02040502050405020303" pitchFamily="18" charset="0"/>
              </a:rPr>
              <a:t>Умова практичного завдання №4.</a:t>
            </a:r>
            <a:endParaRPr lang="ru-UA" sz="3200" b="1" dirty="0">
              <a:latin typeface="Georgia" panose="02040502050405020303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04E1F8E-9189-424A-9507-C139B679D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679" y="1073426"/>
            <a:ext cx="8919373" cy="3733455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endParaRPr lang="ru-RU" sz="2000" dirty="0">
              <a:latin typeface="Georgia" panose="02040502050405020303" pitchFamily="18" charset="0"/>
              <a:ea typeface="Cambria Math" panose="02040503050406030204" pitchFamily="18" charset="0"/>
            </a:endParaRPr>
          </a:p>
          <a:p>
            <a:pPr marL="0" indent="0" algn="r">
              <a:buNone/>
            </a:pPr>
            <a:r>
              <a:rPr lang="ru-RU" sz="2000" dirty="0" err="1">
                <a:latin typeface="Georgia" panose="02040502050405020303" pitchFamily="18" charset="0"/>
                <a:ea typeface="Cambria Math" panose="02040503050406030204" pitchFamily="18" charset="0"/>
              </a:rPr>
              <a:t>Таблиця</a:t>
            </a:r>
            <a:r>
              <a:rPr lang="ru-RU" sz="2000" dirty="0">
                <a:latin typeface="Georgia" panose="02040502050405020303" pitchFamily="18" charset="0"/>
                <a:ea typeface="Cambria Math" panose="02040503050406030204" pitchFamily="18" charset="0"/>
              </a:rPr>
              <a:t> 3</a:t>
            </a:r>
          </a:p>
          <a:p>
            <a:pPr marL="0" indent="0" algn="ctr">
              <a:buNone/>
            </a:pPr>
            <a:r>
              <a:rPr lang="ru-RU" sz="2000" dirty="0" err="1">
                <a:latin typeface="Georgia" panose="02040502050405020303" pitchFamily="18" charset="0"/>
                <a:ea typeface="Cambria Math" panose="02040503050406030204" pitchFamily="18" charset="0"/>
              </a:rPr>
              <a:t>Основні</a:t>
            </a:r>
            <a:r>
              <a:rPr lang="ru-RU" sz="2000" dirty="0">
                <a:latin typeface="Georgia" panose="02040502050405020303" pitchFamily="18" charset="0"/>
                <a:ea typeface="Cambria Math" panose="02040503050406030204" pitchFamily="18" charset="0"/>
              </a:rPr>
              <a:t> </a:t>
            </a:r>
            <a:r>
              <a:rPr lang="ru-RU" sz="2000" dirty="0" err="1">
                <a:latin typeface="Georgia" panose="02040502050405020303" pitchFamily="18" charset="0"/>
                <a:ea typeface="Cambria Math" panose="02040503050406030204" pitchFamily="18" charset="0"/>
              </a:rPr>
              <a:t>дані</a:t>
            </a:r>
            <a:r>
              <a:rPr lang="ru-RU" sz="2000" dirty="0">
                <a:latin typeface="Georgia" panose="02040502050405020303" pitchFamily="18" charset="0"/>
                <a:ea typeface="Cambria Math" panose="02040503050406030204" pitchFamily="18" charset="0"/>
              </a:rPr>
              <a:t> </a:t>
            </a:r>
            <a:r>
              <a:rPr lang="ru-RU" sz="2000" dirty="0" err="1">
                <a:latin typeface="Georgia" panose="02040502050405020303" pitchFamily="18" charset="0"/>
                <a:ea typeface="Cambria Math" panose="02040503050406030204" pitchFamily="18" charset="0"/>
              </a:rPr>
              <a:t>щодо</a:t>
            </a:r>
            <a:r>
              <a:rPr lang="ru-RU" sz="2000" dirty="0">
                <a:latin typeface="Georgia" panose="02040502050405020303" pitchFamily="18" charset="0"/>
                <a:ea typeface="Cambria Math" panose="02040503050406030204" pitchFamily="18" charset="0"/>
              </a:rPr>
              <a:t> </a:t>
            </a:r>
            <a:r>
              <a:rPr lang="ru-RU" sz="2000" dirty="0" err="1">
                <a:latin typeface="Georgia" panose="02040502050405020303" pitchFamily="18" charset="0"/>
                <a:ea typeface="Cambria Math" panose="02040503050406030204" pitchFamily="18" charset="0"/>
              </a:rPr>
              <a:t>угод</a:t>
            </a:r>
            <a:r>
              <a:rPr lang="ru-RU" sz="2000" dirty="0">
                <a:latin typeface="Georgia" panose="02040502050405020303" pitchFamily="18" charset="0"/>
                <a:ea typeface="Cambria Math" panose="02040503050406030204" pitchFamily="18" charset="0"/>
              </a:rPr>
              <a:t>, </a:t>
            </a:r>
            <a:r>
              <a:rPr lang="ru-RU" sz="2000" dirty="0" err="1">
                <a:latin typeface="Georgia" panose="02040502050405020303" pitchFamily="18" charset="0"/>
                <a:ea typeface="Cambria Math" panose="02040503050406030204" pitchFamily="18" charset="0"/>
              </a:rPr>
              <a:t>які</a:t>
            </a:r>
            <a:r>
              <a:rPr lang="ru-RU" sz="2000" dirty="0">
                <a:latin typeface="Georgia" panose="02040502050405020303" pitchFamily="18" charset="0"/>
                <a:ea typeface="Cambria Math" panose="02040503050406030204" pitchFamily="18" charset="0"/>
              </a:rPr>
              <a:t> </a:t>
            </a:r>
            <a:r>
              <a:rPr lang="ru-RU" sz="2000" dirty="0" err="1">
                <a:latin typeface="Georgia" panose="02040502050405020303" pitchFamily="18" charset="0"/>
                <a:ea typeface="Cambria Math" panose="02040503050406030204" pitchFamily="18" charset="0"/>
              </a:rPr>
              <a:t>пропонуються</a:t>
            </a:r>
            <a:endParaRPr lang="ru-RU" sz="2000" dirty="0">
              <a:latin typeface="Georgia" panose="02040502050405020303" pitchFamily="18" charset="0"/>
              <a:ea typeface="Cambria Math" panose="02040503050406030204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4E31A9C9-7388-45A0-A4D6-BAA332F0D4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65563504"/>
              </p:ext>
            </p:extLst>
          </p:nvPr>
        </p:nvGraphicFramePr>
        <p:xfrm>
          <a:off x="627679" y="2536816"/>
          <a:ext cx="8596311" cy="2523744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528632">
                  <a:extLst>
                    <a:ext uri="{9D8B030D-6E8A-4147-A177-3AD203B41FA5}">
                      <a16:colId xmlns:a16="http://schemas.microsoft.com/office/drawing/2014/main" xmlns="" val="27802890"/>
                    </a:ext>
                  </a:extLst>
                </a:gridCol>
                <a:gridCol w="837448">
                  <a:extLst>
                    <a:ext uri="{9D8B030D-6E8A-4147-A177-3AD203B41FA5}">
                      <a16:colId xmlns:a16="http://schemas.microsoft.com/office/drawing/2014/main" xmlns="" val="2421479570"/>
                    </a:ext>
                  </a:extLst>
                </a:gridCol>
                <a:gridCol w="837448">
                  <a:extLst>
                    <a:ext uri="{9D8B030D-6E8A-4147-A177-3AD203B41FA5}">
                      <a16:colId xmlns:a16="http://schemas.microsoft.com/office/drawing/2014/main" xmlns="" val="3423828494"/>
                    </a:ext>
                  </a:extLst>
                </a:gridCol>
                <a:gridCol w="837448">
                  <a:extLst>
                    <a:ext uri="{9D8B030D-6E8A-4147-A177-3AD203B41FA5}">
                      <a16:colId xmlns:a16="http://schemas.microsoft.com/office/drawing/2014/main" xmlns="" val="2799099666"/>
                    </a:ext>
                  </a:extLst>
                </a:gridCol>
                <a:gridCol w="844327">
                  <a:extLst>
                    <a:ext uri="{9D8B030D-6E8A-4147-A177-3AD203B41FA5}">
                      <a16:colId xmlns:a16="http://schemas.microsoft.com/office/drawing/2014/main" xmlns="" val="27060582"/>
                    </a:ext>
                  </a:extLst>
                </a:gridCol>
                <a:gridCol w="856364">
                  <a:extLst>
                    <a:ext uri="{9D8B030D-6E8A-4147-A177-3AD203B41FA5}">
                      <a16:colId xmlns:a16="http://schemas.microsoft.com/office/drawing/2014/main" xmlns="" val="2835088810"/>
                    </a:ext>
                  </a:extLst>
                </a:gridCol>
                <a:gridCol w="854644">
                  <a:extLst>
                    <a:ext uri="{9D8B030D-6E8A-4147-A177-3AD203B41FA5}">
                      <a16:colId xmlns:a16="http://schemas.microsoft.com/office/drawing/2014/main" xmlns="" val="382500283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effectLst/>
                        </a:rPr>
                        <a:t>Параметри</a:t>
                      </a:r>
                      <a:endParaRPr lang="ru-UA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effectLst/>
                        </a:rPr>
                        <a:t>Угода 1а</a:t>
                      </a:r>
                      <a:endParaRPr lang="ru-UA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effectLst/>
                        </a:rPr>
                        <a:t>Угода 1б</a:t>
                      </a:r>
                      <a:endParaRPr lang="ru-UA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effectLst/>
                        </a:rPr>
                        <a:t>Угода 1в</a:t>
                      </a:r>
                      <a:endParaRPr lang="ru-UA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effectLst/>
                        </a:rPr>
                        <a:t>Угода 1г</a:t>
                      </a:r>
                      <a:endParaRPr lang="ru-UA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effectLst/>
                        </a:rPr>
                        <a:t>Угода 1д</a:t>
                      </a:r>
                      <a:endParaRPr lang="ru-UA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effectLst/>
                        </a:rPr>
                        <a:t>Угода 3</a:t>
                      </a:r>
                      <a:endParaRPr lang="ru-UA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425636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effectLst/>
                        </a:rPr>
                        <a:t>Оптова ціна закупівлі, грн</a:t>
                      </a:r>
                      <a:endParaRPr lang="ru-UA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>
                          <a:effectLst/>
                        </a:rPr>
                        <a:t> </a:t>
                      </a:r>
                      <a:endParaRPr lang="ru-UA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>
                          <a:effectLst/>
                        </a:rPr>
                        <a:t> </a:t>
                      </a:r>
                      <a:endParaRPr lang="ru-UA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>
                          <a:effectLst/>
                        </a:rPr>
                        <a:t> </a:t>
                      </a:r>
                      <a:endParaRPr lang="ru-UA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>
                          <a:effectLst/>
                        </a:rPr>
                        <a:t> </a:t>
                      </a:r>
                      <a:endParaRPr lang="ru-UA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>
                          <a:effectLst/>
                        </a:rPr>
                        <a:t> </a:t>
                      </a:r>
                      <a:endParaRPr lang="ru-UA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UA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04633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effectLst/>
                        </a:rPr>
                        <a:t>Мінімальна партія закупівлі, </a:t>
                      </a:r>
                      <a:r>
                        <a:rPr lang="uk-UA" sz="1800" dirty="0" err="1">
                          <a:effectLst/>
                        </a:rPr>
                        <a:t>шт</a:t>
                      </a:r>
                      <a:endParaRPr lang="ru-UA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>
                          <a:effectLst/>
                        </a:rPr>
                        <a:t> </a:t>
                      </a:r>
                      <a:endParaRPr lang="ru-UA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>
                          <a:effectLst/>
                        </a:rPr>
                        <a:t> </a:t>
                      </a:r>
                      <a:endParaRPr lang="ru-UA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>
                          <a:effectLst/>
                        </a:rPr>
                        <a:t> </a:t>
                      </a:r>
                      <a:endParaRPr lang="ru-UA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>
                          <a:effectLst/>
                        </a:rPr>
                        <a:t> </a:t>
                      </a:r>
                      <a:endParaRPr lang="ru-UA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>
                          <a:effectLst/>
                        </a:rPr>
                        <a:t> </a:t>
                      </a:r>
                      <a:endParaRPr lang="ru-UA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UA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686942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 err="1">
                          <a:effectLst/>
                        </a:rPr>
                        <a:t>Середньоринкова</a:t>
                      </a:r>
                      <a:r>
                        <a:rPr lang="uk-UA" sz="1800" dirty="0">
                          <a:effectLst/>
                        </a:rPr>
                        <a:t> ціна реалізації, грн</a:t>
                      </a:r>
                      <a:endParaRPr lang="ru-UA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>
                          <a:effectLst/>
                        </a:rPr>
                        <a:t> </a:t>
                      </a:r>
                      <a:endParaRPr lang="ru-UA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>
                          <a:effectLst/>
                        </a:rPr>
                        <a:t> </a:t>
                      </a:r>
                      <a:endParaRPr lang="ru-UA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effectLst/>
                        </a:rPr>
                        <a:t> </a:t>
                      </a:r>
                      <a:endParaRPr lang="ru-UA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>
                          <a:effectLst/>
                        </a:rPr>
                        <a:t> </a:t>
                      </a:r>
                      <a:endParaRPr lang="ru-UA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>
                          <a:effectLst/>
                        </a:rPr>
                        <a:t> </a:t>
                      </a:r>
                      <a:endParaRPr lang="ru-UA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ru-UA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429564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effectLst/>
                        </a:rPr>
                        <a:t>Транспортні витрати, грн</a:t>
                      </a:r>
                      <a:endParaRPr lang="ru-UA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>
                          <a:effectLst/>
                        </a:rPr>
                        <a:t> </a:t>
                      </a:r>
                      <a:endParaRPr lang="ru-UA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>
                          <a:effectLst/>
                        </a:rPr>
                        <a:t> </a:t>
                      </a:r>
                      <a:endParaRPr lang="ru-UA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>
                          <a:effectLst/>
                        </a:rPr>
                        <a:t> </a:t>
                      </a:r>
                      <a:endParaRPr lang="ru-UA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>
                          <a:effectLst/>
                        </a:rPr>
                        <a:t> </a:t>
                      </a:r>
                      <a:endParaRPr lang="ru-UA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>
                          <a:effectLst/>
                        </a:rPr>
                        <a:t> </a:t>
                      </a:r>
                      <a:endParaRPr lang="ru-UA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UA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218659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effectLst/>
                        </a:rPr>
                        <a:t>Термін реалізації</a:t>
                      </a:r>
                      <a:endParaRPr lang="ru-UA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>
                          <a:effectLst/>
                        </a:rPr>
                        <a:t> </a:t>
                      </a:r>
                      <a:endParaRPr lang="ru-UA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>
                          <a:effectLst/>
                        </a:rPr>
                        <a:t> </a:t>
                      </a:r>
                      <a:endParaRPr lang="ru-UA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>
                          <a:effectLst/>
                        </a:rPr>
                        <a:t> </a:t>
                      </a:r>
                      <a:endParaRPr lang="ru-UA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>
                          <a:effectLst/>
                        </a:rPr>
                        <a:t> </a:t>
                      </a:r>
                      <a:endParaRPr lang="ru-UA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>
                          <a:effectLst/>
                        </a:rPr>
                        <a:t> </a:t>
                      </a:r>
                      <a:endParaRPr lang="ru-UA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UA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821910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60832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04E1F8E-9189-424A-9507-C139B679D4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6564" y="760507"/>
                <a:ext cx="7974475" cy="587477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ru-RU" sz="2000" b="1" u="sng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Для угоди № 1</a:t>
                </a:r>
              </a:p>
              <a:p>
                <a:pPr marL="0" indent="0">
                  <a:buNone/>
                </a:pPr>
                <a:r>
                  <a:rPr lang="ru-RU" sz="2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Використовуючи</a:t>
                </a: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/>
                </a:r>
                <a:r>
                  <a:rPr lang="ru-RU" sz="2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данні</a:t>
                </a: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/>
                </a:r>
                <a:r>
                  <a:rPr lang="ru-RU" sz="2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Таблиці</a:t>
                </a: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 1,  </a:t>
                </a:r>
                <a:r>
                  <a:rPr lang="ru-RU" sz="2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розраховуємо</a:t>
                </a: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1. </a:t>
                </a:r>
                <a:r>
                  <a:rPr lang="ru-RU" sz="2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Ціни</a:t>
                </a: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/>
                </a:r>
                <a:r>
                  <a:rPr lang="ru-RU" sz="2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закупівлі</a:t>
                </a: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 та реалізації з </a:t>
                </a:r>
                <a:r>
                  <a:rPr lang="ru-RU" sz="2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урахуванням</a:t>
                </a: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 ПДВ</a:t>
                </a:r>
              </a:p>
              <a:p>
                <a:pPr marL="0" indent="0">
                  <a:buNone/>
                </a:pPr>
                <a:r>
                  <a:rPr lang="ru-RU" sz="2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Ціна</a:t>
                </a: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/>
                </a:r>
                <a:r>
                  <a:rPr lang="ru-RU" sz="2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закупівлі</a:t>
                </a: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 – 48 </a:t>
                </a:r>
                <a:r>
                  <a:rPr lang="ru-RU" sz="2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грн</a:t>
                </a:r>
                <a:endParaRPr lang="ru-RU" sz="2000" dirty="0">
                  <a:latin typeface="Georgia" panose="02040502050405020303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В т.ч. ПДВ – 48/6 = 8 </a:t>
                </a:r>
                <a:r>
                  <a:rPr lang="ru-RU" sz="2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грн</a:t>
                </a:r>
                <a:endParaRPr lang="ru-RU" sz="2000" dirty="0">
                  <a:latin typeface="Georgia" panose="02040502050405020303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ru-RU" sz="2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Ціна</a:t>
                </a: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 реалізації – 100 </a:t>
                </a:r>
                <a:r>
                  <a:rPr lang="ru-RU" sz="2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грн</a:t>
                </a:r>
                <a:endParaRPr lang="ru-RU" sz="2000" dirty="0">
                  <a:latin typeface="Georgia" panose="02040502050405020303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В т.ч. ПДВ – 100/6 = 16.67 </a:t>
                </a:r>
                <a:r>
                  <a:rPr lang="ru-RU" sz="2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грн</a:t>
                </a:r>
                <a:endParaRPr lang="ru-RU" sz="2000" dirty="0">
                  <a:latin typeface="Georgia" panose="02040502050405020303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ru-RU" sz="2000" dirty="0">
                  <a:latin typeface="Georgia" panose="02040502050405020303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2. Витрати </a:t>
                </a:r>
                <a:r>
                  <a:rPr lang="ru-RU" sz="2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пов’язані</a:t>
                </a: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 з </a:t>
                </a:r>
                <a:r>
                  <a:rPr lang="ru-RU" sz="2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закупівлею</a:t>
                </a: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/>
                </a:r>
                <a:r>
                  <a:rPr lang="ru-RU" sz="2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розраховуємо</a:t>
                </a: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 за формулою 1:</a:t>
                </a:r>
              </a:p>
              <a:p>
                <a:pPr marL="0" indent="0" algn="ctr">
                  <a:buNone/>
                </a:pP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uk-U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В3=ТВ+ОКр=СУ</m:t>
                    </m:r>
                  </m:oMath>
                </a14:m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 (1),</a:t>
                </a:r>
              </a:p>
              <a:p>
                <a:pPr marL="0" indent="450850">
                  <a:buNone/>
                </a:pP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де ТВ – </a:t>
                </a:r>
                <a:r>
                  <a:rPr lang="ru-RU" sz="2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транспортні</a:t>
                </a: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 витрати , грн.;</a:t>
                </a:r>
              </a:p>
              <a:p>
                <a:pPr marL="0" indent="0">
                  <a:buNone/>
                </a:pP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/>
                </a:r>
                <a:r>
                  <a:rPr lang="ru-RU" sz="2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ОКр</a:t>
                </a: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 – витрати з </a:t>
                </a:r>
                <a:r>
                  <a:rPr lang="ru-RU" sz="2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обслуговування</a:t>
                </a: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 кредиту, грн.;</a:t>
                </a:r>
              </a:p>
              <a:p>
                <a:pPr marL="0" indent="0">
                  <a:buNone/>
                </a:pP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	СУ – витрати </a:t>
                </a:r>
                <a:r>
                  <a:rPr lang="ru-RU" sz="2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зі</a:t>
                </a: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/>
                </a:r>
                <a:r>
                  <a:rPr lang="ru-RU" sz="2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страхування</a:t>
                </a: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 угоди, грн.</a:t>
                </a:r>
              </a:p>
              <a:p>
                <a:pPr marL="0" indent="0">
                  <a:buNone/>
                </a:pPr>
                <a:endParaRPr lang="ru-RU" sz="2000" dirty="0">
                  <a:latin typeface="Georgia" panose="02040502050405020303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04E1F8E-9189-424A-9507-C139B679D4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6564" y="760507"/>
                <a:ext cx="7974475" cy="5874772"/>
              </a:xfrm>
              <a:blipFill>
                <a:blip r:embed="rId2"/>
                <a:stretch>
                  <a:fillRect l="-841" t="-727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0237ED4D-73EA-4818-89E1-E7F03B6CF0F5}"/>
              </a:ext>
            </a:extLst>
          </p:cNvPr>
          <p:cNvSpPr txBox="1">
            <a:spLocks/>
          </p:cNvSpPr>
          <p:nvPr/>
        </p:nvSpPr>
        <p:spPr>
          <a:xfrm>
            <a:off x="2077258" y="174845"/>
            <a:ext cx="6013088" cy="60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3200" b="1" dirty="0">
                <a:latin typeface="Georgia" panose="02040502050405020303" pitchFamily="18" charset="0"/>
              </a:rPr>
              <a:t>Хід </a:t>
            </a:r>
            <a:r>
              <a:rPr lang="uk-UA" sz="3200" b="1" dirty="0" err="1">
                <a:latin typeface="Georgia" panose="02040502050405020303" pitchFamily="18" charset="0"/>
              </a:rPr>
              <a:t>розв</a:t>
            </a:r>
            <a:r>
              <a:rPr lang="en-US" sz="3200" b="1" dirty="0">
                <a:latin typeface="Georgia" panose="02040502050405020303" pitchFamily="18" charset="0"/>
              </a:rPr>
              <a:t>’</a:t>
            </a:r>
            <a:r>
              <a:rPr lang="uk-UA" sz="3200" b="1" dirty="0">
                <a:latin typeface="Georgia" panose="02040502050405020303" pitchFamily="18" charset="0"/>
              </a:rPr>
              <a:t>язання завдання</a:t>
            </a:r>
            <a:endParaRPr lang="ru-UA" sz="3200" b="1" dirty="0">
              <a:latin typeface="Georgia" panose="02040502050405020303" pitchFamily="18" charset="0"/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xmlns="" id="{72EB8B26-0532-418B-A406-AD8CE06B6E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</p:spTree>
    <p:extLst>
      <p:ext uri="{BB962C8B-B14F-4D97-AF65-F5344CB8AC3E}">
        <p14:creationId xmlns:p14="http://schemas.microsoft.com/office/powerpoint/2010/main" xmlns="" val="40923392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04E1F8E-9189-424A-9507-C139B679D4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9340" y="1314534"/>
                <a:ext cx="9204503" cy="5086266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uk-UA" sz="2000" dirty="0">
                    <a:latin typeface="Georgia" panose="02040502050405020303" pitchFamily="18" charset="0"/>
                  </a:rPr>
                  <a:t>2.1. Витрати підприємства з обслуговування кредиту (</a:t>
                </a:r>
                <a:r>
                  <a:rPr lang="uk-UA" sz="2000" dirty="0" err="1">
                    <a:latin typeface="Georgia" panose="02040502050405020303" pitchFamily="18" charset="0"/>
                  </a:rPr>
                  <a:t>ОКр</a:t>
                </a:r>
                <a:r>
                  <a:rPr lang="uk-UA" sz="2000" dirty="0">
                    <a:latin typeface="Georgia" panose="02040502050405020303" pitchFamily="18" charset="0"/>
                  </a:rPr>
                  <a:t>) розраховуємо за формулою 2</a:t>
                </a:r>
              </a:p>
              <a:p>
                <a:pPr marL="0" indent="0" algn="ctr">
                  <a:buNone/>
                </a:pPr>
                <a:r>
                  <a:rPr lang="uk-UA" sz="2000" dirty="0">
                    <a:latin typeface="Georgia" panose="02040502050405020303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uk-UA" sz="2000" b="0" i="1" smtClean="0">
                        <a:latin typeface="Cambria Math" panose="02040503050406030204" pitchFamily="18" charset="0"/>
                      </a:rPr>
                      <m:t>ОКр=</m:t>
                    </m:r>
                    <m:f>
                      <m:fPr>
                        <m:ctrlPr>
                          <a:rPr lang="uk-UA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000" b="0" i="1" smtClean="0">
                            <a:latin typeface="Cambria Math" panose="02040503050406030204" pitchFamily="18" charset="0"/>
                          </a:rPr>
                          <m:t>ПР</m:t>
                        </m:r>
                        <m:r>
                          <a:rPr lang="uk-U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∙СКВ∙Тр</m:t>
                        </m:r>
                      </m:num>
                      <m:den>
                        <m:r>
                          <a:rPr lang="uk-UA" sz="20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  <m:r>
                          <a:rPr lang="uk-U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∙100</m:t>
                        </m:r>
                      </m:den>
                    </m:f>
                  </m:oMath>
                </a14:m>
                <a:r>
                  <a:rPr lang="uk-UA" sz="2000" dirty="0">
                    <a:latin typeface="Georgia" panose="02040502050405020303" pitchFamily="18" charset="0"/>
                  </a:rPr>
                  <a:t> (2),</a:t>
                </a:r>
              </a:p>
              <a:p>
                <a:pPr marL="0" indent="450850">
                  <a:buNone/>
                </a:pPr>
                <a:r>
                  <a:rPr lang="uk-UA" sz="2000" dirty="0">
                    <a:latin typeface="Georgia" panose="02040502050405020303" pitchFamily="18" charset="0"/>
                  </a:rPr>
                  <a:t>де  СКВ – ставка кредитного відсотка, % місячних;</a:t>
                </a:r>
              </a:p>
              <a:p>
                <a:pPr marL="0" indent="450850">
                  <a:buNone/>
                </a:pPr>
                <a:r>
                  <a:rPr lang="uk-UA" sz="2000" dirty="0" err="1">
                    <a:latin typeface="Georgia" panose="02040502050405020303" pitchFamily="18" charset="0"/>
                  </a:rPr>
                  <a:t>Тр</a:t>
                </a:r>
                <a:r>
                  <a:rPr lang="uk-UA" sz="2000" dirty="0">
                    <a:latin typeface="Georgia" panose="02040502050405020303" pitchFamily="18" charset="0"/>
                  </a:rPr>
                  <a:t> – термін реалізації товарних ресурсів, днів.</a:t>
                </a:r>
              </a:p>
              <a:p>
                <a:pPr marL="0" indent="0">
                  <a:buNone/>
                </a:pPr>
                <a:endParaRPr lang="uk-UA" sz="2000" dirty="0">
                  <a:latin typeface="Georgia" panose="02040502050405020303" pitchFamily="18" charset="0"/>
                </a:endParaRPr>
              </a:p>
              <a:p>
                <a:pPr marL="0" indent="0">
                  <a:buNone/>
                </a:pPr>
                <a:r>
                  <a:rPr lang="uk-UA" sz="2000" dirty="0">
                    <a:latin typeface="Georgia" panose="02040502050405020303" pitchFamily="18" charset="0"/>
                  </a:rPr>
                  <a:t>2.2 Обсяг позикових ресурсів розраховуємо за формулою 3</a:t>
                </a:r>
              </a:p>
              <a:p>
                <a:pPr marL="0" indent="0" algn="ctr">
                  <a:buNone/>
                </a:pPr>
                <a:r>
                  <a:rPr lang="uk-UA" sz="2000" dirty="0">
                    <a:latin typeface="Georgia" panose="02040502050405020303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uk-UA" sz="2000" b="0" i="1" smtClean="0">
                        <a:latin typeface="Cambria Math" panose="02040503050406030204" pitchFamily="18" charset="0"/>
                      </a:rPr>
                      <m:t>ПР=ОК−ВОК</m:t>
                    </m:r>
                  </m:oMath>
                </a14:m>
                <a:r>
                  <a:rPr lang="uk-UA" sz="2000" dirty="0">
                    <a:latin typeface="Georgia" panose="02040502050405020303" pitchFamily="18" charset="0"/>
                  </a:rPr>
                  <a:t> (3),</a:t>
                </a:r>
              </a:p>
              <a:p>
                <a:pPr marL="0" indent="450850">
                  <a:buNone/>
                </a:pPr>
                <a:r>
                  <a:rPr lang="uk-UA" sz="2000" dirty="0">
                    <a:latin typeface="Georgia" panose="02040502050405020303" pitchFamily="18" charset="0"/>
                  </a:rPr>
                  <a:t>де ПР – обсяг позикових ресурсів, грн;</a:t>
                </a:r>
              </a:p>
              <a:p>
                <a:pPr marL="0" indent="450850">
                  <a:buNone/>
                </a:pPr>
                <a:r>
                  <a:rPr lang="uk-UA" sz="2000" dirty="0">
                    <a:latin typeface="Georgia" panose="02040502050405020303" pitchFamily="18" charset="0"/>
                  </a:rPr>
                  <a:t>ВОК – власні оборотні кошти, грн. </a:t>
                </a:r>
              </a:p>
              <a:p>
                <a:pPr marL="0" indent="0">
                  <a:buNone/>
                </a:pPr>
                <a:r>
                  <a:rPr lang="uk-UA" sz="2000" dirty="0">
                    <a:latin typeface="Georgia" panose="02040502050405020303" pitchFamily="18" charset="0"/>
                  </a:rPr>
                  <a:t>Враховуючи, що за умовою угоди №1 підприємство здійснює закупівлю на позикові кошти, тобто власні оборотні кошти відсутні. Отже ОК= ПР</a:t>
                </a:r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04E1F8E-9189-424A-9507-C139B679D4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340" y="1314534"/>
                <a:ext cx="9204503" cy="5086266"/>
              </a:xfrm>
              <a:blipFill>
                <a:blip r:embed="rId2"/>
                <a:stretch>
                  <a:fillRect l="-729" t="-839" r="-265" b="-959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0237ED4D-73EA-4818-89E1-E7F03B6CF0F5}"/>
              </a:ext>
            </a:extLst>
          </p:cNvPr>
          <p:cNvSpPr txBox="1">
            <a:spLocks/>
          </p:cNvSpPr>
          <p:nvPr/>
        </p:nvSpPr>
        <p:spPr>
          <a:xfrm>
            <a:off x="2117013" y="571127"/>
            <a:ext cx="6013088" cy="60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3200" b="1" dirty="0">
                <a:latin typeface="Georgia" panose="02040502050405020303" pitchFamily="18" charset="0"/>
              </a:rPr>
              <a:t>Хід </a:t>
            </a:r>
            <a:r>
              <a:rPr lang="uk-UA" sz="3200" b="1" dirty="0" err="1">
                <a:latin typeface="Georgia" panose="02040502050405020303" pitchFamily="18" charset="0"/>
              </a:rPr>
              <a:t>розв</a:t>
            </a:r>
            <a:r>
              <a:rPr lang="en-US" sz="3200" b="1" dirty="0">
                <a:latin typeface="Georgia" panose="02040502050405020303" pitchFamily="18" charset="0"/>
              </a:rPr>
              <a:t>’</a:t>
            </a:r>
            <a:r>
              <a:rPr lang="uk-UA" sz="3200" b="1" dirty="0">
                <a:latin typeface="Georgia" panose="02040502050405020303" pitchFamily="18" charset="0"/>
              </a:rPr>
              <a:t>язання завдання</a:t>
            </a:r>
            <a:endParaRPr lang="ru-UA" sz="32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2345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04E1F8E-9189-424A-9507-C139B679D4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90328" y="943573"/>
                <a:ext cx="9223513" cy="567321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ru-RU" sz="2000" dirty="0">
                    <a:latin typeface="Georgia" panose="02040502050405020303" pitchFamily="18" charset="0"/>
                  </a:rPr>
                  <a:t>2.3. Суму </a:t>
                </a:r>
                <a:r>
                  <a:rPr lang="ru-RU" sz="2000" dirty="0" err="1">
                    <a:latin typeface="Georgia" panose="02040502050405020303" pitchFamily="18" charset="0"/>
                  </a:rPr>
                  <a:t>необхідних</a:t>
                </a:r>
                <a:r>
                  <a:rPr lang="ru-RU" sz="2000" dirty="0">
                    <a:latin typeface="Georgia" panose="02040502050405020303" pitchFamily="18" charset="0"/>
                  </a:rPr>
                  <a:t> для </a:t>
                </a:r>
                <a:r>
                  <a:rPr lang="ru-RU" sz="2000" dirty="0" err="1">
                    <a:latin typeface="Georgia" panose="02040502050405020303" pitchFamily="18" charset="0"/>
                  </a:rPr>
                  <a:t>закупівлі</a:t>
                </a:r>
                <a:r>
                  <a:rPr lang="ru-RU" sz="2000" dirty="0">
                    <a:latin typeface="Georgia" panose="02040502050405020303" pitchFamily="18" charset="0"/>
                  </a:rPr>
                  <a:t/>
                </a:r>
                <a:r>
                  <a:rPr lang="ru-RU" sz="2000" dirty="0" err="1">
                    <a:latin typeface="Georgia" panose="02040502050405020303" pitchFamily="18" charset="0"/>
                  </a:rPr>
                  <a:t>оборотних</a:t>
                </a:r>
                <a:r>
                  <a:rPr lang="ru-RU" sz="2000" dirty="0">
                    <a:latin typeface="Georgia" panose="02040502050405020303" pitchFamily="18" charset="0"/>
                  </a:rPr>
                  <a:t/>
                </a:r>
                <a:r>
                  <a:rPr lang="ru-RU" sz="2000" dirty="0" err="1">
                    <a:latin typeface="Georgia" panose="02040502050405020303" pitchFamily="18" charset="0"/>
                  </a:rPr>
                  <a:t>коштів</a:t>
                </a:r>
                <a:r>
                  <a:rPr lang="ru-RU" sz="2000" dirty="0">
                    <a:latin typeface="Georgia" panose="02040502050405020303" pitchFamily="18" charset="0"/>
                  </a:rPr>
                  <a:t/>
                </a:r>
                <a:r>
                  <a:rPr lang="ru-RU" sz="2000" dirty="0" err="1">
                    <a:latin typeface="Georgia" panose="02040502050405020303" pitchFamily="18" charset="0"/>
                  </a:rPr>
                  <a:t>розраховуємо</a:t>
                </a:r>
                <a:r>
                  <a:rPr lang="ru-RU" sz="2000" dirty="0">
                    <a:latin typeface="Georgia" panose="02040502050405020303" pitchFamily="18" charset="0"/>
                  </a:rPr>
                  <a:t> за формулою 4:</a:t>
                </a:r>
              </a:p>
              <a:p>
                <a:pPr marL="0" indent="0" algn="ctr">
                  <a:buNone/>
                </a:pPr>
                <a:r>
                  <a:rPr lang="ru-RU" sz="2000" dirty="0">
                    <a:latin typeface="Georgia" panose="02040502050405020303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uk-UA" sz="2000" b="0" i="1" smtClean="0">
                        <a:latin typeface="Cambria Math" panose="02040503050406030204" pitchFamily="18" charset="0"/>
                      </a:rPr>
                      <m:t>ОК=Цз</m:t>
                    </m:r>
                    <m:r>
                      <a:rPr lang="uk-U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∙К</m:t>
                    </m:r>
                  </m:oMath>
                </a14:m>
                <a:r>
                  <a:rPr lang="ru-RU" sz="2000" dirty="0">
                    <a:latin typeface="Georgia" panose="02040502050405020303" pitchFamily="18" charset="0"/>
                  </a:rPr>
                  <a:t> (4),</a:t>
                </a:r>
              </a:p>
              <a:p>
                <a:pPr marL="0" indent="450850">
                  <a:buNone/>
                </a:pPr>
                <a:r>
                  <a:rPr lang="ru-RU" sz="2000" dirty="0">
                    <a:latin typeface="Georgia" panose="02040502050405020303" pitchFamily="18" charset="0"/>
                  </a:rPr>
                  <a:t>де ОК – сума </a:t>
                </a:r>
                <a:r>
                  <a:rPr lang="ru-RU" sz="2000" dirty="0" err="1">
                    <a:latin typeface="Georgia" panose="02040502050405020303" pitchFamily="18" charset="0"/>
                  </a:rPr>
                  <a:t>оборотних</a:t>
                </a:r>
                <a:r>
                  <a:rPr lang="ru-RU" sz="2000" dirty="0">
                    <a:latin typeface="Georgia" panose="02040502050405020303" pitchFamily="18" charset="0"/>
                  </a:rPr>
                  <a:t/>
                </a:r>
                <a:r>
                  <a:rPr lang="ru-RU" sz="2000" dirty="0" err="1">
                    <a:latin typeface="Georgia" panose="02040502050405020303" pitchFamily="18" charset="0"/>
                  </a:rPr>
                  <a:t>коштів</a:t>
                </a:r>
                <a:r>
                  <a:rPr lang="ru-RU" sz="2000" dirty="0">
                    <a:latin typeface="Georgia" panose="02040502050405020303" pitchFamily="18" charset="0"/>
                  </a:rPr>
                  <a:t>, грн.;</a:t>
                </a:r>
              </a:p>
              <a:p>
                <a:pPr marL="0" indent="450850">
                  <a:buNone/>
                </a:pPr>
                <a:r>
                  <a:rPr lang="ru-RU" sz="2000" dirty="0">
                    <a:latin typeface="Georgia" panose="02040502050405020303" pitchFamily="18" charset="0"/>
                  </a:rPr>
                  <a:t/>
                </a:r>
                <a:r>
                  <a:rPr lang="ru-RU" sz="2000" dirty="0" err="1">
                    <a:latin typeface="Georgia" panose="02040502050405020303" pitchFamily="18" charset="0"/>
                  </a:rPr>
                  <a:t>Цз</a:t>
                </a:r>
                <a:r>
                  <a:rPr lang="ru-RU" sz="2000" dirty="0">
                    <a:latin typeface="Georgia" panose="02040502050405020303" pitchFamily="18" charset="0"/>
                  </a:rPr>
                  <a:t> – </a:t>
                </a:r>
                <a:r>
                  <a:rPr lang="ru-RU" sz="2000" dirty="0" err="1">
                    <a:latin typeface="Georgia" panose="02040502050405020303" pitchFamily="18" charset="0"/>
                  </a:rPr>
                  <a:t>ціна</a:t>
                </a:r>
                <a:r>
                  <a:rPr lang="ru-RU" sz="2000" dirty="0">
                    <a:latin typeface="Georgia" panose="02040502050405020303" pitchFamily="18" charset="0"/>
                  </a:rPr>
                  <a:t/>
                </a:r>
                <a:r>
                  <a:rPr lang="ru-RU" sz="2000" dirty="0" err="1">
                    <a:latin typeface="Georgia" panose="02040502050405020303" pitchFamily="18" charset="0"/>
                  </a:rPr>
                  <a:t>закупівлі</a:t>
                </a:r>
                <a:r>
                  <a:rPr lang="ru-RU" sz="2000" dirty="0">
                    <a:latin typeface="Georgia" panose="02040502050405020303" pitchFamily="18" charset="0"/>
                  </a:rPr>
                  <a:t> одного товару, </a:t>
                </a:r>
                <a:r>
                  <a:rPr lang="ru-RU" sz="2000" dirty="0" err="1">
                    <a:latin typeface="Georgia" panose="02040502050405020303" pitchFamily="18" charset="0"/>
                  </a:rPr>
                  <a:t>грн</a:t>
                </a:r>
                <a:r>
                  <a:rPr lang="ru-RU" sz="2000" dirty="0">
                    <a:latin typeface="Georgia" panose="02040502050405020303" pitchFamily="18" charset="0"/>
                  </a:rPr>
                  <a:t>;</a:t>
                </a:r>
              </a:p>
              <a:p>
                <a:pPr marL="0" indent="450850">
                  <a:buNone/>
                </a:pPr>
                <a:r>
                  <a:rPr lang="ru-RU" sz="2000" dirty="0">
                    <a:latin typeface="Georgia" panose="02040502050405020303" pitchFamily="18" charset="0"/>
                  </a:rPr>
                  <a:t>	К – </a:t>
                </a:r>
                <a:r>
                  <a:rPr lang="ru-RU" sz="2000" dirty="0" err="1">
                    <a:latin typeface="Georgia" panose="02040502050405020303" pitchFamily="18" charset="0"/>
                  </a:rPr>
                  <a:t>кількість</a:t>
                </a:r>
                <a:r>
                  <a:rPr lang="ru-RU" sz="2000" dirty="0">
                    <a:latin typeface="Georgia" panose="02040502050405020303" pitchFamily="18" charset="0"/>
                  </a:rPr>
                  <a:t/>
                </a:r>
                <a:r>
                  <a:rPr lang="ru-RU" sz="2000" dirty="0" err="1">
                    <a:latin typeface="Georgia" panose="02040502050405020303" pitchFamily="18" charset="0"/>
                  </a:rPr>
                  <a:t>товарів</a:t>
                </a:r>
                <a:r>
                  <a:rPr lang="ru-RU" sz="2000" dirty="0">
                    <a:latin typeface="Georgia" panose="02040502050405020303" pitchFamily="18" charset="0"/>
                  </a:rPr>
                  <a:t/>
                </a:r>
                <a:r>
                  <a:rPr lang="ru-RU" sz="2000" dirty="0" err="1">
                    <a:latin typeface="Georgia" panose="02040502050405020303" pitchFamily="18" charset="0"/>
                  </a:rPr>
                  <a:t>які</a:t>
                </a:r>
                <a:r>
                  <a:rPr lang="ru-RU" sz="2000" dirty="0">
                    <a:latin typeface="Georgia" panose="02040502050405020303" pitchFamily="18" charset="0"/>
                  </a:rPr>
                  <a:t/>
                </a:r>
                <a:r>
                  <a:rPr lang="ru-RU" sz="2000" dirty="0" err="1">
                    <a:latin typeface="Georgia" panose="02040502050405020303" pitchFamily="18" charset="0"/>
                  </a:rPr>
                  <a:t>закуповуються</a:t>
                </a:r>
                <a:r>
                  <a:rPr lang="ru-RU" sz="2000" dirty="0">
                    <a:latin typeface="Georgia" panose="02040502050405020303" pitchFamily="18" charset="0"/>
                  </a:rPr>
                  <a:t/>
                </a:r>
                <a:r>
                  <a:rPr lang="ru-RU" sz="2000" dirty="0" err="1">
                    <a:latin typeface="Georgia" panose="02040502050405020303" pitchFamily="18" charset="0"/>
                  </a:rPr>
                  <a:t>партією</a:t>
                </a:r>
                <a:r>
                  <a:rPr lang="ru-RU" sz="2000" dirty="0">
                    <a:latin typeface="Georgia" panose="02040502050405020303" pitchFamily="18" charset="0"/>
                  </a:rPr>
                  <a:t> (</a:t>
                </a:r>
                <a:r>
                  <a:rPr lang="ru-RU" sz="2000" dirty="0" err="1">
                    <a:latin typeface="Georgia" panose="02040502050405020303" pitchFamily="18" charset="0"/>
                  </a:rPr>
                  <a:t>обсяг</a:t>
                </a:r>
                <a:r>
                  <a:rPr lang="ru-RU" sz="2000" dirty="0">
                    <a:latin typeface="Georgia" panose="02040502050405020303" pitchFamily="18" charset="0"/>
                  </a:rPr>
                  <a:t/>
                </a:r>
                <a:r>
                  <a:rPr lang="ru-RU" sz="2000" dirty="0" err="1">
                    <a:latin typeface="Georgia" panose="02040502050405020303" pitchFamily="18" charset="0"/>
                  </a:rPr>
                  <a:t>закупівлі</a:t>
                </a:r>
                <a:r>
                  <a:rPr lang="ru-RU" sz="2000" dirty="0">
                    <a:latin typeface="Georgia" panose="02040502050405020303" pitchFamily="18" charset="0"/>
                  </a:rPr>
                  <a:t>).</a:t>
                </a:r>
              </a:p>
              <a:p>
                <a:pPr marL="0" indent="0">
                  <a:buNone/>
                </a:pPr>
                <a:r>
                  <a:rPr lang="ru-RU" sz="2000" dirty="0">
                    <a:latin typeface="Georgia" panose="02040502050405020303" pitchFamily="18" charset="0"/>
                  </a:rPr>
                  <a:t>Підставивши значення величин в формулу 4, маємо: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uk-UA" sz="2000" i="1">
                        <a:latin typeface="Cambria Math" panose="02040503050406030204" pitchFamily="18" charset="0"/>
                      </a:rPr>
                      <m:t>ОК=Цз</m:t>
                    </m:r>
                    <m:r>
                      <a:rPr lang="uk-U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∙К</m:t>
                    </m:r>
                    <m:r>
                      <a:rPr lang="uk-U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=40∙48=1920</m:t>
                    </m:r>
                  </m:oMath>
                </a14:m>
                <a:r>
                  <a:rPr lang="ru-RU" sz="2000" dirty="0">
                    <a:latin typeface="Georgia" panose="02040502050405020303" pitchFamily="18" charset="0"/>
                  </a:rPr>
                  <a:t/>
                </a:r>
                <a:r>
                  <a:rPr lang="ru-RU" sz="2000" dirty="0" err="1">
                    <a:latin typeface="Georgia" panose="02040502050405020303" pitchFamily="18" charset="0"/>
                  </a:rPr>
                  <a:t>грн</a:t>
                </a:r>
                <a:endParaRPr lang="ru-RU" sz="2000" dirty="0">
                  <a:latin typeface="Georgia" panose="02040502050405020303" pitchFamily="18" charset="0"/>
                </a:endParaRPr>
              </a:p>
              <a:p>
                <a:pPr marL="0" indent="0">
                  <a:buNone/>
                </a:pPr>
                <a:r>
                  <a:rPr lang="ru-RU" sz="2000" dirty="0" err="1">
                    <a:latin typeface="Georgia" panose="02040502050405020303" pitchFamily="18" charset="0"/>
                  </a:rPr>
                  <a:t>Далі</a:t>
                </a:r>
                <a:r>
                  <a:rPr lang="ru-RU" sz="2000" dirty="0">
                    <a:latin typeface="Georgia" panose="02040502050405020303" pitchFamily="18" charset="0"/>
                  </a:rPr>
                  <a:t/>
                </a:r>
                <a:r>
                  <a:rPr lang="ru-RU" sz="2000" dirty="0" err="1">
                    <a:latin typeface="Georgia" panose="02040502050405020303" pitchFamily="18" charset="0"/>
                  </a:rPr>
                  <a:t>розраховуємо</a:t>
                </a:r>
                <a:r>
                  <a:rPr lang="ru-RU" sz="2000" dirty="0">
                    <a:latin typeface="Georgia" panose="02040502050405020303" pitchFamily="18" charset="0"/>
                  </a:rPr>
                  <a:t> витрати з </a:t>
                </a:r>
                <a:r>
                  <a:rPr lang="ru-RU" sz="2000" dirty="0" err="1">
                    <a:latin typeface="Georgia" panose="02040502050405020303" pitchFamily="18" charset="0"/>
                  </a:rPr>
                  <a:t>обслуговування</a:t>
                </a:r>
                <a:r>
                  <a:rPr lang="ru-RU" sz="2000" dirty="0">
                    <a:latin typeface="Georgia" panose="02040502050405020303" pitchFamily="18" charset="0"/>
                  </a:rPr>
                  <a:t> кредиту:</a:t>
                </a:r>
              </a:p>
              <a:p>
                <a:pPr marL="0" indent="0">
                  <a:buNone/>
                </a:pPr>
                <a:r>
                  <a:rPr lang="uk-UA" sz="2000" dirty="0">
                    <a:latin typeface="Georgia" panose="02040502050405020303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uk-UA" sz="2000" i="1">
                        <a:latin typeface="Cambria Math" panose="02040503050406030204" pitchFamily="18" charset="0"/>
                      </a:rPr>
                      <m:t>ОКр=</m:t>
                    </m:r>
                    <m:f>
                      <m:fPr>
                        <m:ctrlPr>
                          <a:rPr lang="uk-UA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000" i="1">
                            <a:latin typeface="Cambria Math" panose="02040503050406030204" pitchFamily="18" charset="0"/>
                          </a:rPr>
                          <m:t>ПР</m:t>
                        </m:r>
                        <m:r>
                          <a:rPr lang="uk-U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∙СКВ∙Тр</m:t>
                        </m:r>
                      </m:num>
                      <m:den>
                        <m:r>
                          <a:rPr lang="uk-UA" sz="2000" i="1">
                            <a:latin typeface="Cambria Math" panose="02040503050406030204" pitchFamily="18" charset="0"/>
                          </a:rPr>
                          <m:t>30</m:t>
                        </m:r>
                        <m:r>
                          <a:rPr lang="uk-U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∙100</m:t>
                        </m:r>
                      </m:den>
                    </m:f>
                    <m:r>
                      <a:rPr lang="uk-U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uk-U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1920∙4∙28</m:t>
                        </m:r>
                      </m:num>
                      <m:den>
                        <m:r>
                          <a:rPr lang="uk-U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30∙100</m:t>
                        </m:r>
                      </m:den>
                    </m:f>
                    <m:r>
                      <a:rPr lang="uk-U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=71,68</m:t>
                    </m:r>
                  </m:oMath>
                </a14:m>
                <a:r>
                  <a:rPr lang="ru-RU" sz="2000" dirty="0">
                    <a:latin typeface="Georgia" panose="02040502050405020303" pitchFamily="18" charset="0"/>
                  </a:rPr>
                  <a:t/>
                </a:r>
                <a:r>
                  <a:rPr lang="ru-RU" sz="2000" dirty="0" err="1">
                    <a:latin typeface="Georgia" panose="02040502050405020303" pitchFamily="18" charset="0"/>
                  </a:rPr>
                  <a:t>грн</a:t>
                </a:r>
                <a:endParaRPr lang="ru-RU" sz="2000" dirty="0">
                  <a:latin typeface="Georgia" panose="02040502050405020303" pitchFamily="18" charset="0"/>
                </a:endParaRPr>
              </a:p>
              <a:p>
                <a:pPr marL="0" indent="0">
                  <a:buNone/>
                </a:pPr>
                <a:r>
                  <a:rPr lang="ru-RU" sz="2000" dirty="0">
                    <a:latin typeface="Georgia" panose="02040502050405020303" pitchFamily="18" charset="0"/>
                  </a:rPr>
                  <a:t>СКВ (за </a:t>
                </a:r>
                <a:r>
                  <a:rPr lang="ru-RU" sz="2000" dirty="0" err="1">
                    <a:latin typeface="Georgia" panose="02040502050405020303" pitchFamily="18" charset="0"/>
                  </a:rPr>
                  <a:t>даними</a:t>
                </a:r>
                <a:r>
                  <a:rPr lang="ru-RU" sz="2000" dirty="0">
                    <a:latin typeface="Georgia" panose="02040502050405020303" pitchFamily="18" charset="0"/>
                  </a:rPr>
                  <a:t>) </a:t>
                </a:r>
                <a:r>
                  <a:rPr lang="ru-RU" sz="2000" dirty="0" err="1">
                    <a:latin typeface="Georgia" panose="02040502050405020303" pitchFamily="18" charset="0"/>
                  </a:rPr>
                  <a:t>дорівнюють</a:t>
                </a:r>
                <a:r>
                  <a:rPr lang="ru-RU" sz="2000" dirty="0">
                    <a:latin typeface="Georgia" panose="02040502050405020303" pitchFamily="18" charset="0"/>
                  </a:rPr>
                  <a:t> 46% </a:t>
                </a:r>
                <a:r>
                  <a:rPr lang="ru-RU" sz="2000" dirty="0" err="1">
                    <a:latin typeface="Georgia" panose="02040502050405020303" pitchFamily="18" charset="0"/>
                  </a:rPr>
                  <a:t>річних</a:t>
                </a:r>
                <a:r>
                  <a:rPr lang="ru-RU" sz="2000" dirty="0">
                    <a:latin typeface="Georgia" panose="02040502050405020303" pitchFamily="18" charset="0"/>
                  </a:rPr>
                  <a:t>, тому для </a:t>
                </a:r>
                <a:r>
                  <a:rPr lang="ru-RU" sz="2000" dirty="0" err="1">
                    <a:latin typeface="Georgia" panose="02040502050405020303" pitchFamily="18" charset="0"/>
                  </a:rPr>
                  <a:t>визначення</a:t>
                </a:r>
                <a:r>
                  <a:rPr lang="ru-RU" sz="2000" dirty="0">
                    <a:latin typeface="Georgia" panose="02040502050405020303" pitchFamily="18" charset="0"/>
                  </a:rPr>
                  <a:t/>
                </a:r>
                <a:r>
                  <a:rPr lang="ru-RU" sz="2000" dirty="0" err="1">
                    <a:latin typeface="Georgia" panose="02040502050405020303" pitchFamily="18" charset="0"/>
                  </a:rPr>
                  <a:t>ОКр</a:t>
                </a:r>
                <a:r>
                  <a:rPr lang="ru-RU" sz="2000" dirty="0">
                    <a:latin typeface="Georgia" panose="02040502050405020303" pitchFamily="18" charset="0"/>
                  </a:rPr>
                  <a:t/>
                </a:r>
                <a:r>
                  <a:rPr lang="ru-RU" sz="2000" dirty="0" err="1">
                    <a:latin typeface="Georgia" panose="02040502050405020303" pitchFamily="18" charset="0"/>
                  </a:rPr>
                  <a:t>потрібно</a:t>
                </a:r>
                <a:r>
                  <a:rPr lang="ru-RU" sz="2000" dirty="0">
                    <a:latin typeface="Georgia" panose="02040502050405020303" pitchFamily="18" charset="0"/>
                  </a:rPr>
                  <a:t/>
                </a:r>
                <a:r>
                  <a:rPr lang="ru-RU" sz="2000" dirty="0" err="1">
                    <a:latin typeface="Georgia" panose="02040502050405020303" pitchFamily="18" charset="0"/>
                  </a:rPr>
                  <a:t>їх</a:t>
                </a:r>
                <a:r>
                  <a:rPr lang="ru-RU" sz="2000" dirty="0">
                    <a:latin typeface="Georgia" panose="02040502050405020303" pitchFamily="18" charset="0"/>
                  </a:rPr>
                  <a:t/>
                </a:r>
                <a:r>
                  <a:rPr lang="ru-RU" sz="2000" dirty="0" err="1">
                    <a:latin typeface="Georgia" panose="02040502050405020303" pitchFamily="18" charset="0"/>
                  </a:rPr>
                  <a:t>розділити</a:t>
                </a:r>
                <a:r>
                  <a:rPr lang="ru-RU" sz="2000" dirty="0">
                    <a:latin typeface="Georgia" panose="02040502050405020303" pitchFamily="18" charset="0"/>
                  </a:rPr>
                  <a:t> на 12: </a:t>
                </a:r>
              </a:p>
              <a:p>
                <a:pPr marL="0" indent="0">
                  <a:buNone/>
                </a:pPr>
                <a:r>
                  <a:rPr lang="ru-RU" sz="2000" dirty="0">
                    <a:latin typeface="Georgia" panose="02040502050405020303" pitchFamily="18" charset="0"/>
                  </a:rPr>
                  <a:t>48/12 = 4% </a:t>
                </a:r>
                <a:r>
                  <a:rPr lang="ru-RU" sz="2000" dirty="0" err="1">
                    <a:latin typeface="Georgia" panose="02040502050405020303" pitchFamily="18" charset="0"/>
                  </a:rPr>
                  <a:t>місячних</a:t>
                </a:r>
                <a:endParaRPr lang="ru-RU" sz="2000" dirty="0">
                  <a:latin typeface="Georgia" panose="02040502050405020303" pitchFamily="18" charset="0"/>
                </a:endParaRPr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xmlns="" id="{904E1F8E-9189-424A-9507-C139B679D4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0328" y="943573"/>
                <a:ext cx="9223513" cy="5673217"/>
              </a:xfrm>
              <a:blipFill>
                <a:blip r:embed="rId2"/>
                <a:stretch>
                  <a:fillRect l="-661" t="-753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B6D7E4AF-EEFA-4981-8A23-D9B2257FD664}"/>
              </a:ext>
            </a:extLst>
          </p:cNvPr>
          <p:cNvSpPr txBox="1">
            <a:spLocks/>
          </p:cNvSpPr>
          <p:nvPr/>
        </p:nvSpPr>
        <p:spPr>
          <a:xfrm>
            <a:off x="2095541" y="241209"/>
            <a:ext cx="6013088" cy="60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3200" b="1" dirty="0">
                <a:latin typeface="Georgia" panose="02040502050405020303" pitchFamily="18" charset="0"/>
              </a:rPr>
              <a:t>Хід </a:t>
            </a:r>
            <a:r>
              <a:rPr lang="uk-UA" sz="3200" b="1" dirty="0" err="1">
                <a:latin typeface="Georgia" panose="02040502050405020303" pitchFamily="18" charset="0"/>
              </a:rPr>
              <a:t>розв</a:t>
            </a:r>
            <a:r>
              <a:rPr lang="en-US" sz="3200" b="1" dirty="0">
                <a:latin typeface="Georgia" panose="02040502050405020303" pitchFamily="18" charset="0"/>
              </a:rPr>
              <a:t>’</a:t>
            </a:r>
            <a:r>
              <a:rPr lang="uk-UA" sz="3200" b="1" dirty="0">
                <a:latin typeface="Georgia" panose="02040502050405020303" pitchFamily="18" charset="0"/>
              </a:rPr>
              <a:t>язання завдання</a:t>
            </a:r>
            <a:endParaRPr lang="ru-UA" sz="32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98049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04E1F8E-9189-424A-9507-C139B679D4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49357" y="1175165"/>
                <a:ext cx="8560906" cy="4258226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ru-RU" sz="2000" dirty="0">
                    <a:latin typeface="Georgia" panose="02040502050405020303" pitchFamily="18" charset="0"/>
                  </a:rPr>
                  <a:t>2.4.	 Витрати </a:t>
                </a:r>
                <a:r>
                  <a:rPr lang="ru-RU" sz="2000" dirty="0" err="1">
                    <a:latin typeface="Georgia" panose="02040502050405020303" pitchFamily="18" charset="0"/>
                  </a:rPr>
                  <a:t>зі</a:t>
                </a:r>
                <a:r>
                  <a:rPr lang="ru-RU" sz="2000" dirty="0">
                    <a:latin typeface="Georgia" panose="02040502050405020303" pitchFamily="18" charset="0"/>
                  </a:rPr>
                  <a:t/>
                </a:r>
                <a:r>
                  <a:rPr lang="ru-RU" sz="2000" dirty="0" err="1">
                    <a:latin typeface="Georgia" panose="02040502050405020303" pitchFamily="18" charset="0"/>
                  </a:rPr>
                  <a:t>страхування</a:t>
                </a:r>
                <a:r>
                  <a:rPr lang="ru-RU" sz="2000" dirty="0">
                    <a:latin typeface="Georgia" panose="02040502050405020303" pitchFamily="18" charset="0"/>
                  </a:rPr>
                  <a:t> угоди </a:t>
                </a:r>
                <a:r>
                  <a:rPr lang="ru-RU" sz="2000" dirty="0" err="1">
                    <a:latin typeface="Georgia" panose="02040502050405020303" pitchFamily="18" charset="0"/>
                  </a:rPr>
                  <a:t>розраховуємо</a:t>
                </a:r>
                <a:r>
                  <a:rPr lang="ru-RU" sz="2000" dirty="0">
                    <a:latin typeface="Georgia" panose="02040502050405020303" pitchFamily="18" charset="0"/>
                  </a:rPr>
                  <a:t> за формулою 5</a:t>
                </a:r>
              </a:p>
              <a:p>
                <a:pPr marL="0" indent="0" algn="ctr">
                  <a:buNone/>
                </a:pPr>
                <a:r>
                  <a:rPr lang="ru-RU" sz="2000" dirty="0">
                    <a:latin typeface="Georgia" panose="02040502050405020303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uk-UA" sz="2000" b="0" i="1" smtClean="0">
                        <a:latin typeface="Cambria Math" panose="02040503050406030204" pitchFamily="18" charset="0"/>
                      </a:rPr>
                      <m:t>СУ=</m:t>
                    </m:r>
                    <m:f>
                      <m:fPr>
                        <m:ctrlPr>
                          <a:rPr lang="uk-UA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000" b="0" i="1" smtClean="0">
                            <a:latin typeface="Cambria Math" panose="02040503050406030204" pitchFamily="18" charset="0"/>
                          </a:rPr>
                          <m:t>КР</m:t>
                        </m:r>
                        <m:r>
                          <a:rPr lang="uk-U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∙С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</m:num>
                      <m:den>
                        <m:r>
                          <a:rPr lang="uk-UA" sz="20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ru-RU" sz="2000" dirty="0">
                    <a:latin typeface="Georgia" panose="02040502050405020303" pitchFamily="18" charset="0"/>
                  </a:rPr>
                  <a:t> (5)</a:t>
                </a:r>
                <a:r>
                  <a:rPr lang="uk-UA" sz="2000" dirty="0">
                    <a:latin typeface="Georgia" panose="02040502050405020303" pitchFamily="18" charset="0"/>
                  </a:rPr>
                  <a:t>,</a:t>
                </a:r>
                <a:endParaRPr lang="ru-RU" sz="2000" dirty="0">
                  <a:latin typeface="Georgia" panose="02040502050405020303" pitchFamily="18" charset="0"/>
                </a:endParaRPr>
              </a:p>
              <a:p>
                <a:pPr marL="0" indent="450850">
                  <a:buNone/>
                </a:pPr>
                <a:r>
                  <a:rPr lang="ru-RU" sz="2000" dirty="0">
                    <a:latin typeface="Georgia" panose="02040502050405020303" pitchFamily="18" charset="0"/>
                  </a:rPr>
                  <a:t>де КР – сума </a:t>
                </a:r>
                <a:r>
                  <a:rPr lang="ru-RU" sz="2000" dirty="0" err="1">
                    <a:latin typeface="Georgia" panose="02040502050405020303" pitchFamily="18" charset="0"/>
                  </a:rPr>
                  <a:t>кредитних</a:t>
                </a:r>
                <a:r>
                  <a:rPr lang="ru-RU" sz="2000" dirty="0">
                    <a:latin typeface="Georgia" panose="02040502050405020303" pitchFamily="18" charset="0"/>
                  </a:rPr>
                  <a:t/>
                </a:r>
                <a:r>
                  <a:rPr lang="ru-RU" sz="2000" dirty="0" err="1">
                    <a:latin typeface="Georgia" panose="02040502050405020303" pitchFamily="18" charset="0"/>
                  </a:rPr>
                  <a:t>ресурсів</a:t>
                </a:r>
                <a:r>
                  <a:rPr lang="ru-RU" sz="2000" dirty="0">
                    <a:latin typeface="Georgia" panose="02040502050405020303" pitchFamily="18" charset="0"/>
                  </a:rPr>
                  <a:t>, </a:t>
                </a:r>
                <a:r>
                  <a:rPr lang="ru-RU" sz="2000" dirty="0" err="1">
                    <a:latin typeface="Georgia" panose="02040502050405020303" pitchFamily="18" charset="0"/>
                  </a:rPr>
                  <a:t>грн</a:t>
                </a:r>
                <a:r>
                  <a:rPr lang="ru-RU" sz="2000" dirty="0">
                    <a:latin typeface="Georgia" panose="02040502050405020303" pitchFamily="18" charset="0"/>
                  </a:rPr>
                  <a:t>;</a:t>
                </a:r>
              </a:p>
              <a:p>
                <a:pPr marL="0" indent="450850">
                  <a:buNone/>
                </a:pPr>
                <a:r>
                  <a:rPr lang="ru-RU" sz="2000" dirty="0">
                    <a:latin typeface="Georgia" panose="02040502050405020303" pitchFamily="18" charset="0"/>
                  </a:rPr>
                  <a:t/>
                </a:r>
                <a:r>
                  <a:rPr lang="ru-RU" sz="2000" dirty="0" err="1">
                    <a:latin typeface="Georgia" panose="02040502050405020303" pitchFamily="18" charset="0"/>
                  </a:rPr>
                  <a:t>Ст</a:t>
                </a:r>
                <a:r>
                  <a:rPr lang="ru-RU" sz="2000" dirty="0">
                    <a:latin typeface="Georgia" panose="02040502050405020303" pitchFamily="18" charset="0"/>
                  </a:rPr>
                  <a:t> – </a:t>
                </a:r>
                <a:r>
                  <a:rPr lang="ru-RU" sz="2000" dirty="0" err="1">
                    <a:latin typeface="Georgia" panose="02040502050405020303" pitchFamily="18" charset="0"/>
                  </a:rPr>
                  <a:t>страховий</a:t>
                </a:r>
                <a:r>
                  <a:rPr lang="ru-RU" sz="2000" dirty="0">
                    <a:latin typeface="Georgia" panose="02040502050405020303" pitchFamily="18" charset="0"/>
                  </a:rPr>
                  <a:t> тариф у %.</a:t>
                </a:r>
              </a:p>
              <a:p>
                <a:pPr marL="0" indent="0">
                  <a:buNone/>
                </a:pPr>
                <a:r>
                  <a:rPr lang="ru-RU" sz="2000" dirty="0">
                    <a:latin typeface="Georgia" panose="02040502050405020303" pitchFamily="18" charset="0"/>
                  </a:rPr>
                  <a:t>Підставивши значення величин в формулу 5, маємо: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uk-UA" sz="2000" i="1">
                        <a:latin typeface="Cambria Math" panose="02040503050406030204" pitchFamily="18" charset="0"/>
                      </a:rPr>
                      <m:t>СУ=</m:t>
                    </m:r>
                    <m:f>
                      <m:fPr>
                        <m:ctrlPr>
                          <a:rPr lang="uk-UA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000" i="1">
                            <a:latin typeface="Cambria Math" panose="02040503050406030204" pitchFamily="18" charset="0"/>
                          </a:rPr>
                          <m:t>КР</m:t>
                        </m:r>
                        <m:r>
                          <a:rPr lang="uk-U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∙С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</m:num>
                      <m:den>
                        <m:r>
                          <a:rPr lang="uk-UA" sz="2000" i="1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uk-UA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uk-UA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000" b="0" i="1" smtClean="0">
                            <a:latin typeface="Cambria Math" panose="02040503050406030204" pitchFamily="18" charset="0"/>
                          </a:rPr>
                          <m:t>1920</m:t>
                        </m:r>
                        <m:r>
                          <a:rPr lang="uk-U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∙0,28</m:t>
                        </m:r>
                      </m:num>
                      <m:den>
                        <m:r>
                          <a:rPr lang="uk-UA" sz="20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uk-UA" sz="2000" b="0" i="1" smtClean="0">
                        <a:latin typeface="Cambria Math" panose="02040503050406030204" pitchFamily="18" charset="0"/>
                      </a:rPr>
                      <m:t>=5,38</m:t>
                    </m:r>
                  </m:oMath>
                </a14:m>
                <a:r>
                  <a:rPr lang="ru-RU" sz="2000" dirty="0">
                    <a:latin typeface="Georgia" panose="02040502050405020303" pitchFamily="18" charset="0"/>
                  </a:rPr>
                  <a:t/>
                </a:r>
                <a:r>
                  <a:rPr lang="ru-RU" sz="2000" dirty="0" err="1">
                    <a:latin typeface="Georgia" panose="02040502050405020303" pitchFamily="18" charset="0"/>
                  </a:rPr>
                  <a:t>грн</a:t>
                </a:r>
                <a:endParaRPr lang="ru-RU" sz="2000" dirty="0">
                  <a:latin typeface="Georgia" panose="02040502050405020303" pitchFamily="18" charset="0"/>
                </a:endParaRPr>
              </a:p>
              <a:p>
                <a:pPr marL="0" indent="0">
                  <a:buNone/>
                </a:pPr>
                <a:r>
                  <a:rPr lang="ru-RU" sz="2000" dirty="0">
                    <a:latin typeface="Georgia" panose="02040502050405020303" pitchFamily="18" charset="0"/>
                  </a:rPr>
                  <a:t>Таким чином, витрати, </a:t>
                </a:r>
                <a:r>
                  <a:rPr lang="ru-RU" sz="2000" dirty="0" err="1">
                    <a:latin typeface="Georgia" panose="02040502050405020303" pitchFamily="18" charset="0"/>
                  </a:rPr>
                  <a:t>пов’язані</a:t>
                </a:r>
                <a:r>
                  <a:rPr lang="ru-RU" sz="2000" dirty="0">
                    <a:latin typeface="Georgia" panose="02040502050405020303" pitchFamily="18" charset="0"/>
                  </a:rPr>
                  <a:t> з </a:t>
                </a:r>
                <a:r>
                  <a:rPr lang="ru-RU" sz="2000" dirty="0" err="1">
                    <a:latin typeface="Georgia" panose="02040502050405020303" pitchFamily="18" charset="0"/>
                  </a:rPr>
                  <a:t>закупівлею</a:t>
                </a:r>
                <a:r>
                  <a:rPr lang="ru-RU" sz="2000" dirty="0">
                    <a:latin typeface="Georgia" panose="02040502050405020303" pitchFamily="18" charset="0"/>
                  </a:rPr>
                  <a:t>, </a:t>
                </a:r>
                <a:r>
                  <a:rPr lang="ru-RU" sz="2000" dirty="0" err="1">
                    <a:latin typeface="Georgia" panose="02040502050405020303" pitchFamily="18" charset="0"/>
                  </a:rPr>
                  <a:t>розраховуємо</a:t>
                </a:r>
                <a:r>
                  <a:rPr lang="ru-RU" sz="2000" dirty="0">
                    <a:latin typeface="Georgia" panose="02040502050405020303" pitchFamily="18" charset="0"/>
                  </a:rPr>
                  <a:t> за формулою 1:</a:t>
                </a:r>
              </a:p>
              <a:p>
                <a:pPr marL="0" indent="0">
                  <a:buNone/>
                </a:pPr>
                <a:r>
                  <a:rPr lang="ru-RU" sz="2000" dirty="0">
                    <a:latin typeface="Georgia" panose="02040502050405020303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uk-UA" sz="2000" b="0" i="1" smtClean="0">
                        <a:latin typeface="Cambria Math" panose="02040503050406030204" pitchFamily="18" charset="0"/>
                      </a:rPr>
                      <m:t>В3=10+71,68+5,38=87,06</m:t>
                    </m:r>
                  </m:oMath>
                </a14:m>
                <a:r>
                  <a:rPr lang="ru-RU" sz="2000" dirty="0">
                    <a:latin typeface="Georgia" panose="02040502050405020303" pitchFamily="18" charset="0"/>
                  </a:rPr>
                  <a:t/>
                </a:r>
                <a:r>
                  <a:rPr lang="ru-RU" sz="2000" dirty="0" err="1">
                    <a:latin typeface="Georgia" panose="02040502050405020303" pitchFamily="18" charset="0"/>
                  </a:rPr>
                  <a:t>грн</a:t>
                </a:r>
                <a:endParaRPr lang="ru-RU" sz="2000" dirty="0">
                  <a:latin typeface="Georgia" panose="02040502050405020303" pitchFamily="18" charset="0"/>
                </a:endParaRPr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xmlns="" id="{904E1F8E-9189-424A-9507-C139B679D4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9357" y="1175165"/>
                <a:ext cx="8560906" cy="4258226"/>
              </a:xfrm>
              <a:blipFill>
                <a:blip r:embed="rId2"/>
                <a:stretch>
                  <a:fillRect l="-783" t="-1003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B6D7E4AF-EEFA-4981-8A23-D9B2257FD664}"/>
              </a:ext>
            </a:extLst>
          </p:cNvPr>
          <p:cNvSpPr txBox="1">
            <a:spLocks/>
          </p:cNvSpPr>
          <p:nvPr/>
        </p:nvSpPr>
        <p:spPr>
          <a:xfrm>
            <a:off x="1923266" y="273511"/>
            <a:ext cx="6013088" cy="60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3200" b="1" dirty="0">
                <a:latin typeface="Georgia" panose="02040502050405020303" pitchFamily="18" charset="0"/>
              </a:rPr>
              <a:t>Хід </a:t>
            </a:r>
            <a:r>
              <a:rPr lang="uk-UA" sz="3200" b="1" dirty="0" err="1">
                <a:latin typeface="Georgia" panose="02040502050405020303" pitchFamily="18" charset="0"/>
              </a:rPr>
              <a:t>розв</a:t>
            </a:r>
            <a:r>
              <a:rPr lang="en-US" sz="3200" b="1" dirty="0">
                <a:latin typeface="Georgia" panose="02040502050405020303" pitchFamily="18" charset="0"/>
              </a:rPr>
              <a:t>’</a:t>
            </a:r>
            <a:r>
              <a:rPr lang="uk-UA" sz="3200" b="1" dirty="0">
                <a:latin typeface="Georgia" panose="02040502050405020303" pitchFamily="18" charset="0"/>
              </a:rPr>
              <a:t>язання завдання</a:t>
            </a:r>
            <a:endParaRPr lang="ru-UA" sz="32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86109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231A59B-767A-4826-A731-3DE283D13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6104" y="159920"/>
            <a:ext cx="6013088" cy="609600"/>
          </a:xfrm>
        </p:spPr>
        <p:txBody>
          <a:bodyPr>
            <a:normAutofit/>
          </a:bodyPr>
          <a:lstStyle/>
          <a:p>
            <a:r>
              <a:rPr lang="uk-UA" sz="3200" b="1" dirty="0">
                <a:latin typeface="Georgia" panose="02040502050405020303" pitchFamily="18" charset="0"/>
              </a:rPr>
              <a:t>Хід </a:t>
            </a:r>
            <a:r>
              <a:rPr lang="uk-UA" sz="3200" b="1" dirty="0" err="1">
                <a:latin typeface="Georgia" panose="02040502050405020303" pitchFamily="18" charset="0"/>
              </a:rPr>
              <a:t>розв</a:t>
            </a:r>
            <a:r>
              <a:rPr lang="en-US" sz="3200" b="1" dirty="0">
                <a:latin typeface="Georgia" panose="02040502050405020303" pitchFamily="18" charset="0"/>
              </a:rPr>
              <a:t>’</a:t>
            </a:r>
            <a:r>
              <a:rPr lang="uk-UA" sz="3200" b="1" dirty="0">
                <a:latin typeface="Georgia" panose="02040502050405020303" pitchFamily="18" charset="0"/>
              </a:rPr>
              <a:t>язання завдання</a:t>
            </a:r>
            <a:endParaRPr lang="ru-UA" sz="3200" b="1" dirty="0"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04E1F8E-9189-424A-9507-C139B679D4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9966" y="877886"/>
                <a:ext cx="9305364" cy="582019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3. Витрати, </a:t>
                </a:r>
                <a:r>
                  <a:rPr lang="ru-RU" sz="2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пов’язані</a:t>
                </a: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/>
                </a:r>
                <a:r>
                  <a:rPr lang="ru-RU" sz="2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із</a:t>
                </a: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/>
                </a:r>
                <a:r>
                  <a:rPr lang="ru-RU" sz="2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реалізацією</a:t>
                </a: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, </a:t>
                </a:r>
                <a:r>
                  <a:rPr lang="ru-RU" sz="2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знаходимо</a:t>
                </a: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 як суму </a:t>
                </a:r>
                <a:r>
                  <a:rPr lang="ru-RU" sz="2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матеріальних</a:t>
                </a: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 та </a:t>
                </a:r>
                <a:r>
                  <a:rPr lang="ru-RU" sz="2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прирівняних</a:t>
                </a: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 до них </a:t>
                </a:r>
                <a:r>
                  <a:rPr lang="ru-RU" sz="2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витрат</a:t>
                </a: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 (МВ) та </a:t>
                </a:r>
                <a:r>
                  <a:rPr lang="ru-RU" sz="2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витрат</a:t>
                </a: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 на оплату </a:t>
                </a:r>
                <a:r>
                  <a:rPr lang="ru-RU" sz="2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праці</a:t>
                </a: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 (ФОП)  за формулою 6:</a:t>
                </a:r>
              </a:p>
              <a:p>
                <a:pPr marL="0" indent="0" algn="ctr">
                  <a:buNone/>
                </a:pP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uk-U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ВР=МВ+ФОП</m:t>
                    </m:r>
                  </m:oMath>
                </a14:m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 (6)</a:t>
                </a:r>
              </a:p>
              <a:p>
                <a:pPr marL="0" indent="0">
                  <a:buNone/>
                </a:pP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3.1.  </a:t>
                </a:r>
                <a:r>
                  <a:rPr lang="ru-RU" sz="2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Відповідно</a:t>
                </a: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 до </a:t>
                </a:r>
                <a:r>
                  <a:rPr lang="ru-RU" sz="2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умови</a:t>
                </a: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, </a:t>
                </a:r>
                <a:r>
                  <a:rPr lang="ru-RU" sz="2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матеріальні</a:t>
                </a: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 та </a:t>
                </a:r>
                <a:r>
                  <a:rPr lang="ru-RU" sz="2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прирівняні</a:t>
                </a: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 до них витрати </a:t>
                </a:r>
                <a:r>
                  <a:rPr lang="ru-RU" sz="2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становлять</a:t>
                </a: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 0,9% </a:t>
                </a:r>
                <a:r>
                  <a:rPr lang="ru-RU" sz="2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оборотних</a:t>
                </a: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/>
                </a:r>
                <a:r>
                  <a:rPr lang="ru-RU" sz="2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коштів</a:t>
                </a: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. </a:t>
                </a:r>
                <a:r>
                  <a:rPr lang="ru-RU" sz="2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Розрахуємо</a:t>
                </a: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/>
                </a:r>
                <a:r>
                  <a:rPr lang="ru-RU" sz="2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їх</a:t>
                </a: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/>
                </a:r>
                <a:r>
                  <a:rPr lang="ru-RU" sz="2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розмір</a:t>
                </a: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: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ru-RU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МВ = </m:t>
                    </m:r>
                    <m:f>
                      <m:fPr>
                        <m:ctrlPr>
                          <a:rPr lang="ru-RU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0,9∙1920</m:t>
                        </m:r>
                      </m:num>
                      <m:den>
                        <m:r>
                          <a:rPr lang="uk-UA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uk-UA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=17,28</m:t>
                    </m:r>
                    <m:r>
                      <a:rPr lang="ru-RU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грн</a:t>
                </a:r>
              </a:p>
              <a:p>
                <a:pPr marL="0" indent="0">
                  <a:buNone/>
                </a:pP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3.2 </a:t>
                </a:r>
                <a:r>
                  <a:rPr lang="ru-RU" sz="2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Розраховуємо</a:t>
                </a: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 витрати на оплату </a:t>
                </a:r>
                <a:r>
                  <a:rPr lang="ru-RU" sz="2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праці</a:t>
                </a: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 (ФОП)  за формулою 7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uk-U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ФОП=</m:t>
                    </m:r>
                    <m:f>
                      <m:fPr>
                        <m:ctrlPr>
                          <a:rPr lang="uk-U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Цз∙К∙УФ∙Т</m:t>
                        </m:r>
                      </m:num>
                      <m:den>
                        <m:r>
                          <a:rPr lang="uk-U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30∙100</m:t>
                        </m:r>
                      </m:den>
                    </m:f>
                  </m:oMath>
                </a14:m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 (7),</a:t>
                </a:r>
              </a:p>
              <a:p>
                <a:pPr marL="0" indent="450850">
                  <a:buNone/>
                </a:pP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де Уф – </a:t>
                </a:r>
                <a:r>
                  <a:rPr lang="ru-RU" sz="2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середньомісячний</a:t>
                </a: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/>
                </a:r>
                <a:r>
                  <a:rPr lang="ru-RU" sz="2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рівень</a:t>
                </a: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/>
                </a:r>
                <a:r>
                  <a:rPr lang="ru-RU" sz="2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витрат</a:t>
                </a: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 на оплату </a:t>
                </a:r>
                <a:r>
                  <a:rPr lang="ru-RU" sz="2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праці</a:t>
                </a: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, %;</a:t>
                </a:r>
              </a:p>
              <a:p>
                <a:pPr marL="0" indent="450850">
                  <a:buNone/>
                </a:pP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Т-  </a:t>
                </a:r>
                <a:r>
                  <a:rPr lang="ru-RU" sz="2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середньомісячне</a:t>
                </a: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 число </a:t>
                </a:r>
                <a:r>
                  <a:rPr lang="ru-RU" sz="2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робочих</a:t>
                </a: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/>
                </a:r>
                <a:r>
                  <a:rPr lang="ru-RU" sz="2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днів</a:t>
                </a: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Підставивши значення величин в формулу 7, маємо: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uk-U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ФОП=</m:t>
                    </m:r>
                    <m:f>
                      <m:fPr>
                        <m:ctrlPr>
                          <a:rPr lang="uk-U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Цз∙К∙УФ∙Т</m:t>
                        </m:r>
                      </m:num>
                      <m:den>
                        <m:r>
                          <a:rPr lang="uk-U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30∙100</m:t>
                        </m:r>
                      </m:den>
                    </m:f>
                    <m:r>
                      <a:rPr lang="uk-U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uk-U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48∙40∙5∙30</m:t>
                        </m:r>
                      </m:num>
                      <m:den>
                        <m:r>
                          <a:rPr lang="uk-U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30∙100</m:t>
                        </m:r>
                      </m:den>
                    </m:f>
                    <m:r>
                      <a:rPr lang="uk-U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=96</m:t>
                    </m:r>
                  </m:oMath>
                </a14:m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/>
                </a:r>
                <a:r>
                  <a:rPr lang="ru-RU" sz="2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грн</a:t>
                </a:r>
                <a:endParaRPr lang="ru-RU" sz="2000" dirty="0">
                  <a:latin typeface="Georgia" panose="02040502050405020303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xmlns="" id="{904E1F8E-9189-424A-9507-C139B679D4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9966" y="877886"/>
                <a:ext cx="9305364" cy="5820194"/>
              </a:xfrm>
              <a:blipFill>
                <a:blip r:embed="rId2"/>
                <a:stretch>
                  <a:fillRect l="-721" t="-628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24787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231A59B-767A-4826-A731-3DE283D13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9" y="1073427"/>
            <a:ext cx="9025128" cy="609600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latin typeface="Georgia" panose="02040502050405020303" pitchFamily="18" charset="0"/>
              </a:rPr>
              <a:t>Базові поняття до виконання завдання </a:t>
            </a:r>
            <a:endParaRPr lang="ru-UA" sz="3200" b="1" dirty="0">
              <a:latin typeface="Georgia" panose="02040502050405020303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04E1F8E-9189-424A-9507-C139B679D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991" y="1856232"/>
            <a:ext cx="8660752" cy="448970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 smtClean="0"/>
              <a:t> 	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Закупівля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пошуку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узгодження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умов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придбання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товарів,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послуг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робіт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зовнішнього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джерела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часто шляхом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тендерів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конкурсних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торгів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Рішення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 покупку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основані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факторах доставки,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обробки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граничної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вигоди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коливання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цін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ринку.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Компанії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йдуть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практики —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купити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умовах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дефіциту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для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налагоджують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прогноз,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проводять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аналізу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етапі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підготовки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закупівель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Зарекомендували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себе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методи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економічного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аналізу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аналіз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результатів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аналіз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корисності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Ефективна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закупівля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постачає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товари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послуги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ринковою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ціною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порівнюючи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час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місце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розташування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контрагента.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Комерційні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державні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компанії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зацікавлені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чесній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відкритій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конкуренції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бізнесу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тому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докладають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максимум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зусиль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звести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мінімуму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ризики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шахрайства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змови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96427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04E1F8E-9189-424A-9507-C139B679D4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5856" y="1592931"/>
                <a:ext cx="9011483" cy="429103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ru-RU" sz="2000" dirty="0">
                    <a:latin typeface="Georgia" panose="02040502050405020303" pitchFamily="18" charset="0"/>
                  </a:rPr>
                  <a:t>3.3. </a:t>
                </a:r>
                <a:r>
                  <a:rPr lang="ru-RU" sz="2000" dirty="0" err="1">
                    <a:latin typeface="Georgia" panose="02040502050405020303" pitchFamily="18" charset="0"/>
                  </a:rPr>
                  <a:t>Розраховуємо</a:t>
                </a:r>
                <a:r>
                  <a:rPr lang="ru-RU" sz="2000" dirty="0">
                    <a:latin typeface="Georgia" panose="02040502050405020303" pitchFamily="18" charset="0"/>
                  </a:rPr>
                  <a:t>  витрати, </a:t>
                </a:r>
                <a:r>
                  <a:rPr lang="ru-RU" sz="2000" dirty="0" err="1">
                    <a:latin typeface="Georgia" panose="02040502050405020303" pitchFamily="18" charset="0"/>
                  </a:rPr>
                  <a:t>пов’язані</a:t>
                </a:r>
                <a:r>
                  <a:rPr lang="ru-RU" sz="2000" dirty="0">
                    <a:latin typeface="Georgia" panose="02040502050405020303" pitchFamily="18" charset="0"/>
                  </a:rPr>
                  <a:t/>
                </a:r>
                <a:r>
                  <a:rPr lang="ru-RU" sz="2000" dirty="0" err="1">
                    <a:latin typeface="Georgia" panose="02040502050405020303" pitchFamily="18" charset="0"/>
                  </a:rPr>
                  <a:t>із</a:t>
                </a:r>
                <a:r>
                  <a:rPr lang="ru-RU" sz="2000" dirty="0">
                    <a:latin typeface="Georgia" panose="02040502050405020303" pitchFamily="18" charset="0"/>
                  </a:rPr>
                  <a:t/>
                </a:r>
                <a:r>
                  <a:rPr lang="ru-RU" sz="2000" dirty="0" err="1">
                    <a:latin typeface="Georgia" panose="02040502050405020303" pitchFamily="18" charset="0"/>
                  </a:rPr>
                  <a:t>реалізацією</a:t>
                </a:r>
                <a:r>
                  <a:rPr lang="ru-RU" sz="2000" dirty="0">
                    <a:latin typeface="Georgia" panose="02040502050405020303" pitchFamily="18" charset="0"/>
                  </a:rPr>
                  <a:t>, </a:t>
                </a:r>
                <a:r>
                  <a:rPr lang="ru-RU" sz="2000" dirty="0" err="1">
                    <a:latin typeface="Georgia" panose="02040502050405020303" pitchFamily="18" charset="0"/>
                  </a:rPr>
                  <a:t>підставивши</a:t>
                </a:r>
                <a:r>
                  <a:rPr lang="ru-RU" sz="2000" dirty="0">
                    <a:latin typeface="Georgia" panose="02040502050405020303" pitchFamily="18" charset="0"/>
                  </a:rPr>
                  <a:t> значення в формулу 6: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ru-RU" sz="2000" i="1" dirty="0" smtClean="0">
                        <a:latin typeface="Cambria Math" panose="02040503050406030204" pitchFamily="18" charset="0"/>
                      </a:rPr>
                      <m:t>ВР = 17,28 + 96 = 113,28  </m:t>
                    </m:r>
                  </m:oMath>
                </a14:m>
                <a:r>
                  <a:rPr lang="ru-RU" sz="2000" dirty="0" err="1">
                    <a:latin typeface="Georgia" panose="02040502050405020303" pitchFamily="18" charset="0"/>
                  </a:rPr>
                  <a:t>грн</a:t>
                </a:r>
                <a:r>
                  <a:rPr lang="ru-RU" sz="2000" dirty="0">
                    <a:latin typeface="Georgia" panose="02040502050405020303" pitchFamily="18" charset="0"/>
                  </a:rPr>
                  <a:t/>
                </a:r>
              </a:p>
              <a:p>
                <a:pPr marL="0" indent="0">
                  <a:buNone/>
                </a:pPr>
                <a:endParaRPr lang="ru-RU" sz="2000" dirty="0">
                  <a:latin typeface="Georgia" panose="02040502050405020303" pitchFamily="18" charset="0"/>
                </a:endParaRPr>
              </a:p>
              <a:p>
                <a:pPr marL="0" indent="0">
                  <a:buNone/>
                </a:pPr>
                <a:r>
                  <a:rPr lang="ru-RU" sz="2000" dirty="0">
                    <a:latin typeface="Georgia" panose="02040502050405020303" pitchFamily="18" charset="0"/>
                  </a:rPr>
                  <a:t>4.	</a:t>
                </a:r>
                <a:r>
                  <a:rPr lang="ru-RU" sz="2000" dirty="0" err="1">
                    <a:latin typeface="Georgia" panose="02040502050405020303" pitchFamily="18" charset="0"/>
                  </a:rPr>
                  <a:t>Розмір</a:t>
                </a:r>
                <a:r>
                  <a:rPr lang="ru-RU" sz="2000" dirty="0">
                    <a:latin typeface="Georgia" panose="02040502050405020303" pitchFamily="18" charset="0"/>
                  </a:rPr>
                  <a:t/>
                </a:r>
                <a:r>
                  <a:rPr lang="ru-RU" sz="2000" dirty="0" err="1">
                    <a:latin typeface="Georgia" panose="02040502050405020303" pitchFamily="18" charset="0"/>
                  </a:rPr>
                  <a:t>обов’язкових</a:t>
                </a:r>
                <a:r>
                  <a:rPr lang="ru-RU" sz="2000" dirty="0">
                    <a:latin typeface="Georgia" panose="02040502050405020303" pitchFamily="18" charset="0"/>
                  </a:rPr>
                  <a:t/>
                </a:r>
                <a:r>
                  <a:rPr lang="ru-RU" sz="2000" dirty="0" err="1">
                    <a:latin typeface="Georgia" panose="02040502050405020303" pitchFamily="18" charset="0"/>
                  </a:rPr>
                  <a:t>платежів</a:t>
                </a:r>
                <a:r>
                  <a:rPr lang="ru-RU" sz="2000" dirty="0">
                    <a:latin typeface="Georgia" panose="02040502050405020303" pitchFamily="18" charset="0"/>
                  </a:rPr>
                  <a:t> (ОП) </a:t>
                </a:r>
                <a:r>
                  <a:rPr lang="ru-RU" sz="2000" dirty="0" err="1">
                    <a:latin typeface="Georgia" panose="02040502050405020303" pitchFamily="18" charset="0"/>
                  </a:rPr>
                  <a:t>визначаємо</a:t>
                </a:r>
                <a:r>
                  <a:rPr lang="ru-RU" sz="2000" dirty="0">
                    <a:latin typeface="Georgia" panose="02040502050405020303" pitchFamily="18" charset="0"/>
                  </a:rPr>
                  <a:t>, </a:t>
                </a:r>
                <a:r>
                  <a:rPr lang="ru-RU" sz="2000" dirty="0" err="1">
                    <a:latin typeface="Georgia" panose="02040502050405020303" pitchFamily="18" charset="0"/>
                  </a:rPr>
                  <a:t>скориставшись</a:t>
                </a:r>
                <a:r>
                  <a:rPr lang="ru-RU" sz="2000" dirty="0">
                    <a:latin typeface="Georgia" panose="02040502050405020303" pitchFamily="18" charset="0"/>
                  </a:rPr>
                  <a:t> формулою 8: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ru-RU" sz="2000" i="1" dirty="0" smtClean="0">
                        <a:latin typeface="Cambria Math" panose="02040503050406030204" pitchFamily="18" charset="0"/>
                      </a:rPr>
                      <m:t>ОП = ПОП + ВБД+ВІФ</m:t>
                    </m:r>
                  </m:oMath>
                </a14:m>
                <a:r>
                  <a:rPr lang="ru-RU" sz="2000" dirty="0">
                    <a:latin typeface="Georgia" panose="02040502050405020303" pitchFamily="18" charset="0"/>
                  </a:rPr>
                  <a:t> (8),</a:t>
                </a:r>
              </a:p>
              <a:p>
                <a:pPr marL="0" indent="450850">
                  <a:buNone/>
                </a:pPr>
                <a:r>
                  <a:rPr lang="ru-RU" sz="2000" dirty="0">
                    <a:latin typeface="Georgia" panose="02040502050405020303" pitchFamily="18" charset="0"/>
                  </a:rPr>
                  <a:t>де ПОП- </a:t>
                </a:r>
                <a:r>
                  <a:rPr lang="ru-RU" sz="2000" dirty="0" err="1">
                    <a:latin typeface="Georgia" panose="02040502050405020303" pitchFamily="18" charset="0"/>
                  </a:rPr>
                  <a:t>платежі</a:t>
                </a:r>
                <a:r>
                  <a:rPr lang="ru-RU" sz="2000" dirty="0">
                    <a:latin typeface="Georgia" panose="02040502050405020303" pitchFamily="18" charset="0"/>
                  </a:rPr>
                  <a:t>, </a:t>
                </a:r>
                <a:r>
                  <a:rPr lang="ru-RU" sz="2000" dirty="0" err="1">
                    <a:latin typeface="Georgia" panose="02040502050405020303" pitchFamily="18" charset="0"/>
                  </a:rPr>
                  <a:t>що</a:t>
                </a:r>
                <a:r>
                  <a:rPr lang="ru-RU" sz="2000" dirty="0">
                    <a:latin typeface="Georgia" panose="02040502050405020303" pitchFamily="18" charset="0"/>
                  </a:rPr>
                  <a:t/>
                </a:r>
                <a:r>
                  <a:rPr lang="ru-RU" sz="2000" dirty="0" err="1">
                    <a:latin typeface="Georgia" panose="02040502050405020303" pitchFamily="18" charset="0"/>
                  </a:rPr>
                  <a:t>формуються</a:t>
                </a:r>
                <a:r>
                  <a:rPr lang="ru-RU" sz="2000" dirty="0">
                    <a:latin typeface="Georgia" panose="02040502050405020303" pitchFamily="18" charset="0"/>
                  </a:rPr>
                  <a:t> по </a:t>
                </a:r>
                <a:r>
                  <a:rPr lang="ru-RU" sz="2000" dirty="0" err="1">
                    <a:latin typeface="Georgia" panose="02040502050405020303" pitchFamily="18" charset="0"/>
                  </a:rPr>
                  <a:t>відношенню</a:t>
                </a:r>
                <a:r>
                  <a:rPr lang="ru-RU" sz="2000" dirty="0">
                    <a:latin typeface="Georgia" panose="02040502050405020303" pitchFamily="18" charset="0"/>
                  </a:rPr>
                  <a:t> до </a:t>
                </a:r>
                <a:r>
                  <a:rPr lang="ru-RU" sz="2000" dirty="0" err="1">
                    <a:latin typeface="Georgia" panose="02040502050405020303" pitchFamily="18" charset="0"/>
                  </a:rPr>
                  <a:t>суми</a:t>
                </a:r>
                <a:r>
                  <a:rPr lang="ru-RU" sz="2000" dirty="0">
                    <a:latin typeface="Georgia" panose="02040502050405020303" pitchFamily="18" charset="0"/>
                  </a:rPr>
                  <a:t/>
                </a:r>
                <a:r>
                  <a:rPr lang="ru-RU" sz="2000" dirty="0" err="1">
                    <a:latin typeface="Georgia" panose="02040502050405020303" pitchFamily="18" charset="0"/>
                  </a:rPr>
                  <a:t>витрат</a:t>
                </a:r>
                <a:r>
                  <a:rPr lang="ru-RU" sz="2000" dirty="0">
                    <a:latin typeface="Georgia" panose="02040502050405020303" pitchFamily="18" charset="0"/>
                  </a:rPr>
                  <a:t> на оплату </a:t>
                </a:r>
                <a:r>
                  <a:rPr lang="ru-RU" sz="2000" dirty="0" err="1">
                    <a:latin typeface="Georgia" panose="02040502050405020303" pitchFamily="18" charset="0"/>
                  </a:rPr>
                  <a:t>праці</a:t>
                </a:r>
                <a:r>
                  <a:rPr lang="ru-RU" sz="2000" dirty="0">
                    <a:latin typeface="Georgia" panose="02040502050405020303" pitchFamily="18" charset="0"/>
                  </a:rPr>
                  <a:t>, </a:t>
                </a:r>
                <a:r>
                  <a:rPr lang="ru-RU" sz="2000" dirty="0" err="1">
                    <a:latin typeface="Georgia" panose="02040502050405020303" pitchFamily="18" charset="0"/>
                  </a:rPr>
                  <a:t>грн</a:t>
                </a:r>
                <a:r>
                  <a:rPr lang="ru-RU" sz="2000" dirty="0">
                    <a:latin typeface="Georgia" panose="02040502050405020303" pitchFamily="18" charset="0"/>
                  </a:rPr>
                  <a:t>;</a:t>
                </a:r>
              </a:p>
              <a:p>
                <a:pPr marL="0" indent="450850">
                  <a:buNone/>
                </a:pPr>
                <a:r>
                  <a:rPr lang="ru-RU" sz="2000" dirty="0">
                    <a:latin typeface="Georgia" panose="02040502050405020303" pitchFamily="18" charset="0"/>
                  </a:rPr>
                  <a:t>ВБД - </a:t>
                </a:r>
                <a:r>
                  <a:rPr lang="ru-RU" sz="2000" dirty="0" err="1">
                    <a:latin typeface="Georgia" panose="02040502050405020303" pitchFamily="18" charset="0"/>
                  </a:rPr>
                  <a:t>відрахування</a:t>
                </a:r>
                <a:r>
                  <a:rPr lang="ru-RU" sz="2000" dirty="0">
                    <a:latin typeface="Georgia" panose="02040502050405020303" pitchFamily="18" charset="0"/>
                  </a:rPr>
                  <a:t> на </a:t>
                </a:r>
                <a:r>
                  <a:rPr lang="ru-RU" sz="2000" dirty="0" err="1">
                    <a:latin typeface="Georgia" panose="02040502050405020303" pitchFamily="18" charset="0"/>
                  </a:rPr>
                  <a:t>будівництво</a:t>
                </a:r>
                <a:r>
                  <a:rPr lang="ru-RU" sz="2000" dirty="0">
                    <a:latin typeface="Georgia" panose="02040502050405020303" pitchFamily="18" charset="0"/>
                  </a:rPr>
                  <a:t/>
                </a:r>
                <a:r>
                  <a:rPr lang="ru-RU" sz="2000" dirty="0" err="1">
                    <a:latin typeface="Georgia" panose="02040502050405020303" pitchFamily="18" charset="0"/>
                  </a:rPr>
                  <a:t>доріг</a:t>
                </a:r>
                <a:r>
                  <a:rPr lang="ru-RU" sz="2000" dirty="0">
                    <a:latin typeface="Georgia" panose="02040502050405020303" pitchFamily="18" charset="0"/>
                  </a:rPr>
                  <a:t>, </a:t>
                </a:r>
                <a:r>
                  <a:rPr lang="ru-RU" sz="2000" dirty="0" err="1">
                    <a:latin typeface="Georgia" panose="02040502050405020303" pitchFamily="18" charset="0"/>
                  </a:rPr>
                  <a:t>грн</a:t>
                </a:r>
                <a:r>
                  <a:rPr lang="ru-RU" sz="2000" dirty="0">
                    <a:latin typeface="Georgia" panose="02040502050405020303" pitchFamily="18" charset="0"/>
                  </a:rPr>
                  <a:t>;</a:t>
                </a:r>
              </a:p>
              <a:p>
                <a:pPr marL="0" indent="450850">
                  <a:buNone/>
                </a:pPr>
                <a:r>
                  <a:rPr lang="ru-RU" sz="2000" dirty="0">
                    <a:latin typeface="Georgia" panose="02040502050405020303" pitchFamily="18" charset="0"/>
                  </a:rPr>
                  <a:t>ВІФ - </a:t>
                </a:r>
                <a:r>
                  <a:rPr lang="ru-RU" sz="2000" dirty="0" err="1">
                    <a:latin typeface="Georgia" panose="02040502050405020303" pitchFamily="18" charset="0"/>
                  </a:rPr>
                  <a:t>Відрахування</a:t>
                </a:r>
                <a:r>
                  <a:rPr lang="ru-RU" sz="2000" dirty="0">
                    <a:latin typeface="Georgia" panose="02040502050405020303" pitchFamily="18" charset="0"/>
                  </a:rPr>
                  <a:t> до </a:t>
                </a:r>
                <a:r>
                  <a:rPr lang="ru-RU" sz="2000" dirty="0" err="1">
                    <a:latin typeface="Georgia" panose="02040502050405020303" pitchFamily="18" charset="0"/>
                  </a:rPr>
                  <a:t>інноваційного</a:t>
                </a:r>
                <a:r>
                  <a:rPr lang="ru-RU" sz="2000" dirty="0">
                    <a:latin typeface="Georgia" panose="02040502050405020303" pitchFamily="18" charset="0"/>
                  </a:rPr>
                  <a:t> фонду, грн.</a:t>
                </a:r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04E1F8E-9189-424A-9507-C139B679D4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5856" y="1592931"/>
                <a:ext cx="9011483" cy="4291034"/>
              </a:xfrm>
              <a:blipFill>
                <a:blip r:embed="rId2"/>
                <a:stretch>
                  <a:fillRect l="-744" t="-852" b="-3409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B6D7E4AF-EEFA-4981-8A23-D9B2257FD664}"/>
              </a:ext>
            </a:extLst>
          </p:cNvPr>
          <p:cNvSpPr txBox="1">
            <a:spLocks/>
          </p:cNvSpPr>
          <p:nvPr/>
        </p:nvSpPr>
        <p:spPr>
          <a:xfrm>
            <a:off x="2095540" y="532757"/>
            <a:ext cx="6013088" cy="60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3200" b="1" dirty="0">
                <a:latin typeface="Georgia" panose="02040502050405020303" pitchFamily="18" charset="0"/>
              </a:rPr>
              <a:t>Хід </a:t>
            </a:r>
            <a:r>
              <a:rPr lang="uk-UA" sz="3200" b="1" dirty="0" err="1">
                <a:latin typeface="Georgia" panose="02040502050405020303" pitchFamily="18" charset="0"/>
              </a:rPr>
              <a:t>розв</a:t>
            </a:r>
            <a:r>
              <a:rPr lang="en-US" sz="3200" b="1" dirty="0">
                <a:latin typeface="Georgia" panose="02040502050405020303" pitchFamily="18" charset="0"/>
              </a:rPr>
              <a:t>’</a:t>
            </a:r>
            <a:r>
              <a:rPr lang="uk-UA" sz="3200" b="1" dirty="0">
                <a:latin typeface="Georgia" panose="02040502050405020303" pitchFamily="18" charset="0"/>
              </a:rPr>
              <a:t>язання завдання</a:t>
            </a:r>
            <a:endParaRPr lang="ru-UA" sz="32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28392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231A59B-767A-4826-A731-3DE283D13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9357" y="398583"/>
            <a:ext cx="6013088" cy="609600"/>
          </a:xfrm>
        </p:spPr>
        <p:txBody>
          <a:bodyPr>
            <a:normAutofit/>
          </a:bodyPr>
          <a:lstStyle/>
          <a:p>
            <a:r>
              <a:rPr lang="uk-UA" sz="3200" b="1" dirty="0">
                <a:latin typeface="Georgia" panose="02040502050405020303" pitchFamily="18" charset="0"/>
              </a:rPr>
              <a:t>Хід </a:t>
            </a:r>
            <a:r>
              <a:rPr lang="uk-UA" sz="3200" b="1" dirty="0" err="1">
                <a:latin typeface="Georgia" panose="02040502050405020303" pitchFamily="18" charset="0"/>
              </a:rPr>
              <a:t>розв</a:t>
            </a:r>
            <a:r>
              <a:rPr lang="en-US" sz="3200" b="1" dirty="0">
                <a:latin typeface="Georgia" panose="02040502050405020303" pitchFamily="18" charset="0"/>
              </a:rPr>
              <a:t>’</a:t>
            </a:r>
            <a:r>
              <a:rPr lang="uk-UA" sz="3200" b="1" dirty="0">
                <a:latin typeface="Georgia" panose="02040502050405020303" pitchFamily="18" charset="0"/>
              </a:rPr>
              <a:t>язання завдання</a:t>
            </a:r>
            <a:endParaRPr lang="ru-UA" sz="3200" b="1" dirty="0"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04E1F8E-9189-424A-9507-C139B679D4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0468" y="1037806"/>
                <a:ext cx="9305364" cy="582019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4.1.	</a:t>
                </a:r>
                <a:r>
                  <a:rPr lang="ru-RU" sz="2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Платежі</a:t>
                </a: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, </a:t>
                </a:r>
                <a:r>
                  <a:rPr lang="ru-RU" sz="2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що</a:t>
                </a: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/>
                </a:r>
                <a:r>
                  <a:rPr lang="ru-RU" sz="2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формуються</a:t>
                </a: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 по </a:t>
                </a:r>
                <a:r>
                  <a:rPr lang="ru-RU" sz="2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відношенню</a:t>
                </a: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 до </a:t>
                </a:r>
                <a:r>
                  <a:rPr lang="ru-RU" sz="2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суми</a:t>
                </a: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/>
                </a:r>
                <a:r>
                  <a:rPr lang="ru-RU" sz="2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витрат</a:t>
                </a: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 на оплату </a:t>
                </a:r>
                <a:r>
                  <a:rPr lang="ru-RU" sz="2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праці</a:t>
                </a: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 (ПОП), </a:t>
                </a:r>
                <a:r>
                  <a:rPr lang="ru-RU" sz="2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розраховуємо</a:t>
                </a: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 за формулою 9: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uk-U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ПОП=</m:t>
                    </m:r>
                    <m:f>
                      <m:fPr>
                        <m:ctrlPr>
                          <a:rPr lang="uk-U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ФОП∙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uk-U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 (9)</a:t>
                </a:r>
                <a:r>
                  <a:rPr lang="en-US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,</a:t>
                </a:r>
                <a:endParaRPr lang="ru-RU" sz="2000" dirty="0">
                  <a:latin typeface="Georgia" panose="02040502050405020303" pitchFamily="18" charset="0"/>
                  <a:ea typeface="Cambria Math" panose="02040503050406030204" pitchFamily="18" charset="0"/>
                </a:endParaRPr>
              </a:p>
              <a:p>
                <a:pPr marL="0" indent="450850">
                  <a:buNone/>
                </a:pP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де а – </a:t>
                </a:r>
                <a:r>
                  <a:rPr lang="ru-RU" sz="2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відсоток</a:t>
                </a: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/>
                </a:r>
                <a:r>
                  <a:rPr lang="ru-RU" sz="2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соціальних</a:t>
                </a: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/>
                </a:r>
                <a:r>
                  <a:rPr lang="ru-RU" sz="2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відрахувань</a:t>
                </a: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 на оплату </a:t>
                </a:r>
                <a:r>
                  <a:rPr lang="ru-RU" sz="2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праці</a:t>
                </a: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, </a:t>
                </a:r>
                <a:r>
                  <a:rPr lang="ru-RU" sz="2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який</a:t>
                </a: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/>
                </a:r>
                <a:r>
                  <a:rPr lang="ru-RU" sz="2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прийнято</a:t>
                </a: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 в </a:t>
                </a:r>
                <a:r>
                  <a:rPr lang="ru-RU" sz="2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розмірі</a:t>
                </a: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  47,5 % </a:t>
                </a:r>
                <a:r>
                  <a:rPr lang="ru-RU" sz="2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від</a:t>
                </a: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 фонду оплати </a:t>
                </a:r>
                <a:r>
                  <a:rPr lang="ru-RU" sz="2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праці</a:t>
                </a: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uk-U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ПОП=</m:t>
                    </m:r>
                    <m:f>
                      <m:fPr>
                        <m:ctrlPr>
                          <a:rPr lang="uk-U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ФОП∙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uk-U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96∙47,5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=45,6 </m:t>
                    </m:r>
                  </m:oMath>
                </a14:m>
                <a:r>
                  <a:rPr lang="ru-RU" sz="2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грн</a:t>
                </a:r>
                <a:endParaRPr lang="ru-RU" sz="2000" dirty="0">
                  <a:latin typeface="Georgia" panose="02040502050405020303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4.2.	</a:t>
                </a:r>
                <a:r>
                  <a:rPr lang="ru-RU" sz="2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Відрахування</a:t>
                </a: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 на </a:t>
                </a:r>
                <a:r>
                  <a:rPr lang="ru-RU" sz="2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будівництво</a:t>
                </a: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/>
                </a:r>
                <a:r>
                  <a:rPr lang="ru-RU" sz="2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доріг</a:t>
                </a: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/>
                </a:r>
                <a:r>
                  <a:rPr lang="ru-RU" sz="2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розраховуємо</a:t>
                </a: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 за формулою 10: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ru-R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ВБД=</m:t>
                    </m:r>
                    <m:f>
                      <m:fPr>
                        <m:ctrlPr>
                          <a:rPr 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Цр∙К∙в</m:t>
                        </m:r>
                      </m:num>
                      <m:den>
                        <m:r>
                          <a:rPr 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 (10),</a:t>
                </a:r>
              </a:p>
              <a:p>
                <a:pPr marL="0" indent="450850">
                  <a:buNone/>
                </a:pP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де в – </a:t>
                </a:r>
                <a:r>
                  <a:rPr lang="ru-RU" sz="2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відсоток</a:t>
                </a: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/>
                </a:r>
                <a:r>
                  <a:rPr lang="ru-RU" sz="2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відрахування</a:t>
                </a: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 за </a:t>
                </a:r>
                <a:r>
                  <a:rPr lang="ru-RU" sz="2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цією</a:t>
                </a: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/>
                </a:r>
                <a:r>
                  <a:rPr lang="ru-RU" sz="2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статтею</a:t>
                </a: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, за </a:t>
                </a:r>
                <a:r>
                  <a:rPr lang="ru-RU" sz="2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умовою</a:t>
                </a: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 0,06% </a:t>
                </a:r>
                <a:r>
                  <a:rPr lang="ru-RU" sz="2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від</a:t>
                </a: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/>
                </a:r>
                <a:r>
                  <a:rPr lang="ru-RU" sz="2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товарообігу</a:t>
                </a: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Підставивши значення величин в формулу 10, маємо: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ВБД=</m:t>
                    </m:r>
                    <m:f>
                      <m:fPr>
                        <m:ctrlPr>
                          <a:rPr lang="ru-RU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Цр∙К∙в</m:t>
                        </m:r>
                      </m:num>
                      <m:den>
                        <m:r>
                          <a:rPr lang="ru-RU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ru-R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100∙40∙0,06</m:t>
                        </m:r>
                      </m:num>
                      <m:den>
                        <m:r>
                          <a:rPr 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ru-R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=2,4</m:t>
                    </m:r>
                  </m:oMath>
                </a14:m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/>
                </a:r>
                <a:r>
                  <a:rPr lang="ru-RU" sz="2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грн</a:t>
                </a:r>
                <a:endParaRPr lang="ru-RU" sz="2000" dirty="0">
                  <a:latin typeface="Georgia" panose="02040502050405020303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uk-UA" sz="2000" dirty="0">
                  <a:latin typeface="Georgia" panose="02040502050405020303" pitchFamily="18" charset="0"/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endParaRPr lang="uk-UA" sz="2000" dirty="0">
                  <a:latin typeface="Georgia" panose="02040502050405020303" pitchFamily="18" charset="0"/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endParaRPr lang="uk-UA" sz="2000" dirty="0">
                  <a:latin typeface="Georgia" panose="02040502050405020303" pitchFamily="18" charset="0"/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endParaRPr lang="uk-UA" sz="2000" dirty="0">
                  <a:latin typeface="Georgia" panose="02040502050405020303" pitchFamily="18" charset="0"/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endParaRPr lang="uk-UA" sz="2000" dirty="0">
                  <a:latin typeface="Georgia" panose="02040502050405020303" pitchFamily="18" charset="0"/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endParaRPr lang="uk-UA" sz="2000" dirty="0">
                  <a:latin typeface="Georgia" panose="02040502050405020303" pitchFamily="18" charset="0"/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endParaRPr lang="uk-UA" sz="2000" dirty="0">
                  <a:latin typeface="Georgia" panose="02040502050405020303" pitchFamily="18" charset="0"/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endParaRPr lang="uk-UA" sz="2000" dirty="0">
                  <a:latin typeface="Georgia" panose="02040502050405020303" pitchFamily="18" charset="0"/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endParaRPr lang="uk-UA" sz="2000" dirty="0">
                  <a:latin typeface="Georgia" panose="02040502050405020303" pitchFamily="18" charset="0"/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endParaRPr lang="uk-UA" sz="2000" dirty="0">
                  <a:latin typeface="Georgia" panose="02040502050405020303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04E1F8E-9189-424A-9507-C139B679D4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0468" y="1037806"/>
                <a:ext cx="9305364" cy="5820194"/>
              </a:xfrm>
              <a:blipFill>
                <a:blip r:embed="rId2"/>
                <a:stretch>
                  <a:fillRect l="-655" t="-628" r="-1310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1731235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04E1F8E-9189-424A-9507-C139B679D4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5856" y="1592931"/>
                <a:ext cx="9011483" cy="429103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uk-UA" sz="2000" dirty="0">
                    <a:latin typeface="Georgia" panose="02040502050405020303" pitchFamily="18" charset="0"/>
                  </a:rPr>
                  <a:t>4.3.	Розраховуємо розмір відрахування до інноваційного фонду за формулою 11: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ru-RU" sz="2000" b="0" i="1" smtClean="0">
                        <a:latin typeface="Cambria Math" panose="02040503050406030204" pitchFamily="18" charset="0"/>
                      </a:rPr>
                      <m:t>В</m:t>
                    </m:r>
                    <m:r>
                      <a:rPr lang="uk-UA" sz="2000" b="0" i="1" smtClean="0">
                        <a:latin typeface="Cambria Math" panose="02040503050406030204" pitchFamily="18" charset="0"/>
                      </a:rPr>
                      <m:t>ІФ=</m:t>
                    </m:r>
                    <m:f>
                      <m:fPr>
                        <m:ctrlPr>
                          <a:rPr lang="uk-UA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000" b="0" i="1" smtClean="0">
                            <a:latin typeface="Cambria Math" panose="02040503050406030204" pitchFamily="18" charset="0"/>
                          </a:rPr>
                          <m:t>(Цр−Цз)</m:t>
                        </m:r>
                        <m:r>
                          <a:rPr lang="uk-U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∙К∙С</m:t>
                        </m:r>
                      </m:num>
                      <m:den>
                        <m:r>
                          <a:rPr lang="uk-UA" sz="20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uk-UA" sz="2000" dirty="0">
                    <a:latin typeface="Georgia" panose="02040502050405020303" pitchFamily="18" charset="0"/>
                  </a:rPr>
                  <a:t> (11),</a:t>
                </a:r>
              </a:p>
              <a:p>
                <a:pPr marL="0" indent="450850">
                  <a:buNone/>
                </a:pPr>
                <a:r>
                  <a:rPr lang="uk-UA" sz="2000" dirty="0">
                    <a:latin typeface="Georgia" panose="02040502050405020303" pitchFamily="18" charset="0"/>
                  </a:rPr>
                  <a:t>де С – відсоток відрахувань до інноваційного фонду, прийняти 1 % від націнки.</a:t>
                </a:r>
              </a:p>
              <a:p>
                <a:pPr marL="0" indent="0">
                  <a:buNone/>
                </a:pPr>
                <a:r>
                  <a:rPr lang="uk-UA" sz="2000" dirty="0">
                    <a:latin typeface="Georgia" panose="02040502050405020303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</a:rPr>
                      <m:t>В</m:t>
                    </m:r>
                    <m:r>
                      <a:rPr lang="uk-UA" sz="2000" i="1">
                        <a:latin typeface="Cambria Math" panose="02040503050406030204" pitchFamily="18" charset="0"/>
                      </a:rPr>
                      <m:t>ІФ=</m:t>
                    </m:r>
                    <m:f>
                      <m:fPr>
                        <m:ctrlPr>
                          <a:rPr lang="uk-UA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000" i="1">
                            <a:latin typeface="Cambria Math" panose="02040503050406030204" pitchFamily="18" charset="0"/>
                          </a:rPr>
                          <m:t>(Цр−Цз)</m:t>
                        </m:r>
                        <m:r>
                          <a:rPr lang="uk-U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∙К∙С</m:t>
                        </m:r>
                      </m:num>
                      <m:den>
                        <m:r>
                          <a:rPr lang="uk-UA" sz="2000" i="1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uk-UA" sz="20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uk-UA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000" b="0" i="1" smtClean="0">
                            <a:latin typeface="Cambria Math" panose="02040503050406030204" pitchFamily="18" charset="0"/>
                          </a:rPr>
                          <m:t>(100−48)</m:t>
                        </m:r>
                        <m:r>
                          <a:rPr lang="uk-U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∙40∙1</m:t>
                        </m:r>
                      </m:num>
                      <m:den>
                        <m:r>
                          <a:rPr lang="uk-UA" sz="20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uk-UA" sz="2000" b="0" i="1" smtClean="0">
                        <a:latin typeface="Cambria Math" panose="02040503050406030204" pitchFamily="18" charset="0"/>
                      </a:rPr>
                      <m:t>=20,8</m:t>
                    </m:r>
                  </m:oMath>
                </a14:m>
                <a:r>
                  <a:rPr lang="uk-UA" sz="2000" dirty="0">
                    <a:latin typeface="Georgia" panose="02040502050405020303" pitchFamily="18" charset="0"/>
                  </a:rPr>
                  <a:t> грн</a:t>
                </a:r>
              </a:p>
              <a:p>
                <a:pPr marL="0" indent="0">
                  <a:buNone/>
                </a:pPr>
                <a:r>
                  <a:rPr lang="uk-UA" sz="2000" dirty="0">
                    <a:latin typeface="Georgia" panose="02040502050405020303" pitchFamily="18" charset="0"/>
                  </a:rPr>
                  <a:t>Таким чином, розмір обов’язкових платежів розраховуємо підставивши дані в формулу 8: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uk-UA" sz="2000" i="1" dirty="0" smtClean="0">
                        <a:latin typeface="Cambria Math" panose="02040503050406030204" pitchFamily="18" charset="0"/>
                      </a:rPr>
                      <m:t>ОП</m:t>
                    </m:r>
                    <m:r>
                      <a:rPr lang="uk-UA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uk-UA" sz="2000" i="1" dirty="0" smtClean="0">
                        <a:latin typeface="Cambria Math" panose="02040503050406030204" pitchFamily="18" charset="0"/>
                      </a:rPr>
                      <m:t>45,6+2,4+20,8 = 68,8</m:t>
                    </m:r>
                  </m:oMath>
                </a14:m>
                <a:r>
                  <a:rPr lang="uk-UA" sz="2000" dirty="0">
                    <a:latin typeface="Georgia" panose="02040502050405020303" pitchFamily="18" charset="0"/>
                  </a:rPr>
                  <a:t> грн</a:t>
                </a:r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xmlns="" id="{904E1F8E-9189-424A-9507-C139B679D4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5856" y="1592931"/>
                <a:ext cx="9011483" cy="4291034"/>
              </a:xfrm>
              <a:blipFill>
                <a:blip r:embed="rId2"/>
                <a:stretch>
                  <a:fillRect l="-744" t="-852" r="-812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B6D7E4AF-EEFA-4981-8A23-D9B2257FD664}"/>
              </a:ext>
            </a:extLst>
          </p:cNvPr>
          <p:cNvSpPr txBox="1">
            <a:spLocks/>
          </p:cNvSpPr>
          <p:nvPr/>
        </p:nvSpPr>
        <p:spPr>
          <a:xfrm>
            <a:off x="2095540" y="532757"/>
            <a:ext cx="6013088" cy="60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3200" b="1" dirty="0">
                <a:latin typeface="Georgia" panose="02040502050405020303" pitchFamily="18" charset="0"/>
              </a:rPr>
              <a:t>Хід </a:t>
            </a:r>
            <a:r>
              <a:rPr lang="uk-UA" sz="3200" b="1" dirty="0" err="1">
                <a:latin typeface="Georgia" panose="02040502050405020303" pitchFamily="18" charset="0"/>
              </a:rPr>
              <a:t>розв</a:t>
            </a:r>
            <a:r>
              <a:rPr lang="en-US" sz="3200" b="1" dirty="0">
                <a:latin typeface="Georgia" panose="02040502050405020303" pitchFamily="18" charset="0"/>
              </a:rPr>
              <a:t>’</a:t>
            </a:r>
            <a:r>
              <a:rPr lang="uk-UA" sz="3200" b="1" dirty="0">
                <a:latin typeface="Georgia" panose="02040502050405020303" pitchFamily="18" charset="0"/>
              </a:rPr>
              <a:t>язання завдання</a:t>
            </a:r>
            <a:endParaRPr lang="ru-UA" sz="32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63380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04E1F8E-9189-424A-9507-C139B679D4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0932" y="1442829"/>
                <a:ext cx="9269902" cy="418437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ru-RU" sz="2000" dirty="0">
                    <a:latin typeface="Georgia" panose="02040502050405020303" pitchFamily="18" charset="0"/>
                  </a:rPr>
                  <a:t>5. </a:t>
                </a:r>
                <a:r>
                  <a:rPr lang="ru-RU" sz="2000" dirty="0" err="1">
                    <a:latin typeface="Georgia" panose="02040502050405020303" pitchFamily="18" charset="0"/>
                  </a:rPr>
                  <a:t>Розраховуємо</a:t>
                </a:r>
                <a:r>
                  <a:rPr lang="ru-RU" sz="2000" dirty="0">
                    <a:latin typeface="Georgia" panose="02040502050405020303" pitchFamily="18" charset="0"/>
                  </a:rPr>
                  <a:t/>
                </a:r>
                <a:r>
                  <a:rPr lang="ru-RU" sz="2000" dirty="0" err="1">
                    <a:latin typeface="Georgia" panose="02040502050405020303" pitchFamily="18" charset="0"/>
                  </a:rPr>
                  <a:t>податок</a:t>
                </a:r>
                <a:r>
                  <a:rPr lang="ru-RU" sz="2000" dirty="0">
                    <a:latin typeface="Georgia" panose="02040502050405020303" pitchFamily="18" charset="0"/>
                  </a:rPr>
                  <a:t> на </a:t>
                </a:r>
                <a:r>
                  <a:rPr lang="ru-RU" sz="2000" dirty="0" err="1">
                    <a:latin typeface="Georgia" panose="02040502050405020303" pitchFamily="18" charset="0"/>
                  </a:rPr>
                  <a:t>додану</a:t>
                </a:r>
                <a:r>
                  <a:rPr lang="ru-RU" sz="2000" dirty="0">
                    <a:latin typeface="Georgia" panose="02040502050405020303" pitchFamily="18" charset="0"/>
                  </a:rPr>
                  <a:t/>
                </a:r>
                <a:r>
                  <a:rPr lang="ru-RU" sz="2000" dirty="0" err="1">
                    <a:latin typeface="Georgia" panose="02040502050405020303" pitchFamily="18" charset="0"/>
                  </a:rPr>
                  <a:t>вартість</a:t>
                </a:r>
                <a:r>
                  <a:rPr lang="ru-RU" sz="2000" dirty="0">
                    <a:latin typeface="Georgia" panose="02040502050405020303" pitchFamily="18" charset="0"/>
                  </a:rPr>
                  <a:t> (ПДВ) за формулою 12: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uk-UA" sz="2000" b="0" i="1" smtClean="0">
                        <a:latin typeface="Cambria Math" panose="02040503050406030204" pitchFamily="18" charset="0"/>
                      </a:rPr>
                      <m:t>ПДВ=</m:t>
                    </m:r>
                    <m:f>
                      <m:fPr>
                        <m:ctrlPr>
                          <a:rPr lang="uk-UA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000" b="0" i="1" smtClean="0">
                            <a:latin typeface="Cambria Math" panose="02040503050406030204" pitchFamily="18" charset="0"/>
                          </a:rPr>
                          <m:t>Цр</m:t>
                        </m:r>
                        <m:r>
                          <a:rPr lang="uk-U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∙К∙20</m:t>
                        </m:r>
                      </m:num>
                      <m:den>
                        <m:r>
                          <a:rPr lang="uk-UA" sz="20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uk-UA" sz="2000" b="0" i="1" smtClean="0">
                        <a:latin typeface="Cambria Math" panose="02040503050406030204" pitchFamily="18" charset="0"/>
                      </a:rPr>
                      <m:t>−ПДВс</m:t>
                    </m:r>
                    <m:r>
                      <a:rPr lang="uk-U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∙К</m:t>
                    </m:r>
                  </m:oMath>
                </a14:m>
                <a:r>
                  <a:rPr lang="ru-RU" sz="2000" dirty="0">
                    <a:latin typeface="Georgia" panose="02040502050405020303" pitchFamily="18" charset="0"/>
                  </a:rPr>
                  <a:t> (12),</a:t>
                </a:r>
              </a:p>
              <a:p>
                <a:pPr marL="0" indent="450850">
                  <a:buNone/>
                </a:pPr>
                <a:r>
                  <a:rPr lang="ru-RU" sz="2000" dirty="0">
                    <a:latin typeface="Georgia" panose="02040502050405020303" pitchFamily="18" charset="0"/>
                  </a:rPr>
                  <a:t>де </a:t>
                </a:r>
                <a:r>
                  <a:rPr lang="ru-RU" sz="2000" dirty="0" err="1">
                    <a:latin typeface="Georgia" panose="02040502050405020303" pitchFamily="18" charset="0"/>
                  </a:rPr>
                  <a:t>ПДВс</a:t>
                </a:r>
                <a:r>
                  <a:rPr lang="ru-RU" sz="2000" dirty="0">
                    <a:latin typeface="Georgia" panose="02040502050405020303" pitchFamily="18" charset="0"/>
                  </a:rPr>
                  <a:t> – </a:t>
                </a:r>
                <a:r>
                  <a:rPr lang="ru-RU" sz="2000" dirty="0" err="1">
                    <a:latin typeface="Georgia" panose="02040502050405020303" pitchFamily="18" charset="0"/>
                  </a:rPr>
                  <a:t>сплачений</a:t>
                </a:r>
                <a:r>
                  <a:rPr lang="ru-RU" sz="2000" dirty="0">
                    <a:latin typeface="Georgia" panose="02040502050405020303" pitchFamily="18" charset="0"/>
                  </a:rPr>
                  <a:t> ПДВ;</a:t>
                </a:r>
              </a:p>
              <a:p>
                <a:pPr marL="0" indent="450850">
                  <a:buNone/>
                </a:pPr>
                <a:r>
                  <a:rPr lang="ru-RU" sz="2000" dirty="0" err="1">
                    <a:latin typeface="Georgia" panose="02040502050405020303" pitchFamily="18" charset="0"/>
                  </a:rPr>
                  <a:t>Цр</a:t>
                </a:r>
                <a:r>
                  <a:rPr lang="ru-RU" sz="2000" dirty="0">
                    <a:latin typeface="Georgia" panose="02040502050405020303" pitchFamily="18" charset="0"/>
                  </a:rPr>
                  <a:t> – </a:t>
                </a:r>
                <a:r>
                  <a:rPr lang="ru-RU" sz="2000" dirty="0" err="1">
                    <a:latin typeface="Georgia" panose="02040502050405020303" pitchFamily="18" charset="0"/>
                  </a:rPr>
                  <a:t>ціна</a:t>
                </a:r>
                <a:r>
                  <a:rPr lang="ru-RU" sz="2000" dirty="0">
                    <a:latin typeface="Georgia" panose="02040502050405020303" pitchFamily="18" charset="0"/>
                  </a:rPr>
                  <a:t> реалізації без </a:t>
                </a:r>
                <a:r>
                  <a:rPr lang="ru-RU" sz="2000" dirty="0" err="1">
                    <a:latin typeface="Georgia" panose="02040502050405020303" pitchFamily="18" charset="0"/>
                  </a:rPr>
                  <a:t>урахування</a:t>
                </a:r>
                <a:r>
                  <a:rPr lang="ru-RU" sz="2000" dirty="0">
                    <a:latin typeface="Georgia" panose="02040502050405020303" pitchFamily="18" charset="0"/>
                  </a:rPr>
                  <a:t> ПДВ.</a:t>
                </a:r>
              </a:p>
              <a:p>
                <a:pPr marL="0" indent="0">
                  <a:buNone/>
                </a:pPr>
                <a:r>
                  <a:rPr lang="ru-RU" i="1" dirty="0" err="1">
                    <a:latin typeface="Georgia" panose="02040502050405020303" pitchFamily="18" charset="0"/>
                  </a:rPr>
                  <a:t>Примітка</a:t>
                </a:r>
                <a:r>
                  <a:rPr lang="ru-RU" dirty="0">
                    <a:latin typeface="Georgia" panose="02040502050405020303" pitchFamily="18" charset="0"/>
                  </a:rPr>
                  <a:t>: </a:t>
                </a:r>
                <a:r>
                  <a:rPr lang="ru-RU" dirty="0" err="1">
                    <a:latin typeface="Georgia" panose="02040502050405020303" pitchFamily="18" charset="0"/>
                  </a:rPr>
                  <a:t>ПДВс</a:t>
                </a:r>
                <a:r>
                  <a:rPr lang="ru-RU" dirty="0">
                    <a:latin typeface="Georgia" panose="02040502050405020303" pitchFamily="18" charset="0"/>
                  </a:rPr>
                  <a:t/>
                </a:r>
                <a:r>
                  <a:rPr lang="ru-RU" dirty="0" err="1">
                    <a:latin typeface="Georgia" panose="02040502050405020303" pitchFamily="18" charset="0"/>
                  </a:rPr>
                  <a:t>означає</a:t>
                </a:r>
                <a:r>
                  <a:rPr lang="ru-RU" dirty="0">
                    <a:latin typeface="Georgia" panose="02040502050405020303" pitchFamily="18" charset="0"/>
                  </a:rPr>
                  <a:t>, </a:t>
                </a:r>
                <a:r>
                  <a:rPr lang="ru-RU" dirty="0" err="1">
                    <a:latin typeface="Georgia" panose="02040502050405020303" pitchFamily="18" charset="0"/>
                  </a:rPr>
                  <a:t>що</a:t>
                </a:r>
                <a:r>
                  <a:rPr lang="ru-RU" dirty="0">
                    <a:latin typeface="Georgia" panose="02040502050405020303" pitchFamily="18" charset="0"/>
                  </a:rPr>
                  <a:t/>
                </a:r>
                <a:r>
                  <a:rPr lang="ru-RU" dirty="0" err="1">
                    <a:latin typeface="Georgia" panose="02040502050405020303" pitchFamily="18" charset="0"/>
                  </a:rPr>
                  <a:t>під</a:t>
                </a:r>
                <a:r>
                  <a:rPr lang="ru-RU" dirty="0">
                    <a:latin typeface="Georgia" panose="02040502050405020303" pitchFamily="18" charset="0"/>
                  </a:rPr>
                  <a:t> час </a:t>
                </a:r>
                <a:r>
                  <a:rPr lang="ru-RU" dirty="0" err="1">
                    <a:latin typeface="Georgia" panose="02040502050405020303" pitchFamily="18" charset="0"/>
                  </a:rPr>
                  <a:t>закупівлі</a:t>
                </a:r>
                <a:r>
                  <a:rPr lang="ru-RU" dirty="0">
                    <a:latin typeface="Georgia" panose="02040502050405020303" pitchFamily="18" charset="0"/>
                  </a:rPr>
                  <a:t> товару у </a:t>
                </a:r>
                <a:r>
                  <a:rPr lang="ru-RU" dirty="0" err="1">
                    <a:latin typeface="Georgia" panose="02040502050405020303" pitchFamily="18" charset="0"/>
                  </a:rPr>
                  <a:t>постачальника</a:t>
                </a:r>
                <a:r>
                  <a:rPr lang="ru-RU" dirty="0">
                    <a:latin typeface="Georgia" panose="02040502050405020303" pitchFamily="18" charset="0"/>
                  </a:rPr>
                  <a:t> у нас </a:t>
                </a:r>
                <a:r>
                  <a:rPr lang="ru-RU" dirty="0" err="1">
                    <a:latin typeface="Georgia" panose="02040502050405020303" pitchFamily="18" charset="0"/>
                  </a:rPr>
                  <a:t>виник</a:t>
                </a:r>
                <a:r>
                  <a:rPr lang="ru-RU" dirty="0">
                    <a:latin typeface="Georgia" panose="02040502050405020303" pitchFamily="18" charset="0"/>
                  </a:rPr>
                  <a:t/>
                </a:r>
                <a:r>
                  <a:rPr lang="ru-RU" dirty="0" err="1">
                    <a:latin typeface="Georgia" panose="02040502050405020303" pitchFamily="18" charset="0"/>
                  </a:rPr>
                  <a:t>податковий</a:t>
                </a:r>
                <a:r>
                  <a:rPr lang="ru-RU" dirty="0">
                    <a:latin typeface="Georgia" panose="02040502050405020303" pitchFamily="18" charset="0"/>
                  </a:rPr>
                  <a:t> кредит (ПК) на 8 </a:t>
                </a:r>
                <a:r>
                  <a:rPr lang="ru-RU" dirty="0" err="1">
                    <a:latin typeface="Georgia" panose="02040502050405020303" pitchFamily="18" charset="0"/>
                  </a:rPr>
                  <a:t>грн</a:t>
                </a:r>
                <a:r>
                  <a:rPr lang="ru-RU" dirty="0">
                    <a:latin typeface="Georgia" panose="02040502050405020303" pitchFamily="18" charset="0"/>
                  </a:rPr>
                  <a:t> (48/6=8). Коли ми </a:t>
                </a:r>
                <a:r>
                  <a:rPr lang="ru-RU" dirty="0" err="1">
                    <a:latin typeface="Georgia" panose="02040502050405020303" pitchFamily="18" charset="0"/>
                  </a:rPr>
                  <a:t>реалізуємо</a:t>
                </a:r>
                <a:r>
                  <a:rPr lang="ru-RU" dirty="0">
                    <a:latin typeface="Georgia" panose="02040502050405020303" pitchFamily="18" charset="0"/>
                  </a:rPr>
                  <a:t> товар </a:t>
                </a:r>
                <a:r>
                  <a:rPr lang="ru-RU" dirty="0" err="1">
                    <a:latin typeface="Georgia" panose="02040502050405020303" pitchFamily="18" charset="0"/>
                  </a:rPr>
                  <a:t>кінцевому</a:t>
                </a:r>
                <a:r>
                  <a:rPr lang="ru-RU" dirty="0">
                    <a:latin typeface="Georgia" panose="02040502050405020303" pitchFamily="18" charset="0"/>
                  </a:rPr>
                  <a:t/>
                </a:r>
                <a:r>
                  <a:rPr lang="ru-RU" dirty="0" err="1">
                    <a:latin typeface="Georgia" panose="02040502050405020303" pitchFamily="18" charset="0"/>
                  </a:rPr>
                  <a:t>споживачеві</a:t>
                </a:r>
                <a:r>
                  <a:rPr lang="ru-RU" dirty="0">
                    <a:latin typeface="Georgia" panose="02040502050405020303" pitchFamily="18" charset="0"/>
                  </a:rPr>
                  <a:t>, у нас </a:t>
                </a:r>
                <a:r>
                  <a:rPr lang="ru-RU" dirty="0" err="1">
                    <a:latin typeface="Georgia" panose="02040502050405020303" pitchFamily="18" charset="0"/>
                  </a:rPr>
                  <a:t>виникає</a:t>
                </a:r>
                <a:r>
                  <a:rPr lang="ru-RU" dirty="0">
                    <a:latin typeface="Georgia" panose="02040502050405020303" pitchFamily="18" charset="0"/>
                  </a:rPr>
                  <a:t/>
                </a:r>
                <a:r>
                  <a:rPr lang="ru-RU" dirty="0" err="1">
                    <a:latin typeface="Georgia" panose="02040502050405020303" pitchFamily="18" charset="0"/>
                  </a:rPr>
                  <a:t>податкове</a:t>
                </a:r>
                <a:r>
                  <a:rPr lang="ru-RU" dirty="0">
                    <a:latin typeface="Georgia" panose="02040502050405020303" pitchFamily="18" charset="0"/>
                  </a:rPr>
                  <a:t/>
                </a:r>
                <a:r>
                  <a:rPr lang="ru-RU" dirty="0" err="1">
                    <a:latin typeface="Georgia" panose="02040502050405020303" pitchFamily="18" charset="0"/>
                  </a:rPr>
                  <a:t>зобов’язання</a:t>
                </a:r>
                <a:r>
                  <a:rPr lang="ru-RU" dirty="0">
                    <a:latin typeface="Georgia" panose="02040502050405020303" pitchFamily="18" charset="0"/>
                  </a:rPr>
                  <a:t>(ПЗ) на 16.67 грн.(100/6=16,67), але ми маємо ПК на 8 грн., тому ми </a:t>
                </a:r>
                <a:r>
                  <a:rPr lang="ru-RU" dirty="0" err="1">
                    <a:latin typeface="Georgia" panose="02040502050405020303" pitchFamily="18" charset="0"/>
                  </a:rPr>
                  <a:t>повинні</a:t>
                </a:r>
                <a:r>
                  <a:rPr lang="ru-RU" dirty="0">
                    <a:latin typeface="Georgia" panose="02040502050405020303" pitchFamily="18" charset="0"/>
                  </a:rPr>
                  <a:t/>
                </a:r>
                <a:r>
                  <a:rPr lang="ru-RU" dirty="0" err="1">
                    <a:latin typeface="Georgia" panose="02040502050405020303" pitchFamily="18" charset="0"/>
                  </a:rPr>
                  <a:t>сплатити</a:t>
                </a:r>
                <a:r>
                  <a:rPr lang="ru-RU" dirty="0">
                    <a:latin typeface="Georgia" panose="02040502050405020303" pitchFamily="18" charset="0"/>
                  </a:rPr>
                  <a:t> 8,67 </a:t>
                </a:r>
                <a:r>
                  <a:rPr lang="ru-RU" dirty="0" err="1">
                    <a:latin typeface="Georgia" panose="02040502050405020303" pitchFamily="18" charset="0"/>
                  </a:rPr>
                  <a:t>грн</a:t>
                </a:r>
                <a:r>
                  <a:rPr lang="ru-RU" dirty="0">
                    <a:latin typeface="Georgia" panose="02040502050405020303" pitchFamily="18" charset="0"/>
                  </a:rPr>
                  <a:t> (16,67-8).</a:t>
                </a:r>
              </a:p>
              <a:p>
                <a:pPr marL="0" indent="0">
                  <a:buNone/>
                </a:pPr>
                <a:r>
                  <a:rPr lang="ru-RU" sz="2000" dirty="0">
                    <a:latin typeface="Georgia" panose="02040502050405020303" pitchFamily="18" charset="0"/>
                  </a:rPr>
                  <a:t>Підставивши в формулу 12 значення величин, маємо: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uk-UA" sz="2000" i="1">
                        <a:latin typeface="Cambria Math" panose="02040503050406030204" pitchFamily="18" charset="0"/>
                      </a:rPr>
                      <m:t>ПДВ=</m:t>
                    </m:r>
                    <m:f>
                      <m:fPr>
                        <m:ctrlPr>
                          <a:rPr lang="uk-UA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000" i="1">
                            <a:latin typeface="Cambria Math" panose="02040503050406030204" pitchFamily="18" charset="0"/>
                          </a:rPr>
                          <m:t>Цр</m:t>
                        </m:r>
                        <m:r>
                          <a:rPr lang="uk-U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∙К∙20</m:t>
                        </m:r>
                      </m:num>
                      <m:den>
                        <m:r>
                          <a:rPr lang="uk-UA" sz="2000" i="1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uk-UA" sz="2000" i="1">
                        <a:latin typeface="Cambria Math" panose="02040503050406030204" pitchFamily="18" charset="0"/>
                      </a:rPr>
                      <m:t>−ПДВс</m:t>
                    </m:r>
                    <m:r>
                      <a:rPr lang="uk-U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∙К</m:t>
                    </m:r>
                    <m:r>
                      <a:rPr lang="uk-U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uk-U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uk-UA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uk-UA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100−16,67</m:t>
                            </m:r>
                          </m:e>
                        </m:d>
                        <m:r>
                          <a:rPr lang="uk-U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∙40∙20</m:t>
                        </m:r>
                      </m:num>
                      <m:den>
                        <m:r>
                          <a:rPr lang="uk-U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uk-U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−8,67∙40=319,84</m:t>
                    </m:r>
                  </m:oMath>
                </a14:m>
                <a:r>
                  <a:rPr lang="ru-RU" sz="2000" dirty="0">
                    <a:latin typeface="Georgia" panose="02040502050405020303" pitchFamily="18" charset="0"/>
                  </a:rPr>
                  <a:t/>
                </a:r>
                <a:r>
                  <a:rPr lang="ru-RU" sz="2000" dirty="0" err="1">
                    <a:latin typeface="Georgia" panose="02040502050405020303" pitchFamily="18" charset="0"/>
                  </a:rPr>
                  <a:t>грн</a:t>
                </a:r>
                <a:endParaRPr lang="ru-RU" sz="2000" dirty="0">
                  <a:latin typeface="Georgia" panose="02040502050405020303" pitchFamily="18" charset="0"/>
                </a:endParaRPr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04E1F8E-9189-424A-9507-C139B679D4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0932" y="1442829"/>
                <a:ext cx="9269902" cy="4184375"/>
              </a:xfrm>
              <a:blipFill>
                <a:blip r:embed="rId2"/>
                <a:stretch>
                  <a:fillRect l="-657" t="-1020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B6D7E4AF-EEFA-4981-8A23-D9B2257FD664}"/>
              </a:ext>
            </a:extLst>
          </p:cNvPr>
          <p:cNvSpPr txBox="1">
            <a:spLocks/>
          </p:cNvSpPr>
          <p:nvPr/>
        </p:nvSpPr>
        <p:spPr>
          <a:xfrm>
            <a:off x="2019339" y="609599"/>
            <a:ext cx="6013088" cy="60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3200" b="1" dirty="0">
                <a:latin typeface="Georgia" panose="02040502050405020303" pitchFamily="18" charset="0"/>
              </a:rPr>
              <a:t>Хід </a:t>
            </a:r>
            <a:r>
              <a:rPr lang="uk-UA" sz="3200" b="1" dirty="0" err="1">
                <a:latin typeface="Georgia" panose="02040502050405020303" pitchFamily="18" charset="0"/>
              </a:rPr>
              <a:t>розв</a:t>
            </a:r>
            <a:r>
              <a:rPr lang="en-US" sz="3200" b="1" dirty="0">
                <a:latin typeface="Georgia" panose="02040502050405020303" pitchFamily="18" charset="0"/>
              </a:rPr>
              <a:t>’</a:t>
            </a:r>
            <a:r>
              <a:rPr lang="uk-UA" sz="3200" b="1" dirty="0">
                <a:latin typeface="Georgia" panose="02040502050405020303" pitchFamily="18" charset="0"/>
              </a:rPr>
              <a:t>язання завдання</a:t>
            </a:r>
            <a:endParaRPr lang="ru-UA" sz="32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01252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04E1F8E-9189-424A-9507-C139B679D4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61385" y="1285461"/>
                <a:ext cx="8600667" cy="467801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uk-UA" sz="2000" dirty="0">
                    <a:latin typeface="Georgia" panose="02040502050405020303" pitchFamily="18" charset="0"/>
                  </a:rPr>
                  <a:t>6. Валові витрати (ВВ) знаходимо за формулою  13 як суму витрат, пов’язаних з реалізацією, та сумою обов’язкових платежів, що відносяться на витрати обертання (ОП):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uk-UA" sz="2000" i="1" dirty="0" smtClean="0">
                        <a:latin typeface="Cambria Math" panose="02040503050406030204" pitchFamily="18" charset="0"/>
                      </a:rPr>
                      <m:t>ВВ = ВР+ОП </m:t>
                    </m:r>
                  </m:oMath>
                </a14:m>
                <a:r>
                  <a:rPr lang="uk-UA" sz="2000" dirty="0">
                    <a:latin typeface="Georgia" panose="02040502050405020303" pitchFamily="18" charset="0"/>
                  </a:rPr>
                  <a:t>(13)</a:t>
                </a:r>
              </a:p>
              <a:p>
                <a:pPr marL="0" indent="0">
                  <a:buNone/>
                </a:pPr>
                <a:r>
                  <a:rPr lang="uk-UA" sz="2000" dirty="0">
                    <a:latin typeface="Georgia" panose="02040502050405020303" pitchFamily="18" charset="0"/>
                  </a:rPr>
                  <a:t>Підставивши в формулу 13 значення величин, маємо: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uk-UA" sz="2000" i="1" dirty="0" smtClean="0">
                        <a:latin typeface="Cambria Math" panose="02040503050406030204" pitchFamily="18" charset="0"/>
                      </a:rPr>
                      <m:t>ВВ = 113,28 + 68,8 = 182,08</m:t>
                    </m:r>
                  </m:oMath>
                </a14:m>
                <a:r>
                  <a:rPr lang="uk-UA" sz="2000" dirty="0">
                    <a:latin typeface="Georgia" panose="02040502050405020303" pitchFamily="18" charset="0"/>
                  </a:rPr>
                  <a:t> грн</a:t>
                </a:r>
              </a:p>
              <a:p>
                <a:pPr marL="0" indent="0" algn="just">
                  <a:buNone/>
                </a:pPr>
                <a:endParaRPr lang="uk-UA" sz="2000" dirty="0">
                  <a:latin typeface="Georgia" panose="02040502050405020303" pitchFamily="18" charset="0"/>
                </a:endParaRPr>
              </a:p>
              <a:p>
                <a:pPr marL="0" indent="0">
                  <a:buNone/>
                </a:pPr>
                <a:r>
                  <a:rPr lang="uk-UA" sz="2000" dirty="0">
                    <a:latin typeface="Georgia" panose="02040502050405020303" pitchFamily="18" charset="0"/>
                  </a:rPr>
                  <a:t>7.	Розмір доходу, який оподатковується (Д), розраховуємо за формулою 14:</a:t>
                </a:r>
              </a:p>
              <a:p>
                <a:pPr marL="0" indent="0" algn="ctr">
                  <a:buNone/>
                </a:pPr>
                <a:r>
                  <a:rPr lang="uk-UA" sz="2000" dirty="0">
                    <a:latin typeface="Georgia" panose="02040502050405020303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uk-UA" sz="2000" b="0" i="1" smtClean="0">
                        <a:latin typeface="Cambria Math" panose="02040503050406030204" pitchFamily="18" charset="0"/>
                      </a:rPr>
                      <m:t>Д=</m:t>
                    </m:r>
                    <m:d>
                      <m:dPr>
                        <m:ctrlPr>
                          <a:rPr lang="uk-U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uk-UA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uk-UA" sz="2000" b="0" i="1" smtClean="0">
                                <a:latin typeface="Cambria Math" panose="02040503050406030204" pitchFamily="18" charset="0"/>
                              </a:rPr>
                              <m:t>Цр−ПДВ</m:t>
                            </m:r>
                          </m:e>
                        </m:d>
                        <m:r>
                          <a:rPr lang="uk-UA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uk-UA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uk-UA" sz="2000" b="0" i="1" smtClean="0">
                                <a:latin typeface="Cambria Math" panose="02040503050406030204" pitchFamily="18" charset="0"/>
                              </a:rPr>
                              <m:t>Цз−ПДВ</m:t>
                            </m:r>
                          </m:e>
                        </m:d>
                      </m:e>
                    </m:d>
                    <m:r>
                      <a:rPr lang="uk-U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∙К−ВВ</m:t>
                    </m:r>
                  </m:oMath>
                </a14:m>
                <a:r>
                  <a:rPr lang="uk-UA" sz="2000" dirty="0">
                    <a:latin typeface="Georgia" panose="02040502050405020303" pitchFamily="18" charset="0"/>
                  </a:rPr>
                  <a:t> (14)</a:t>
                </a:r>
              </a:p>
              <a:p>
                <a:pPr marL="0" indent="0">
                  <a:buNone/>
                </a:pPr>
                <a:r>
                  <a:rPr lang="uk-UA" sz="2000" dirty="0">
                    <a:latin typeface="Georgia" panose="02040502050405020303" pitchFamily="18" charset="0"/>
                  </a:rPr>
                  <a:t>Підставивши в формулу 14 значення величин, маємо:</a:t>
                </a:r>
              </a:p>
              <a:p>
                <a:pPr marL="0" indent="0" defTabSz="458788">
                  <a:buNone/>
                </a:pPr>
                <a14:m>
                  <m:oMath xmlns:m="http://schemas.openxmlformats.org/officeDocument/2006/math">
                    <m:r>
                      <a:rPr lang="uk-UA" sz="2000" b="0" i="1" smtClean="0">
                        <a:latin typeface="Cambria Math" panose="02040503050406030204" pitchFamily="18" charset="0"/>
                      </a:rPr>
                      <m:t>Д=</m:t>
                    </m:r>
                    <m:d>
                      <m:dPr>
                        <m:ctrlPr>
                          <a:rPr lang="uk-U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uk-UA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uk-UA" sz="2000" b="0" i="1" smtClean="0">
                                <a:latin typeface="Cambria Math" panose="02040503050406030204" pitchFamily="18" charset="0"/>
                              </a:rPr>
                              <m:t>100−16,67</m:t>
                            </m:r>
                          </m:e>
                        </m:d>
                        <m:r>
                          <a:rPr lang="uk-UA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uk-UA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uk-UA" sz="2000" b="0" i="1" smtClean="0">
                                <a:latin typeface="Cambria Math" panose="02040503050406030204" pitchFamily="18" charset="0"/>
                              </a:rPr>
                              <m:t>48−8</m:t>
                            </m:r>
                          </m:e>
                        </m:d>
                      </m:e>
                    </m:d>
                    <m:r>
                      <a:rPr lang="uk-U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∙40−182,08=1151,12</m:t>
                    </m:r>
                  </m:oMath>
                </a14:m>
                <a:r>
                  <a:rPr lang="uk-UA" sz="2000" dirty="0">
                    <a:latin typeface="Georgia" panose="02040502050405020303" pitchFamily="18" charset="0"/>
                  </a:rPr>
                  <a:t> грн</a:t>
                </a:r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xmlns="" id="{904E1F8E-9189-424A-9507-C139B679D4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61385" y="1285461"/>
                <a:ext cx="8600667" cy="4678018"/>
              </a:xfrm>
              <a:blipFill>
                <a:blip r:embed="rId2"/>
                <a:stretch>
                  <a:fillRect l="-709" t="-913" b="-5346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B6D7E4AF-EEFA-4981-8A23-D9B2257FD664}"/>
              </a:ext>
            </a:extLst>
          </p:cNvPr>
          <p:cNvSpPr txBox="1">
            <a:spLocks/>
          </p:cNvSpPr>
          <p:nvPr/>
        </p:nvSpPr>
        <p:spPr>
          <a:xfrm>
            <a:off x="2244627" y="516834"/>
            <a:ext cx="6013088" cy="60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3200" b="1" dirty="0">
                <a:latin typeface="Georgia" panose="02040502050405020303" pitchFamily="18" charset="0"/>
              </a:rPr>
              <a:t>Хід </a:t>
            </a:r>
            <a:r>
              <a:rPr lang="uk-UA" sz="3200" b="1" dirty="0" err="1">
                <a:latin typeface="Georgia" panose="02040502050405020303" pitchFamily="18" charset="0"/>
              </a:rPr>
              <a:t>розв</a:t>
            </a:r>
            <a:r>
              <a:rPr lang="en-US" sz="3200" b="1" dirty="0">
                <a:latin typeface="Georgia" panose="02040502050405020303" pitchFamily="18" charset="0"/>
              </a:rPr>
              <a:t>’</a:t>
            </a:r>
            <a:r>
              <a:rPr lang="uk-UA" sz="3200" b="1" dirty="0">
                <a:latin typeface="Georgia" panose="02040502050405020303" pitchFamily="18" charset="0"/>
              </a:rPr>
              <a:t>язання завдання</a:t>
            </a:r>
            <a:endParaRPr lang="ru-UA" sz="32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63394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04E1F8E-9189-424A-9507-C139B679D4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61385" y="1285460"/>
                <a:ext cx="8600667" cy="495631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ru-RU" sz="2000" dirty="0">
                    <a:latin typeface="Georgia" panose="02040502050405020303" pitchFamily="18" charset="0"/>
                  </a:rPr>
                  <a:t>8. </a:t>
                </a:r>
                <a:r>
                  <a:rPr lang="ru-RU" sz="2000" dirty="0" err="1">
                    <a:latin typeface="Georgia" panose="02040502050405020303" pitchFamily="18" charset="0"/>
                  </a:rPr>
                  <a:t>Податок</a:t>
                </a:r>
                <a:r>
                  <a:rPr lang="ru-RU" sz="2000" dirty="0">
                    <a:latin typeface="Georgia" panose="02040502050405020303" pitchFamily="18" charset="0"/>
                  </a:rPr>
                  <a:t> на </a:t>
                </a:r>
                <a:r>
                  <a:rPr lang="ru-RU" sz="2000" dirty="0" err="1">
                    <a:latin typeface="Georgia" panose="02040502050405020303" pitchFamily="18" charset="0"/>
                  </a:rPr>
                  <a:t>прибуток</a:t>
                </a:r>
                <a:r>
                  <a:rPr lang="ru-RU" sz="2000" dirty="0">
                    <a:latin typeface="Georgia" panose="02040502050405020303" pitchFamily="18" charset="0"/>
                  </a:rPr>
                  <a:t> (ПП) </a:t>
                </a:r>
                <a:r>
                  <a:rPr lang="ru-RU" sz="2000" dirty="0" err="1">
                    <a:latin typeface="Georgia" panose="02040502050405020303" pitchFamily="18" charset="0"/>
                  </a:rPr>
                  <a:t>знаходимо</a:t>
                </a:r>
                <a:r>
                  <a:rPr lang="ru-RU" sz="2000" dirty="0">
                    <a:latin typeface="Georgia" panose="02040502050405020303" pitchFamily="18" charset="0"/>
                  </a:rPr>
                  <a:t> за формулою 15:</a:t>
                </a:r>
              </a:p>
              <a:p>
                <a:pPr marL="0" indent="0" algn="ctr">
                  <a:buNone/>
                </a:pPr>
                <a:r>
                  <a:rPr lang="ru-RU" sz="2000" dirty="0">
                    <a:latin typeface="Georgia" panose="02040502050405020303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uk-UA" sz="2000" b="0" i="1" smtClean="0">
                        <a:latin typeface="Cambria Math" panose="02040503050406030204" pitchFamily="18" charset="0"/>
                      </a:rPr>
                      <m:t>ПП=</m:t>
                    </m:r>
                    <m:f>
                      <m:fPr>
                        <m:ctrlPr>
                          <a:rPr lang="uk-UA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000" b="0" i="1" smtClean="0">
                            <a:latin typeface="Cambria Math" panose="02040503050406030204" pitchFamily="18" charset="0"/>
                          </a:rPr>
                          <m:t>Д</m:t>
                        </m:r>
                        <m:r>
                          <a:rPr lang="uk-U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uk-UA" sz="20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ru-RU" sz="2000" dirty="0">
                    <a:latin typeface="Georgia" panose="02040502050405020303" pitchFamily="18" charset="0"/>
                  </a:rPr>
                  <a:t> (15), </a:t>
                </a:r>
              </a:p>
              <a:p>
                <a:pPr marL="0" indent="450850">
                  <a:buNone/>
                </a:pPr>
                <a:r>
                  <a:rPr lang="ru-RU" sz="2000" dirty="0">
                    <a:latin typeface="Georgia" panose="02040502050405020303" pitchFamily="18" charset="0"/>
                  </a:rPr>
                  <a:t>де а – ставка </a:t>
                </a:r>
                <a:r>
                  <a:rPr lang="ru-RU" sz="2000" dirty="0" err="1">
                    <a:latin typeface="Georgia" panose="02040502050405020303" pitchFamily="18" charset="0"/>
                  </a:rPr>
                  <a:t>оподаткування</a:t>
                </a:r>
                <a:r>
                  <a:rPr lang="ru-RU" sz="2000" dirty="0">
                    <a:latin typeface="Georgia" panose="02040502050405020303" pitchFamily="18" charset="0"/>
                  </a:rPr>
                  <a:t/>
                </a:r>
                <a:r>
                  <a:rPr lang="ru-RU" sz="2000" dirty="0" err="1">
                    <a:latin typeface="Georgia" panose="02040502050405020303" pitchFamily="18" charset="0"/>
                  </a:rPr>
                  <a:t>прибутку</a:t>
                </a:r>
                <a:r>
                  <a:rPr lang="ru-RU" sz="2000" dirty="0">
                    <a:latin typeface="Georgia" panose="02040502050405020303" pitchFamily="18" charset="0"/>
                  </a:rPr>
                  <a:t>, </a:t>
                </a:r>
                <a:r>
                  <a:rPr lang="ru-RU" sz="2000" dirty="0" err="1">
                    <a:latin typeface="Georgia" panose="02040502050405020303" pitchFamily="18" charset="0"/>
                  </a:rPr>
                  <a:t>приймаємо</a:t>
                </a:r>
                <a:r>
                  <a:rPr lang="ru-RU" sz="2000" dirty="0">
                    <a:latin typeface="Georgia" panose="02040502050405020303" pitchFamily="18" charset="0"/>
                  </a:rPr>
                  <a:t> 21%. </a:t>
                </a:r>
              </a:p>
              <a:p>
                <a:pPr marL="0" indent="0">
                  <a:buNone/>
                </a:pPr>
                <a:r>
                  <a:rPr lang="ru-RU" sz="2000" dirty="0" err="1">
                    <a:latin typeface="Georgia" panose="02040502050405020303" pitchFamily="18" charset="0"/>
                  </a:rPr>
                  <a:t>Тоді</a:t>
                </a:r>
                <a:r>
                  <a:rPr lang="ru-RU" sz="2000" dirty="0">
                    <a:latin typeface="Georgia" panose="02040502050405020303" pitchFamily="18" charset="0"/>
                  </a:rPr>
                  <a:t>, </a:t>
                </a:r>
                <a:r>
                  <a:rPr lang="ru-RU" sz="2000" dirty="0" err="1">
                    <a:latin typeface="Georgia" panose="02040502050405020303" pitchFamily="18" charset="0"/>
                  </a:rPr>
                  <a:t>підставивши</a:t>
                </a:r>
                <a:r>
                  <a:rPr lang="ru-RU" sz="2000" dirty="0">
                    <a:latin typeface="Georgia" panose="02040502050405020303" pitchFamily="18" charset="0"/>
                  </a:rPr>
                  <a:t> в формулу 15 значення величин, маємо:</a:t>
                </a:r>
              </a:p>
              <a:p>
                <a:pPr marL="0" indent="0">
                  <a:buNone/>
                </a:pPr>
                <a:r>
                  <a:rPr lang="ru-RU" sz="2000" dirty="0">
                    <a:latin typeface="Georgia" panose="02040502050405020303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uk-UA" sz="2000" i="1">
                        <a:latin typeface="Cambria Math" panose="02040503050406030204" pitchFamily="18" charset="0"/>
                      </a:rPr>
                      <m:t>ПП=</m:t>
                    </m:r>
                    <m:f>
                      <m:fPr>
                        <m:ctrlPr>
                          <a:rPr lang="uk-UA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000" i="1">
                            <a:latin typeface="Cambria Math" panose="02040503050406030204" pitchFamily="18" charset="0"/>
                          </a:rPr>
                          <m:t>Д</m:t>
                        </m:r>
                        <m:r>
                          <a:rPr lang="uk-U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uk-UA" sz="2000" i="1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uk-UA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uk-UA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000" b="0" i="1" smtClean="0">
                            <a:latin typeface="Cambria Math" panose="02040503050406030204" pitchFamily="18" charset="0"/>
                          </a:rPr>
                          <m:t>1151,12</m:t>
                        </m:r>
                        <m:r>
                          <a:rPr lang="uk-U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∙21</m:t>
                        </m:r>
                      </m:num>
                      <m:den>
                        <m:r>
                          <a:rPr lang="uk-UA" sz="20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uk-UA" sz="2000" b="0" i="1" smtClean="0">
                        <a:latin typeface="Cambria Math" panose="02040503050406030204" pitchFamily="18" charset="0"/>
                      </a:rPr>
                      <m:t>=241,74</m:t>
                    </m:r>
                  </m:oMath>
                </a14:m>
                <a:r>
                  <a:rPr lang="ru-RU" sz="2000" dirty="0">
                    <a:latin typeface="Georgia" panose="02040502050405020303" pitchFamily="18" charset="0"/>
                  </a:rPr>
                  <a:t> грн</a:t>
                </a:r>
              </a:p>
              <a:p>
                <a:pPr marL="0" indent="0">
                  <a:buNone/>
                </a:pPr>
                <a:endParaRPr lang="ru-RU" sz="2000" dirty="0">
                  <a:latin typeface="Georgia" panose="02040502050405020303" pitchFamily="18" charset="0"/>
                </a:endParaRPr>
              </a:p>
              <a:p>
                <a:pPr marL="0" indent="0">
                  <a:buNone/>
                </a:pPr>
                <a:r>
                  <a:rPr lang="ru-RU" sz="2000" dirty="0">
                    <a:latin typeface="Georgia" panose="02040502050405020303" pitchFamily="18" charset="0"/>
                  </a:rPr>
                  <a:t>9. </a:t>
                </a:r>
                <a:r>
                  <a:rPr lang="ru-RU" sz="2000" dirty="0" err="1">
                    <a:latin typeface="Georgia" panose="02040502050405020303" pitchFamily="18" charset="0"/>
                  </a:rPr>
                  <a:t>Розраховуємо</a:t>
                </a:r>
                <a:r>
                  <a:rPr lang="ru-RU" sz="2000" dirty="0">
                    <a:latin typeface="Georgia" panose="02040502050405020303" pitchFamily="18" charset="0"/>
                  </a:rPr>
                  <a:t/>
                </a:r>
                <a:r>
                  <a:rPr lang="ru-RU" sz="2000" dirty="0" err="1">
                    <a:latin typeface="Georgia" panose="02040502050405020303" pitchFamily="18" charset="0"/>
                  </a:rPr>
                  <a:t>номінальний</a:t>
                </a:r>
                <a:r>
                  <a:rPr lang="ru-RU" sz="2000" dirty="0">
                    <a:latin typeface="Georgia" panose="02040502050405020303" pitchFamily="18" charset="0"/>
                  </a:rPr>
                  <a:t/>
                </a:r>
                <a:r>
                  <a:rPr lang="ru-RU" sz="2000" dirty="0" err="1">
                    <a:latin typeface="Georgia" panose="02040502050405020303" pitchFamily="18" charset="0"/>
                  </a:rPr>
                  <a:t>розмір</a:t>
                </a:r>
                <a:r>
                  <a:rPr lang="ru-RU" sz="2000" dirty="0">
                    <a:latin typeface="Georgia" panose="02040502050405020303" pitchFamily="18" charset="0"/>
                  </a:rPr>
                  <a:t> чистого </a:t>
                </a:r>
                <a:r>
                  <a:rPr lang="ru-RU" sz="2000" dirty="0" err="1">
                    <a:latin typeface="Georgia" panose="02040502050405020303" pitchFamily="18" charset="0"/>
                  </a:rPr>
                  <a:t>прибутку</a:t>
                </a:r>
                <a:r>
                  <a:rPr lang="ru-RU" sz="2000" dirty="0">
                    <a:latin typeface="Georgia" panose="02040502050405020303" pitchFamily="18" charset="0"/>
                  </a:rPr>
                  <a:t> (П) за формулою 16: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uk-UA" sz="2000" b="0" i="1" smtClean="0">
                        <a:latin typeface="Cambria Math" panose="02040503050406030204" pitchFamily="18" charset="0"/>
                      </a:rPr>
                      <m:t>П=Д−ПП</m:t>
                    </m:r>
                  </m:oMath>
                </a14:m>
                <a:r>
                  <a:rPr lang="ru-RU" sz="2000" dirty="0">
                    <a:latin typeface="Georgia" panose="02040502050405020303" pitchFamily="18" charset="0"/>
                  </a:rPr>
                  <a:t> (16)</a:t>
                </a:r>
              </a:p>
              <a:p>
                <a:pPr marL="0" indent="0">
                  <a:buNone/>
                </a:pPr>
                <a:r>
                  <a:rPr lang="ru-RU" sz="2000" dirty="0">
                    <a:latin typeface="Georgia" panose="02040502050405020303" pitchFamily="18" charset="0"/>
                  </a:rPr>
                  <a:t>Підставивши в формулу 16 значення величин, маємо: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uk-UA" sz="2000" b="0" i="1" smtClean="0">
                        <a:latin typeface="Cambria Math" panose="02040503050406030204" pitchFamily="18" charset="0"/>
                      </a:rPr>
                      <m:t>П=1151,12−241,74=909,38</m:t>
                    </m:r>
                  </m:oMath>
                </a14:m>
                <a:r>
                  <a:rPr lang="ru-RU" sz="2000" dirty="0">
                    <a:latin typeface="Georgia" panose="02040502050405020303" pitchFamily="18" charset="0"/>
                  </a:rPr>
                  <a:t/>
                </a:r>
                <a:r>
                  <a:rPr lang="ru-RU" sz="2000" dirty="0" err="1">
                    <a:latin typeface="Georgia" panose="02040502050405020303" pitchFamily="18" charset="0"/>
                  </a:rPr>
                  <a:t>грн</a:t>
                </a:r>
                <a:endParaRPr lang="ru-RU" sz="2000" dirty="0">
                  <a:latin typeface="Georgia" panose="02040502050405020303" pitchFamily="18" charset="0"/>
                </a:endParaRPr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04E1F8E-9189-424A-9507-C139B679D4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61385" y="1285460"/>
                <a:ext cx="8600667" cy="4956313"/>
              </a:xfrm>
              <a:blipFill>
                <a:blip r:embed="rId2"/>
                <a:stretch>
                  <a:fillRect l="-709" t="-861" b="-123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B6D7E4AF-EEFA-4981-8A23-D9B2257FD664}"/>
              </a:ext>
            </a:extLst>
          </p:cNvPr>
          <p:cNvSpPr txBox="1">
            <a:spLocks/>
          </p:cNvSpPr>
          <p:nvPr/>
        </p:nvSpPr>
        <p:spPr>
          <a:xfrm>
            <a:off x="2244627" y="516834"/>
            <a:ext cx="6013088" cy="60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3200" b="1" dirty="0">
                <a:latin typeface="Georgia" panose="02040502050405020303" pitchFamily="18" charset="0"/>
              </a:rPr>
              <a:t>Хід </a:t>
            </a:r>
            <a:r>
              <a:rPr lang="uk-UA" sz="3200" b="1" dirty="0" err="1">
                <a:latin typeface="Georgia" panose="02040502050405020303" pitchFamily="18" charset="0"/>
              </a:rPr>
              <a:t>розв</a:t>
            </a:r>
            <a:r>
              <a:rPr lang="en-US" sz="3200" b="1" dirty="0">
                <a:latin typeface="Georgia" panose="02040502050405020303" pitchFamily="18" charset="0"/>
              </a:rPr>
              <a:t>’</a:t>
            </a:r>
            <a:r>
              <a:rPr lang="uk-UA" sz="3200" b="1" dirty="0">
                <a:latin typeface="Georgia" panose="02040502050405020303" pitchFamily="18" charset="0"/>
              </a:rPr>
              <a:t>язання завдання</a:t>
            </a:r>
            <a:endParaRPr lang="ru-UA" sz="32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62025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04E1F8E-9189-424A-9507-C139B679D4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61385" y="1285460"/>
                <a:ext cx="8600667" cy="495631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ru-RU" sz="2000" dirty="0">
                    <a:latin typeface="Georgia" panose="02040502050405020303" pitchFamily="18" charset="0"/>
                  </a:rPr>
                  <a:t>10. </a:t>
                </a:r>
                <a:r>
                  <a:rPr lang="ru-RU" sz="2000" dirty="0" err="1">
                    <a:latin typeface="Georgia" panose="02040502050405020303" pitchFamily="18" charset="0"/>
                  </a:rPr>
                  <a:t>Знаходимо</a:t>
                </a:r>
                <a:r>
                  <a:rPr lang="ru-RU" sz="2000" dirty="0">
                    <a:latin typeface="Georgia" panose="02040502050405020303" pitchFamily="18" charset="0"/>
                  </a:rPr>
                  <a:t/>
                </a:r>
                <a:r>
                  <a:rPr lang="ru-RU" sz="2000" dirty="0" err="1">
                    <a:latin typeface="Georgia" panose="02040502050405020303" pitchFamily="18" charset="0"/>
                  </a:rPr>
                  <a:t>рентабельність</a:t>
                </a:r>
                <a:r>
                  <a:rPr lang="ru-RU" sz="2000" dirty="0">
                    <a:latin typeface="Georgia" panose="02040502050405020303" pitchFamily="18" charset="0"/>
                  </a:rPr>
                  <a:t/>
                </a:r>
                <a:r>
                  <a:rPr lang="ru-RU" sz="2000" dirty="0" err="1">
                    <a:latin typeface="Georgia" panose="02040502050405020303" pitchFamily="18" charset="0"/>
                  </a:rPr>
                  <a:t>витрат</a:t>
                </a:r>
                <a:r>
                  <a:rPr lang="ru-RU" sz="2000" dirty="0">
                    <a:latin typeface="Georgia" panose="02040502050405020303" pitchFamily="18" charset="0"/>
                  </a:rPr>
                  <a:t/>
                </a:r>
                <a:r>
                  <a:rPr lang="ru-RU" sz="2000" dirty="0" err="1">
                    <a:latin typeface="Georgia" panose="02040502050405020303" pitchFamily="18" charset="0"/>
                  </a:rPr>
                  <a:t>обігу</a:t>
                </a:r>
                <a:r>
                  <a:rPr lang="ru-RU" sz="2000" dirty="0">
                    <a:latin typeface="Georgia" panose="02040502050405020303" pitchFamily="18" charset="0"/>
                  </a:rPr>
                  <a:t> (РВО) у % за формулою 17:</a:t>
                </a:r>
              </a:p>
              <a:p>
                <a:pPr marL="0" indent="0" algn="ctr">
                  <a:buNone/>
                </a:pPr>
                <a:r>
                  <a:rPr lang="ru-RU" sz="2000" dirty="0">
                    <a:latin typeface="Georgia" panose="02040502050405020303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uk-UA" sz="2000" b="0" i="1" smtClean="0">
                        <a:latin typeface="Cambria Math" panose="02040503050406030204" pitchFamily="18" charset="0"/>
                      </a:rPr>
                      <m:t>РВО=</m:t>
                    </m:r>
                    <m:f>
                      <m:fPr>
                        <m:ctrlPr>
                          <a:rPr lang="uk-UA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000" b="0" i="1" smtClean="0">
                            <a:latin typeface="Cambria Math" panose="02040503050406030204" pitchFamily="18" charset="0"/>
                          </a:rPr>
                          <m:t>П</m:t>
                        </m:r>
                      </m:num>
                      <m:den>
                        <m:r>
                          <a:rPr lang="uk-UA" sz="2000" b="0" i="1" smtClean="0">
                            <a:latin typeface="Cambria Math" panose="02040503050406030204" pitchFamily="18" charset="0"/>
                          </a:rPr>
                          <m:t>ВВ</m:t>
                        </m:r>
                      </m:den>
                    </m:f>
                    <m:r>
                      <a:rPr lang="uk-UA" sz="2000" b="0" i="1" smtClean="0">
                        <a:latin typeface="Cambria Math" panose="02040503050406030204" pitchFamily="18" charset="0"/>
                      </a:rPr>
                      <m:t>100</m:t>
                    </m:r>
                  </m:oMath>
                </a14:m>
                <a:r>
                  <a:rPr lang="ru-RU" sz="2000" dirty="0">
                    <a:latin typeface="Georgia" panose="02040502050405020303" pitchFamily="18" charset="0"/>
                  </a:rPr>
                  <a:t> (17) </a:t>
                </a:r>
              </a:p>
              <a:p>
                <a:pPr marL="0" indent="0">
                  <a:buNone/>
                </a:pPr>
                <a:r>
                  <a:rPr lang="ru-RU" sz="2000" dirty="0">
                    <a:latin typeface="Georgia" panose="02040502050405020303" pitchFamily="18" charset="0"/>
                  </a:rPr>
                  <a:t>Підставивши в формулу 15 значення величин, маємо:</a:t>
                </a:r>
              </a:p>
              <a:p>
                <a:pPr marL="0" indent="0">
                  <a:buNone/>
                </a:pPr>
                <a:r>
                  <a:rPr lang="ru-RU" sz="2000" dirty="0">
                    <a:latin typeface="Georgia" panose="02040502050405020303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uk-UA" sz="2000" i="1">
                        <a:latin typeface="Cambria Math" panose="02040503050406030204" pitchFamily="18" charset="0"/>
                      </a:rPr>
                      <m:t>ПП=</m:t>
                    </m:r>
                    <m:f>
                      <m:fPr>
                        <m:ctrlPr>
                          <a:rPr lang="uk-UA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000" b="0" i="1" smtClean="0">
                            <a:latin typeface="Cambria Math" panose="02040503050406030204" pitchFamily="18" charset="0"/>
                          </a:rPr>
                          <m:t>П</m:t>
                        </m:r>
                      </m:num>
                      <m:den>
                        <m:r>
                          <a:rPr lang="uk-UA" sz="2000" b="0" i="1" smtClean="0">
                            <a:latin typeface="Cambria Math" panose="02040503050406030204" pitchFamily="18" charset="0"/>
                          </a:rPr>
                          <m:t>ВВ</m:t>
                        </m:r>
                      </m:den>
                    </m:f>
                    <m:r>
                      <a:rPr lang="uk-UA" sz="2000" b="0" i="1" smtClean="0">
                        <a:latin typeface="Cambria Math" panose="02040503050406030204" pitchFamily="18" charset="0"/>
                      </a:rPr>
                      <m:t>100=</m:t>
                    </m:r>
                    <m:f>
                      <m:fPr>
                        <m:ctrlPr>
                          <a:rPr lang="uk-UA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000" b="0" i="1" smtClean="0">
                            <a:latin typeface="Cambria Math" panose="02040503050406030204" pitchFamily="18" charset="0"/>
                          </a:rPr>
                          <m:t>909,36</m:t>
                        </m:r>
                      </m:num>
                      <m:den>
                        <m:r>
                          <a:rPr lang="uk-UA" sz="2000" b="0" i="1" smtClean="0">
                            <a:latin typeface="Cambria Math" panose="02040503050406030204" pitchFamily="18" charset="0"/>
                          </a:rPr>
                          <m:t>182,08</m:t>
                        </m:r>
                      </m:den>
                    </m:f>
                    <m:r>
                      <a:rPr lang="uk-UA" sz="2000" b="0" i="1" smtClean="0">
                        <a:latin typeface="Cambria Math" panose="02040503050406030204" pitchFamily="18" charset="0"/>
                      </a:rPr>
                      <m:t>100=499,44</m:t>
                    </m:r>
                  </m:oMath>
                </a14:m>
                <a:r>
                  <a:rPr lang="ru-RU" sz="2000" dirty="0">
                    <a:latin typeface="Georgia" panose="02040502050405020303" pitchFamily="18" charset="0"/>
                  </a:rPr>
                  <a:t> %</a:t>
                </a:r>
              </a:p>
              <a:p>
                <a:pPr marL="0" indent="0">
                  <a:buNone/>
                </a:pPr>
                <a:endParaRPr lang="ru-RU" sz="2000" dirty="0">
                  <a:latin typeface="Georgia" panose="02040502050405020303" pitchFamily="18" charset="0"/>
                </a:endParaRPr>
              </a:p>
              <a:p>
                <a:pPr marL="0" indent="0">
                  <a:buNone/>
                </a:pPr>
                <a:r>
                  <a:rPr lang="ru-RU" sz="2000" dirty="0">
                    <a:latin typeface="Georgia" panose="02040502050405020303" pitchFamily="18" charset="0"/>
                  </a:rPr>
                  <a:t>11. </a:t>
                </a:r>
                <a:r>
                  <a:rPr lang="ru-RU" sz="2000" dirty="0" err="1">
                    <a:latin typeface="Georgia" panose="02040502050405020303" pitchFamily="18" charset="0"/>
                  </a:rPr>
                  <a:t>Розраховуємо</a:t>
                </a:r>
                <a:r>
                  <a:rPr lang="ru-RU" sz="2000" dirty="0">
                    <a:latin typeface="Georgia" panose="02040502050405020303" pitchFamily="18" charset="0"/>
                  </a:rPr>
                  <a:t/>
                </a:r>
                <a:r>
                  <a:rPr lang="ru-RU" sz="2000" dirty="0" err="1">
                    <a:latin typeface="Georgia" panose="02040502050405020303" pitchFamily="18" charset="0"/>
                  </a:rPr>
                  <a:t>рентабельність</a:t>
                </a:r>
                <a:r>
                  <a:rPr lang="ru-RU" sz="2000" dirty="0">
                    <a:latin typeface="Georgia" panose="02040502050405020303" pitchFamily="18" charset="0"/>
                  </a:rPr>
                  <a:t> обороту по </a:t>
                </a:r>
                <a:r>
                  <a:rPr lang="ru-RU" sz="2000" dirty="0" err="1">
                    <a:latin typeface="Georgia" panose="02040502050405020303" pitchFamily="18" charset="0"/>
                  </a:rPr>
                  <a:t>закупівлі</a:t>
                </a:r>
                <a:r>
                  <a:rPr lang="ru-RU" sz="2000" dirty="0">
                    <a:latin typeface="Georgia" panose="02040502050405020303" pitchFamily="18" charset="0"/>
                  </a:rPr>
                  <a:t>(РОЗ) у % за формулою 18: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uk-UA" sz="2000" b="0" i="1" smtClean="0">
                        <a:latin typeface="Cambria Math" panose="02040503050406030204" pitchFamily="18" charset="0"/>
                      </a:rPr>
                      <m:t>РОЗ=</m:t>
                    </m:r>
                    <m:f>
                      <m:fPr>
                        <m:ctrlPr>
                          <a:rPr lang="uk-UA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000" i="1">
                            <a:latin typeface="Cambria Math" panose="02040503050406030204" pitchFamily="18" charset="0"/>
                          </a:rPr>
                          <m:t>П</m:t>
                        </m:r>
                      </m:num>
                      <m:den>
                        <m:r>
                          <a:rPr lang="uk-UA" sz="2000" b="0" i="1" smtClean="0">
                            <a:latin typeface="Cambria Math" panose="02040503050406030204" pitchFamily="18" charset="0"/>
                          </a:rPr>
                          <m:t>Цз</m:t>
                        </m:r>
                        <m:r>
                          <a:rPr lang="uk-U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  <m:r>
                          <a:rPr lang="uk-U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з</m:t>
                        </m:r>
                      </m:den>
                    </m:f>
                    <m:r>
                      <a:rPr lang="uk-UA" sz="2000" i="1">
                        <a:latin typeface="Cambria Math" panose="02040503050406030204" pitchFamily="18" charset="0"/>
                      </a:rPr>
                      <m:t>100</m:t>
                    </m:r>
                    <m:r>
                      <a:rPr lang="uk-UA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000" dirty="0">
                    <a:latin typeface="Georgia" panose="02040502050405020303" pitchFamily="18" charset="0"/>
                  </a:rPr>
                  <a:t>(18)</a:t>
                </a:r>
              </a:p>
              <a:p>
                <a:pPr marL="0" indent="0">
                  <a:buNone/>
                </a:pPr>
                <a:r>
                  <a:rPr lang="ru-RU" sz="2000" dirty="0">
                    <a:latin typeface="Georgia" panose="02040502050405020303" pitchFamily="18" charset="0"/>
                  </a:rPr>
                  <a:t>Підставивши в формулу 18 значення величин, маємо: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uk-UA" sz="2000" i="1">
                        <a:latin typeface="Cambria Math" panose="02040503050406030204" pitchFamily="18" charset="0"/>
                      </a:rPr>
                      <m:t>РОЗ=</m:t>
                    </m:r>
                    <m:f>
                      <m:fPr>
                        <m:ctrlPr>
                          <a:rPr lang="uk-UA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000" i="1">
                            <a:latin typeface="Cambria Math" panose="02040503050406030204" pitchFamily="18" charset="0"/>
                          </a:rPr>
                          <m:t>П</m:t>
                        </m:r>
                      </m:num>
                      <m:den>
                        <m:r>
                          <a:rPr lang="uk-UA" sz="2000" i="1">
                            <a:latin typeface="Cambria Math" panose="02040503050406030204" pitchFamily="18" charset="0"/>
                          </a:rPr>
                          <m:t>Цз</m:t>
                        </m:r>
                        <m:r>
                          <a:rPr lang="uk-U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  <m:r>
                          <a:rPr lang="uk-U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з</m:t>
                        </m:r>
                      </m:den>
                    </m:f>
                    <m:r>
                      <a:rPr lang="uk-UA" sz="2000" i="1">
                        <a:latin typeface="Cambria Math" panose="02040503050406030204" pitchFamily="18" charset="0"/>
                      </a:rPr>
                      <m:t>100</m:t>
                    </m:r>
                    <m:r>
                      <a:rPr lang="uk-UA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uk-UA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000" i="1">
                            <a:latin typeface="Cambria Math" panose="02040503050406030204" pitchFamily="18" charset="0"/>
                          </a:rPr>
                          <m:t>909,36</m:t>
                        </m:r>
                      </m:num>
                      <m:den>
                        <m:r>
                          <a:rPr lang="uk-UA" sz="2000" b="0" i="1" smtClean="0">
                            <a:latin typeface="Cambria Math" panose="02040503050406030204" pitchFamily="18" charset="0"/>
                          </a:rPr>
                          <m:t>1920</m:t>
                        </m:r>
                      </m:den>
                    </m:f>
                    <m:r>
                      <a:rPr lang="uk-UA" sz="2000" i="1">
                        <a:latin typeface="Cambria Math" panose="02040503050406030204" pitchFamily="18" charset="0"/>
                      </a:rPr>
                      <m:t>100</m:t>
                    </m:r>
                    <m:r>
                      <a:rPr lang="uk-UA" sz="2000" b="0" i="1" smtClean="0">
                        <a:latin typeface="Cambria Math" panose="02040503050406030204" pitchFamily="18" charset="0"/>
                      </a:rPr>
                      <m:t>=47,36</m:t>
                    </m:r>
                  </m:oMath>
                </a14:m>
                <a:r>
                  <a:rPr lang="ru-RU" sz="2000" dirty="0">
                    <a:latin typeface="Georgia" panose="02040502050405020303" pitchFamily="18" charset="0"/>
                  </a:rPr>
                  <a:t> %</a:t>
                </a:r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04E1F8E-9189-424A-9507-C139B679D4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61385" y="1285460"/>
                <a:ext cx="8600667" cy="4956313"/>
              </a:xfrm>
              <a:blipFill>
                <a:blip r:embed="rId2"/>
                <a:stretch>
                  <a:fillRect l="-709" t="-861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B6D7E4AF-EEFA-4981-8A23-D9B2257FD664}"/>
              </a:ext>
            </a:extLst>
          </p:cNvPr>
          <p:cNvSpPr txBox="1">
            <a:spLocks/>
          </p:cNvSpPr>
          <p:nvPr/>
        </p:nvSpPr>
        <p:spPr>
          <a:xfrm>
            <a:off x="2244627" y="516834"/>
            <a:ext cx="6013088" cy="60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3200" b="1" dirty="0">
                <a:latin typeface="Georgia" panose="02040502050405020303" pitchFamily="18" charset="0"/>
              </a:rPr>
              <a:t>Хід </a:t>
            </a:r>
            <a:r>
              <a:rPr lang="uk-UA" sz="3200" b="1" dirty="0" err="1">
                <a:latin typeface="Georgia" panose="02040502050405020303" pitchFamily="18" charset="0"/>
              </a:rPr>
              <a:t>розв</a:t>
            </a:r>
            <a:r>
              <a:rPr lang="en-US" sz="3200" b="1" dirty="0">
                <a:latin typeface="Georgia" panose="02040502050405020303" pitchFamily="18" charset="0"/>
              </a:rPr>
              <a:t>’</a:t>
            </a:r>
            <a:r>
              <a:rPr lang="uk-UA" sz="3200" b="1" dirty="0">
                <a:latin typeface="Georgia" panose="02040502050405020303" pitchFamily="18" charset="0"/>
              </a:rPr>
              <a:t>язання завдання</a:t>
            </a:r>
            <a:endParaRPr lang="ru-UA" sz="32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88377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04E1F8E-9189-424A-9507-C139B679D4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9036" y="627984"/>
                <a:ext cx="9329531" cy="607910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ru-RU" sz="2000" b="1" u="sng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Для угоди № 2</a:t>
                </a:r>
              </a:p>
              <a:p>
                <a:pPr marL="0" indent="0">
                  <a:buNone/>
                </a:pPr>
                <a:r>
                  <a:rPr lang="ru-RU" sz="2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Використовуючи</a:t>
                </a: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/>
                </a:r>
                <a:r>
                  <a:rPr lang="ru-RU" sz="2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данні</a:t>
                </a: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/>
                </a:r>
                <a:r>
                  <a:rPr lang="ru-RU" sz="2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Таблиці</a:t>
                </a: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 2,  </a:t>
                </a:r>
                <a:r>
                  <a:rPr lang="ru-RU" sz="2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розраховуємо</a:t>
                </a: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1. </a:t>
                </a:r>
                <a:r>
                  <a:rPr lang="ru-RU" sz="2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Ціни</a:t>
                </a: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/>
                </a:r>
                <a:r>
                  <a:rPr lang="ru-RU" sz="2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закупівлі</a:t>
                </a: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 та реалізації з </a:t>
                </a:r>
                <a:r>
                  <a:rPr lang="ru-RU" sz="2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урахуванням</a:t>
                </a: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 ПДВ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ru-RU" sz="2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Ціна</a:t>
                </a: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/>
                </a:r>
                <a:r>
                  <a:rPr lang="ru-RU" sz="2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закупівлі</a:t>
                </a: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 – 30 </a:t>
                </a:r>
                <a:r>
                  <a:rPr lang="ru-RU" sz="2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грн</a:t>
                </a:r>
                <a:endParaRPr lang="ru-RU" sz="2000" dirty="0">
                  <a:latin typeface="Georgia" panose="02040502050405020303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В т.ч. ПДВ – 30/6 = 5 </a:t>
                </a:r>
                <a:r>
                  <a:rPr lang="ru-RU" sz="2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грн</a:t>
                </a:r>
                <a:endParaRPr lang="ru-RU" sz="2000" dirty="0">
                  <a:latin typeface="Georgia" panose="02040502050405020303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ru-RU" sz="2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Ціна</a:t>
                </a: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 реалізації – 50 </a:t>
                </a:r>
                <a:r>
                  <a:rPr lang="ru-RU" sz="2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грн</a:t>
                </a:r>
                <a:endParaRPr lang="ru-RU" sz="2000" dirty="0">
                  <a:latin typeface="Georgia" panose="02040502050405020303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В т.ч. ПДВ – 50/6 = 8,3 </a:t>
                </a:r>
                <a:r>
                  <a:rPr lang="ru-RU" sz="2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грн</a:t>
                </a:r>
                <a:endParaRPr lang="ru-RU" sz="2000" dirty="0">
                  <a:latin typeface="Georgia" panose="02040502050405020303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ru-RU" sz="300" dirty="0">
                  <a:latin typeface="Georgia" panose="02040502050405020303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2. Витрати </a:t>
                </a:r>
                <a:r>
                  <a:rPr lang="ru-RU" sz="2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пов’язані</a:t>
                </a: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 з </a:t>
                </a:r>
                <a:r>
                  <a:rPr lang="ru-RU" sz="2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закупівлею</a:t>
                </a: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/>
                </a:r>
                <a:r>
                  <a:rPr lang="ru-RU" sz="2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розраховуємо</a:t>
                </a: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 за формулою 1:</a:t>
                </a:r>
              </a:p>
              <a:p>
                <a:pPr marL="0" indent="0" algn="ctr">
                  <a:buNone/>
                </a:pP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uk-U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В3=ТВ+ОКр=СУ</m:t>
                    </m:r>
                  </m:oMath>
                </a14:m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 (1),</a:t>
                </a:r>
              </a:p>
              <a:p>
                <a:pPr marL="0" indent="450850">
                  <a:spcBef>
                    <a:spcPts val="600"/>
                  </a:spcBef>
                  <a:buNone/>
                </a:pP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де ТВ – </a:t>
                </a:r>
                <a:r>
                  <a:rPr lang="ru-RU" sz="2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транспортні</a:t>
                </a: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 витрати , грн.;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/>
                </a:r>
                <a:r>
                  <a:rPr lang="ru-RU" sz="2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ОКр</a:t>
                </a: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 – витрати з </a:t>
                </a:r>
                <a:r>
                  <a:rPr lang="ru-RU" sz="2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обслуговування</a:t>
                </a: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 кредиту, грн.;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	СУ – витрати </a:t>
                </a:r>
                <a:r>
                  <a:rPr lang="ru-RU" sz="2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зі</a:t>
                </a: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/>
                </a:r>
                <a:r>
                  <a:rPr lang="ru-RU" sz="2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страхування</a:t>
                </a: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 угоди, грн.</a:t>
                </a:r>
              </a:p>
              <a:p>
                <a:pPr marL="0" indent="0">
                  <a:buNone/>
                </a:pP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Так як, </a:t>
                </a:r>
                <a:r>
                  <a:rPr lang="ru-RU" sz="2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кошти</a:t>
                </a: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 на </a:t>
                </a:r>
                <a:r>
                  <a:rPr lang="ru-RU" sz="2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закупівлю</a:t>
                </a: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/>
                </a:r>
                <a:r>
                  <a:rPr lang="ru-RU" sz="2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виділені</a:t>
                </a: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 з </a:t>
                </a:r>
                <a:r>
                  <a:rPr lang="ru-RU" sz="2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власних</a:t>
                </a: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/>
                </a:r>
                <a:r>
                  <a:rPr lang="ru-RU" sz="2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оборотних</a:t>
                </a: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/>
                </a:r>
                <a:r>
                  <a:rPr lang="ru-RU" sz="2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коштів</a:t>
                </a: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/>
                </a:r>
                <a:r>
                  <a:rPr lang="ru-RU" sz="2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підприємства</a:t>
                </a: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, то </a:t>
                </a:r>
                <a:r>
                  <a:rPr lang="ru-RU" sz="2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витратами</a:t>
                </a: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 на </a:t>
                </a:r>
                <a:r>
                  <a:rPr lang="ru-RU" sz="2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закупівлю</a:t>
                </a: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/>
                </a:r>
                <a:r>
                  <a:rPr lang="ru-RU" sz="2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будуть</a:t>
                </a: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/>
                </a:r>
                <a:r>
                  <a:rPr lang="ru-RU" sz="2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лише</a:t>
                </a: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/>
                </a:r>
                <a:r>
                  <a:rPr lang="ru-RU" sz="2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транспортні</a:t>
                </a: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 витрати.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ВЗ=1</m:t>
                      </m:r>
                      <m:r>
                        <a:rPr lang="ru-RU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ru-RU" sz="2000" dirty="0">
                  <a:latin typeface="Georgia" panose="02040502050405020303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/>
                </a:r>
              </a:p>
              <a:p>
                <a:pPr marL="0" indent="0">
                  <a:buNone/>
                </a:pPr>
                <a:endParaRPr lang="ru-RU" sz="2000" dirty="0">
                  <a:latin typeface="Georgia" panose="02040502050405020303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ru-RU" sz="2000" dirty="0">
                  <a:latin typeface="Georgia" panose="02040502050405020303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04E1F8E-9189-424A-9507-C139B679D4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9036" y="627984"/>
                <a:ext cx="9329531" cy="6079105"/>
              </a:xfrm>
              <a:blipFill>
                <a:blip r:embed="rId2"/>
                <a:stretch>
                  <a:fillRect l="-719" t="-602" r="-261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0237ED4D-73EA-4818-89E1-E7F03B6CF0F5}"/>
              </a:ext>
            </a:extLst>
          </p:cNvPr>
          <p:cNvSpPr txBox="1">
            <a:spLocks/>
          </p:cNvSpPr>
          <p:nvPr/>
        </p:nvSpPr>
        <p:spPr>
          <a:xfrm>
            <a:off x="2077258" y="150907"/>
            <a:ext cx="6013088" cy="60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3200" b="1" dirty="0">
                <a:latin typeface="Georgia" panose="02040502050405020303" pitchFamily="18" charset="0"/>
              </a:rPr>
              <a:t>Хід </a:t>
            </a:r>
            <a:r>
              <a:rPr lang="uk-UA" sz="3200" b="1" dirty="0" err="1">
                <a:latin typeface="Georgia" panose="02040502050405020303" pitchFamily="18" charset="0"/>
              </a:rPr>
              <a:t>розв</a:t>
            </a:r>
            <a:r>
              <a:rPr lang="en-US" sz="3200" b="1" dirty="0">
                <a:latin typeface="Georgia" panose="02040502050405020303" pitchFamily="18" charset="0"/>
              </a:rPr>
              <a:t>’</a:t>
            </a:r>
            <a:r>
              <a:rPr lang="uk-UA" sz="3200" b="1" dirty="0">
                <a:latin typeface="Georgia" panose="02040502050405020303" pitchFamily="18" charset="0"/>
              </a:rPr>
              <a:t>язання завдання</a:t>
            </a:r>
            <a:endParaRPr lang="ru-UA" sz="3200" b="1" dirty="0">
              <a:latin typeface="Georgia" panose="02040502050405020303" pitchFamily="18" charset="0"/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xmlns="" id="{72EB8B26-0532-418B-A406-AD8CE06B6E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</p:spTree>
    <p:extLst>
      <p:ext uri="{BB962C8B-B14F-4D97-AF65-F5344CB8AC3E}">
        <p14:creationId xmlns:p14="http://schemas.microsoft.com/office/powerpoint/2010/main" xmlns="" val="19491215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04E1F8E-9189-424A-9507-C139B679D4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9340" y="1314534"/>
                <a:ext cx="9204503" cy="5086266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ru-RU" sz="2000" dirty="0">
                    <a:latin typeface="Georgia" panose="02040502050405020303" pitchFamily="18" charset="0"/>
                  </a:rPr>
                  <a:t>3. Витрати, </a:t>
                </a:r>
                <a:r>
                  <a:rPr lang="ru-RU" sz="2000" dirty="0" err="1">
                    <a:latin typeface="Georgia" panose="02040502050405020303" pitchFamily="18" charset="0"/>
                  </a:rPr>
                  <a:t>пов’язані</a:t>
                </a:r>
                <a:r>
                  <a:rPr lang="ru-RU" sz="2000" dirty="0">
                    <a:latin typeface="Georgia" panose="02040502050405020303" pitchFamily="18" charset="0"/>
                  </a:rPr>
                  <a:t/>
                </a:r>
                <a:r>
                  <a:rPr lang="ru-RU" sz="2000" dirty="0" err="1">
                    <a:latin typeface="Georgia" panose="02040502050405020303" pitchFamily="18" charset="0"/>
                  </a:rPr>
                  <a:t>із</a:t>
                </a:r>
                <a:r>
                  <a:rPr lang="ru-RU" sz="2000" dirty="0">
                    <a:latin typeface="Georgia" panose="02040502050405020303" pitchFamily="18" charset="0"/>
                  </a:rPr>
                  <a:t/>
                </a:r>
                <a:r>
                  <a:rPr lang="ru-RU" sz="2000" dirty="0" err="1">
                    <a:latin typeface="Georgia" panose="02040502050405020303" pitchFamily="18" charset="0"/>
                  </a:rPr>
                  <a:t>реалізацією</a:t>
                </a:r>
                <a:r>
                  <a:rPr lang="ru-RU" sz="2000" dirty="0">
                    <a:latin typeface="Georgia" panose="02040502050405020303" pitchFamily="18" charset="0"/>
                  </a:rPr>
                  <a:t>, </a:t>
                </a:r>
                <a:r>
                  <a:rPr lang="ru-RU" sz="2000" dirty="0" err="1">
                    <a:latin typeface="Georgia" panose="02040502050405020303" pitchFamily="18" charset="0"/>
                  </a:rPr>
                  <a:t>знаходимо</a:t>
                </a:r>
                <a:r>
                  <a:rPr lang="ru-RU" sz="2000" dirty="0">
                    <a:latin typeface="Georgia" panose="02040502050405020303" pitchFamily="18" charset="0"/>
                  </a:rPr>
                  <a:t> як суму </a:t>
                </a:r>
                <a:r>
                  <a:rPr lang="ru-RU" sz="2000" dirty="0" err="1">
                    <a:latin typeface="Georgia" panose="02040502050405020303" pitchFamily="18" charset="0"/>
                  </a:rPr>
                  <a:t>матеріальних</a:t>
                </a:r>
                <a:r>
                  <a:rPr lang="ru-RU" sz="2000" dirty="0">
                    <a:latin typeface="Georgia" panose="02040502050405020303" pitchFamily="18" charset="0"/>
                  </a:rPr>
                  <a:t> та </a:t>
                </a:r>
                <a:r>
                  <a:rPr lang="ru-RU" sz="2000" dirty="0" err="1">
                    <a:latin typeface="Georgia" panose="02040502050405020303" pitchFamily="18" charset="0"/>
                  </a:rPr>
                  <a:t>прирівняних</a:t>
                </a:r>
                <a:r>
                  <a:rPr lang="ru-RU" sz="2000" dirty="0">
                    <a:latin typeface="Georgia" panose="02040502050405020303" pitchFamily="18" charset="0"/>
                  </a:rPr>
                  <a:t> до них </a:t>
                </a:r>
                <a:r>
                  <a:rPr lang="ru-RU" sz="2000" dirty="0" err="1">
                    <a:latin typeface="Georgia" panose="02040502050405020303" pitchFamily="18" charset="0"/>
                  </a:rPr>
                  <a:t>витрат</a:t>
                </a:r>
                <a:r>
                  <a:rPr lang="ru-RU" sz="2000" dirty="0">
                    <a:latin typeface="Georgia" panose="02040502050405020303" pitchFamily="18" charset="0"/>
                  </a:rPr>
                  <a:t> (МВ) та витрати на оплату </a:t>
                </a:r>
                <a:r>
                  <a:rPr lang="ru-RU" sz="2000" dirty="0" err="1">
                    <a:latin typeface="Georgia" panose="02040502050405020303" pitchFamily="18" charset="0"/>
                  </a:rPr>
                  <a:t>праці</a:t>
                </a:r>
                <a:r>
                  <a:rPr lang="ru-RU" sz="2000" dirty="0">
                    <a:latin typeface="Georgia" panose="02040502050405020303" pitchFamily="18" charset="0"/>
                  </a:rPr>
                  <a:t> (ФОП):</a:t>
                </a:r>
              </a:p>
              <a:p>
                <a:pPr marL="0" indent="0" algn="ctr">
                  <a:buNone/>
                </a:pPr>
                <a:r>
                  <a:rPr lang="ru-RU" sz="2000" dirty="0">
                    <a:latin typeface="Georgia" panose="02040502050405020303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uk-UA" sz="2000" b="0" i="1" smtClean="0">
                        <a:latin typeface="Cambria Math" panose="02040503050406030204" pitchFamily="18" charset="0"/>
                      </a:rPr>
                      <m:t>ВР=МВ+ФОП</m:t>
                    </m:r>
                  </m:oMath>
                </a14:m>
                <a:endParaRPr lang="ru-RU" sz="2000" dirty="0">
                  <a:latin typeface="Georgia" panose="02040502050405020303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dirty="0" smtClean="0">
                          <a:latin typeface="Cambria Math" panose="02040503050406030204" pitchFamily="18" charset="0"/>
                        </a:rPr>
                        <m:t>МВ = 0,9% </m:t>
                      </m:r>
                      <m:r>
                        <a:rPr lang="ru-RU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ru-RU" sz="2000" i="1" dirty="0" smtClean="0">
                          <a:latin typeface="Cambria Math" panose="02040503050406030204" pitchFamily="18" charset="0"/>
                        </a:rPr>
                        <m:t> ОК</m:t>
                      </m:r>
                    </m:oMath>
                  </m:oMathPara>
                </a14:m>
                <a:endParaRPr lang="ru-RU" sz="2000" dirty="0">
                  <a:latin typeface="Georgia" panose="02040502050405020303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000" b="0" i="1" smtClean="0">
                          <a:latin typeface="Cambria Math" panose="02040503050406030204" pitchFamily="18" charset="0"/>
                        </a:rPr>
                        <m:t>ОК=Цз</m:t>
                      </m:r>
                      <m:r>
                        <a:rPr lang="uk-U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∙К</m:t>
                      </m:r>
                    </m:oMath>
                  </m:oMathPara>
                </a14:m>
                <a:endParaRPr lang="uk-UA" sz="2000" b="0" dirty="0">
                  <a:latin typeface="Georgia" panose="02040502050405020303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uk-UA" sz="2000" b="0" i="1" smtClean="0">
                          <a:latin typeface="Cambria Math" panose="02040503050406030204" pitchFamily="18" charset="0"/>
                        </a:rPr>
                        <m:t>ОК=30</m:t>
                      </m:r>
                      <m:r>
                        <a:rPr lang="uk-U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∙200=6000</m:t>
                      </m:r>
                    </m:oMath>
                  </m:oMathPara>
                </a14:m>
                <a:endParaRPr lang="uk-UA" sz="2000" b="0" dirty="0">
                  <a:latin typeface="Georgia" panose="02040502050405020303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uk-UA" sz="2000" b="0" i="1" smtClean="0">
                        <a:latin typeface="Cambria Math" panose="02040503050406030204" pitchFamily="18" charset="0"/>
                      </a:rPr>
                      <m:t>МВ=</m:t>
                    </m:r>
                    <m:f>
                      <m:fPr>
                        <m:ctrlPr>
                          <a:rPr lang="uk-UA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000" b="0" i="1" smtClean="0">
                            <a:latin typeface="Cambria Math" panose="02040503050406030204" pitchFamily="18" charset="0"/>
                          </a:rPr>
                          <m:t>0,9</m:t>
                        </m:r>
                        <m:r>
                          <a:rPr lang="uk-U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∙6000</m:t>
                        </m:r>
                      </m:num>
                      <m:den>
                        <m:r>
                          <a:rPr lang="uk-UA" sz="20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uk-UA" sz="2000" b="0" i="1" smtClean="0">
                        <a:latin typeface="Cambria Math" panose="02040503050406030204" pitchFamily="18" charset="0"/>
                      </a:rPr>
                      <m:t>=54</m:t>
                    </m:r>
                  </m:oMath>
                </a14:m>
                <a:r>
                  <a:rPr lang="uk-UA" sz="2000" b="0" dirty="0">
                    <a:latin typeface="Georgia" panose="02040502050405020303" pitchFamily="18" charset="0"/>
                  </a:rPr>
                  <a:t> грн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uk-UA" sz="2000" b="0" i="1" smtClean="0">
                        <a:latin typeface="Cambria Math" panose="02040503050406030204" pitchFamily="18" charset="0"/>
                      </a:rPr>
                      <m:t>ФОП=</m:t>
                    </m:r>
                    <m:f>
                      <m:fPr>
                        <m:ctrlPr>
                          <a:rPr lang="uk-UA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000" b="0" i="1" smtClean="0">
                            <a:latin typeface="Cambria Math" panose="02040503050406030204" pitchFamily="18" charset="0"/>
                          </a:rPr>
                          <m:t>Цз</m:t>
                        </m:r>
                        <m:r>
                          <a:rPr lang="uk-U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∙К∙УФ∙Т</m:t>
                        </m:r>
                      </m:num>
                      <m:den>
                        <m:r>
                          <a:rPr lang="uk-UA" sz="20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  <m:r>
                          <a:rPr lang="uk-U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∙100</m:t>
                        </m:r>
                      </m:den>
                    </m:f>
                  </m:oMath>
                </a14:m>
                <a:r>
                  <a:rPr lang="ru-RU" sz="2000" dirty="0">
                    <a:latin typeface="Georgia" panose="02040502050405020303" pitchFamily="18" charset="0"/>
                  </a:rPr>
                  <a:t> , </a:t>
                </a:r>
              </a:p>
              <a:p>
                <a:pPr marL="0" indent="450850">
                  <a:buNone/>
                </a:pPr>
                <a:r>
                  <a:rPr lang="ru-RU" sz="2000" dirty="0">
                    <a:latin typeface="Georgia" panose="02040502050405020303" pitchFamily="18" charset="0"/>
                  </a:rPr>
                  <a:t>де Уф – </a:t>
                </a:r>
                <a:r>
                  <a:rPr lang="ru-RU" sz="2000" dirty="0" err="1">
                    <a:latin typeface="Georgia" panose="02040502050405020303" pitchFamily="18" charset="0"/>
                  </a:rPr>
                  <a:t>середньомісячний</a:t>
                </a:r>
                <a:r>
                  <a:rPr lang="ru-RU" sz="2000" dirty="0">
                    <a:latin typeface="Georgia" panose="02040502050405020303" pitchFamily="18" charset="0"/>
                  </a:rPr>
                  <a:t/>
                </a:r>
                <a:r>
                  <a:rPr lang="ru-RU" sz="2000" dirty="0" err="1">
                    <a:latin typeface="Georgia" panose="02040502050405020303" pitchFamily="18" charset="0"/>
                  </a:rPr>
                  <a:t>рівень</a:t>
                </a:r>
                <a:r>
                  <a:rPr lang="ru-RU" sz="2000" dirty="0">
                    <a:latin typeface="Georgia" panose="02040502050405020303" pitchFamily="18" charset="0"/>
                  </a:rPr>
                  <a:t/>
                </a:r>
                <a:r>
                  <a:rPr lang="ru-RU" sz="2000" dirty="0" err="1">
                    <a:latin typeface="Georgia" panose="02040502050405020303" pitchFamily="18" charset="0"/>
                  </a:rPr>
                  <a:t>витрат</a:t>
                </a:r>
                <a:r>
                  <a:rPr lang="ru-RU" sz="2000" dirty="0">
                    <a:latin typeface="Georgia" panose="02040502050405020303" pitchFamily="18" charset="0"/>
                  </a:rPr>
                  <a:t> на оплату </a:t>
                </a:r>
                <a:r>
                  <a:rPr lang="ru-RU" sz="2000" dirty="0" err="1">
                    <a:latin typeface="Georgia" panose="02040502050405020303" pitchFamily="18" charset="0"/>
                  </a:rPr>
                  <a:t>праці</a:t>
                </a:r>
                <a:r>
                  <a:rPr lang="ru-RU" sz="2000" dirty="0">
                    <a:latin typeface="Georgia" panose="02040502050405020303" pitchFamily="18" charset="0"/>
                  </a:rPr>
                  <a:t>, %.</a:t>
                </a:r>
              </a:p>
              <a:p>
                <a:pPr marL="0" indent="0">
                  <a:buNone/>
                </a:pPr>
                <a:r>
                  <a:rPr lang="ru-RU" sz="2000" dirty="0">
                    <a:latin typeface="Georgia" panose="02040502050405020303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uk-UA" sz="2000" i="1">
                        <a:latin typeface="Cambria Math" panose="02040503050406030204" pitchFamily="18" charset="0"/>
                      </a:rPr>
                      <m:t>ФОП=</m:t>
                    </m:r>
                    <m:f>
                      <m:fPr>
                        <m:ctrlPr>
                          <a:rPr lang="uk-UA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000" i="1">
                            <a:latin typeface="Cambria Math" panose="02040503050406030204" pitchFamily="18" charset="0"/>
                          </a:rPr>
                          <m:t>Цз</m:t>
                        </m:r>
                        <m:r>
                          <a:rPr lang="uk-U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∙К∙УФ∙Т</m:t>
                        </m:r>
                      </m:num>
                      <m:den>
                        <m:r>
                          <a:rPr lang="uk-UA" sz="2000" i="1">
                            <a:latin typeface="Cambria Math" panose="02040503050406030204" pitchFamily="18" charset="0"/>
                          </a:rPr>
                          <m:t>30</m:t>
                        </m:r>
                        <m:r>
                          <a:rPr lang="uk-U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∙100</m:t>
                        </m:r>
                      </m:den>
                    </m:f>
                    <m:r>
                      <a:rPr lang="uk-U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uk-U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30∙200∙5∙30</m:t>
                        </m:r>
                      </m:num>
                      <m:den>
                        <m:r>
                          <a:rPr lang="uk-U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30∙100</m:t>
                        </m:r>
                      </m:den>
                    </m:f>
                    <m:r>
                      <a:rPr lang="uk-U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=300</m:t>
                    </m:r>
                  </m:oMath>
                </a14:m>
                <a:r>
                  <a:rPr lang="ru-RU" sz="2000" dirty="0">
                    <a:latin typeface="Georgia" panose="02040502050405020303" pitchFamily="18" charset="0"/>
                  </a:rPr>
                  <a:t> грн</a:t>
                </a:r>
              </a:p>
              <a:p>
                <a:pPr marL="0" indent="0">
                  <a:buNone/>
                </a:pPr>
                <a:r>
                  <a:rPr lang="ru-RU" sz="2000" dirty="0">
                    <a:latin typeface="Georgia" panose="02040502050405020303" pitchFamily="18" charset="0"/>
                  </a:rPr>
                  <a:t>Таким чином,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ru-RU" sz="2000" i="1" dirty="0" smtClean="0">
                        <a:latin typeface="Cambria Math" panose="02040503050406030204" pitchFamily="18" charset="0"/>
                      </a:rPr>
                      <m:t>ВР = 54 + 300 = 354</m:t>
                    </m:r>
                  </m:oMath>
                </a14:m>
                <a:r>
                  <a:rPr lang="ru-RU" sz="2000" dirty="0">
                    <a:latin typeface="Georgia" panose="02040502050405020303" pitchFamily="18" charset="0"/>
                  </a:rPr>
                  <a:t> грн</a:t>
                </a:r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xmlns="" id="{904E1F8E-9189-424A-9507-C139B679D4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340" y="1314534"/>
                <a:ext cx="9204503" cy="5086266"/>
              </a:xfrm>
              <a:blipFill>
                <a:blip r:embed="rId2"/>
                <a:stretch>
                  <a:fillRect l="-729" t="-839" b="-1319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0237ED4D-73EA-4818-89E1-E7F03B6CF0F5}"/>
              </a:ext>
            </a:extLst>
          </p:cNvPr>
          <p:cNvSpPr txBox="1">
            <a:spLocks/>
          </p:cNvSpPr>
          <p:nvPr/>
        </p:nvSpPr>
        <p:spPr>
          <a:xfrm>
            <a:off x="2117013" y="571127"/>
            <a:ext cx="6013088" cy="60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3200" b="1" dirty="0">
                <a:latin typeface="Georgia" panose="02040502050405020303" pitchFamily="18" charset="0"/>
              </a:rPr>
              <a:t>Хід </a:t>
            </a:r>
            <a:r>
              <a:rPr lang="uk-UA" sz="3200" b="1" dirty="0" err="1">
                <a:latin typeface="Georgia" panose="02040502050405020303" pitchFamily="18" charset="0"/>
              </a:rPr>
              <a:t>розв</a:t>
            </a:r>
            <a:r>
              <a:rPr lang="en-US" sz="3200" b="1" dirty="0">
                <a:latin typeface="Georgia" panose="02040502050405020303" pitchFamily="18" charset="0"/>
              </a:rPr>
              <a:t>’</a:t>
            </a:r>
            <a:r>
              <a:rPr lang="uk-UA" sz="3200" b="1" dirty="0">
                <a:latin typeface="Georgia" panose="02040502050405020303" pitchFamily="18" charset="0"/>
              </a:rPr>
              <a:t>язання завдання</a:t>
            </a:r>
            <a:endParaRPr lang="ru-UA" sz="32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84663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04E1F8E-9189-424A-9507-C139B679D4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9340" y="1314534"/>
                <a:ext cx="9363530" cy="5086266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ru-RU" sz="2000" dirty="0">
                    <a:latin typeface="Georgia" panose="02040502050405020303" pitchFamily="18" charset="0"/>
                  </a:rPr>
                  <a:t>4. </a:t>
                </a:r>
                <a:r>
                  <a:rPr lang="ru-RU" sz="2000" dirty="0" err="1">
                    <a:latin typeface="Georgia" panose="02040502050405020303" pitchFamily="18" charset="0"/>
                  </a:rPr>
                  <a:t>Обов’язкові</a:t>
                </a:r>
                <a:r>
                  <a:rPr lang="ru-RU" sz="2000" dirty="0">
                    <a:latin typeface="Georgia" panose="02040502050405020303" pitchFamily="18" charset="0"/>
                  </a:rPr>
                  <a:t/>
                </a:r>
                <a:r>
                  <a:rPr lang="ru-RU" sz="2000" dirty="0" err="1">
                    <a:latin typeface="Georgia" panose="02040502050405020303" pitchFamily="18" charset="0"/>
                  </a:rPr>
                  <a:t>платежі</a:t>
                </a:r>
                <a:r>
                  <a:rPr lang="ru-RU" sz="2000" dirty="0">
                    <a:latin typeface="Georgia" panose="02040502050405020303" pitchFamily="18" charset="0"/>
                  </a:rPr>
                  <a:t> (ОП):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dirty="0" smtClean="0">
                          <a:latin typeface="Cambria Math" panose="02040503050406030204" pitchFamily="18" charset="0"/>
                        </a:rPr>
                        <m:t>ОП = ПОП + ВБД+ВІФ</m:t>
                      </m:r>
                    </m:oMath>
                  </m:oMathPara>
                </a14:m>
                <a:endParaRPr lang="ru-RU" sz="2000" dirty="0">
                  <a:latin typeface="Georgia" panose="02040502050405020303" pitchFamily="18" charset="0"/>
                </a:endParaRPr>
              </a:p>
              <a:p>
                <a:pPr marL="0" indent="0">
                  <a:buNone/>
                </a:pPr>
                <a:r>
                  <a:rPr lang="ru-RU" sz="2000" dirty="0">
                    <a:latin typeface="Georgia" panose="02040502050405020303" pitchFamily="18" charset="0"/>
                  </a:rPr>
                  <a:t>4.1.	</a:t>
                </a:r>
                <a:r>
                  <a:rPr lang="ru-RU" sz="2000" dirty="0" err="1">
                    <a:latin typeface="Georgia" panose="02040502050405020303" pitchFamily="18" charset="0"/>
                  </a:rPr>
                  <a:t>Платежі</a:t>
                </a:r>
                <a:r>
                  <a:rPr lang="ru-RU" sz="2000" dirty="0">
                    <a:latin typeface="Georgia" panose="02040502050405020303" pitchFamily="18" charset="0"/>
                  </a:rPr>
                  <a:t>, </a:t>
                </a:r>
                <a:r>
                  <a:rPr lang="ru-RU" sz="2000" dirty="0" err="1">
                    <a:latin typeface="Georgia" panose="02040502050405020303" pitchFamily="18" charset="0"/>
                  </a:rPr>
                  <a:t>що</a:t>
                </a:r>
                <a:r>
                  <a:rPr lang="ru-RU" sz="2000" dirty="0">
                    <a:latin typeface="Georgia" panose="02040502050405020303" pitchFamily="18" charset="0"/>
                  </a:rPr>
                  <a:t/>
                </a:r>
                <a:r>
                  <a:rPr lang="ru-RU" sz="2000" dirty="0" err="1">
                    <a:latin typeface="Georgia" panose="02040502050405020303" pitchFamily="18" charset="0"/>
                  </a:rPr>
                  <a:t>формуються</a:t>
                </a:r>
                <a:r>
                  <a:rPr lang="ru-RU" sz="2000" dirty="0">
                    <a:latin typeface="Georgia" panose="02040502050405020303" pitchFamily="18" charset="0"/>
                  </a:rPr>
                  <a:t> по </a:t>
                </a:r>
                <a:r>
                  <a:rPr lang="ru-RU" sz="2000" dirty="0" err="1">
                    <a:latin typeface="Georgia" panose="02040502050405020303" pitchFamily="18" charset="0"/>
                  </a:rPr>
                  <a:t>відношенню</a:t>
                </a:r>
                <a:r>
                  <a:rPr lang="ru-RU" sz="2000" dirty="0">
                    <a:latin typeface="Georgia" panose="02040502050405020303" pitchFamily="18" charset="0"/>
                  </a:rPr>
                  <a:t> до </a:t>
                </a:r>
                <a:r>
                  <a:rPr lang="ru-RU" sz="2000" dirty="0" err="1">
                    <a:latin typeface="Georgia" panose="02040502050405020303" pitchFamily="18" charset="0"/>
                  </a:rPr>
                  <a:t>суми</a:t>
                </a:r>
                <a:r>
                  <a:rPr lang="ru-RU" sz="2000" dirty="0">
                    <a:latin typeface="Georgia" panose="02040502050405020303" pitchFamily="18" charset="0"/>
                  </a:rPr>
                  <a:t/>
                </a:r>
                <a:r>
                  <a:rPr lang="ru-RU" sz="2000" dirty="0" err="1">
                    <a:latin typeface="Georgia" panose="02040502050405020303" pitchFamily="18" charset="0"/>
                  </a:rPr>
                  <a:t>витрат</a:t>
                </a:r>
                <a:r>
                  <a:rPr lang="ru-RU" sz="2000" dirty="0">
                    <a:latin typeface="Georgia" panose="02040502050405020303" pitchFamily="18" charset="0"/>
                  </a:rPr>
                  <a:t> на оплату </a:t>
                </a:r>
                <a:r>
                  <a:rPr lang="ru-RU" sz="2000" dirty="0" err="1">
                    <a:latin typeface="Georgia" panose="02040502050405020303" pitchFamily="18" charset="0"/>
                  </a:rPr>
                  <a:t>праці</a:t>
                </a:r>
                <a:r>
                  <a:rPr lang="ru-RU" sz="2000" dirty="0">
                    <a:latin typeface="Georgia" panose="02040502050405020303" pitchFamily="18" charset="0"/>
                  </a:rPr>
                  <a:t> (ПОП):</a:t>
                </a:r>
              </a:p>
              <a:p>
                <a:pPr marL="0" indent="0" algn="ctr">
                  <a:buNone/>
                </a:pPr>
                <a:r>
                  <a:rPr lang="ru-RU" sz="2000" dirty="0">
                    <a:latin typeface="Georgia" panose="02040502050405020303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uk-UA" sz="2000" b="0" i="1" smtClean="0">
                        <a:latin typeface="Cambria Math" panose="02040503050406030204" pitchFamily="18" charset="0"/>
                      </a:rPr>
                      <m:t>ПОП=</m:t>
                    </m:r>
                    <m:f>
                      <m:fPr>
                        <m:ctrlPr>
                          <a:rPr lang="uk-UA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000" b="0" i="1" smtClean="0">
                            <a:latin typeface="Cambria Math" panose="02040503050406030204" pitchFamily="18" charset="0"/>
                          </a:rPr>
                          <m:t>ФОП</m:t>
                        </m:r>
                        <m:r>
                          <a:rPr lang="uk-U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uk-UA" sz="20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ru-RU" sz="2000" dirty="0">
                    <a:latin typeface="Georgia" panose="02040502050405020303" pitchFamily="18" charset="0"/>
                  </a:rPr>
                  <a:t> ,</a:t>
                </a:r>
              </a:p>
              <a:p>
                <a:pPr marL="0" indent="450850">
                  <a:buNone/>
                </a:pPr>
                <a:r>
                  <a:rPr lang="ru-RU" sz="2000" dirty="0">
                    <a:latin typeface="Georgia" panose="02040502050405020303" pitchFamily="18" charset="0"/>
                  </a:rPr>
                  <a:t>де а – </a:t>
                </a:r>
                <a:r>
                  <a:rPr lang="ru-RU" sz="2000" dirty="0" err="1">
                    <a:latin typeface="Georgia" panose="02040502050405020303" pitchFamily="18" charset="0"/>
                  </a:rPr>
                  <a:t>відсоток</a:t>
                </a:r>
                <a:r>
                  <a:rPr lang="ru-RU" sz="2000" dirty="0">
                    <a:latin typeface="Georgia" panose="02040502050405020303" pitchFamily="18" charset="0"/>
                  </a:rPr>
                  <a:t/>
                </a:r>
                <a:r>
                  <a:rPr lang="ru-RU" sz="2000" dirty="0" err="1">
                    <a:latin typeface="Georgia" panose="02040502050405020303" pitchFamily="18" charset="0"/>
                  </a:rPr>
                  <a:t>соціальних</a:t>
                </a:r>
                <a:r>
                  <a:rPr lang="ru-RU" sz="2000" dirty="0">
                    <a:latin typeface="Georgia" panose="02040502050405020303" pitchFamily="18" charset="0"/>
                  </a:rPr>
                  <a:t/>
                </a:r>
                <a:r>
                  <a:rPr lang="ru-RU" sz="2000" dirty="0" err="1">
                    <a:latin typeface="Georgia" panose="02040502050405020303" pitchFamily="18" charset="0"/>
                  </a:rPr>
                  <a:t>відрахувань</a:t>
                </a:r>
                <a:r>
                  <a:rPr lang="ru-RU" sz="2000" dirty="0">
                    <a:latin typeface="Georgia" panose="02040502050405020303" pitchFamily="18" charset="0"/>
                  </a:rPr>
                  <a:t> на оплату </a:t>
                </a:r>
                <a:r>
                  <a:rPr lang="ru-RU" sz="2000" dirty="0" err="1">
                    <a:latin typeface="Georgia" panose="02040502050405020303" pitchFamily="18" charset="0"/>
                  </a:rPr>
                  <a:t>праці</a:t>
                </a:r>
                <a:r>
                  <a:rPr lang="ru-RU" sz="2000" dirty="0">
                    <a:latin typeface="Georgia" panose="02040502050405020303" pitchFamily="18" charset="0"/>
                  </a:rPr>
                  <a:t>, </a:t>
                </a:r>
                <a:r>
                  <a:rPr lang="ru-RU" sz="2000" dirty="0" err="1">
                    <a:latin typeface="Georgia" panose="02040502050405020303" pitchFamily="18" charset="0"/>
                  </a:rPr>
                  <a:t>прийняти</a:t>
                </a:r>
                <a:r>
                  <a:rPr lang="ru-RU" sz="2000" dirty="0">
                    <a:latin typeface="Georgia" panose="02040502050405020303" pitchFamily="18" charset="0"/>
                  </a:rPr>
                  <a:t> 47,5 %.</a:t>
                </a:r>
              </a:p>
              <a:p>
                <a:pPr marL="0" indent="0">
                  <a:buNone/>
                </a:pPr>
                <a:r>
                  <a:rPr lang="ru-RU" sz="2000" dirty="0">
                    <a:latin typeface="Georgia" panose="02040502050405020303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uk-UA" sz="2000" i="1">
                        <a:latin typeface="Cambria Math" panose="02040503050406030204" pitchFamily="18" charset="0"/>
                      </a:rPr>
                      <m:t>ПОП=</m:t>
                    </m:r>
                    <m:f>
                      <m:fPr>
                        <m:ctrlPr>
                          <a:rPr lang="uk-UA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000" i="1">
                            <a:latin typeface="Cambria Math" panose="02040503050406030204" pitchFamily="18" charset="0"/>
                          </a:rPr>
                          <m:t>ФОП</m:t>
                        </m:r>
                        <m:r>
                          <a:rPr lang="uk-U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uk-UA" sz="2000" i="1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uk-UA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uk-UA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000" b="0" i="1" smtClean="0">
                            <a:latin typeface="Cambria Math" panose="02040503050406030204" pitchFamily="18" charset="0"/>
                          </a:rPr>
                          <m:t>300</m:t>
                        </m:r>
                        <m:r>
                          <a:rPr lang="uk-U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∙47,5</m:t>
                        </m:r>
                      </m:num>
                      <m:den>
                        <m:r>
                          <a:rPr lang="uk-UA" sz="20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uk-UA" sz="2000" b="0" i="1" smtClean="0">
                        <a:latin typeface="Cambria Math" panose="02040503050406030204" pitchFamily="18" charset="0"/>
                      </a:rPr>
                      <m:t>=142,5</m:t>
                    </m:r>
                  </m:oMath>
                </a14:m>
                <a:r>
                  <a:rPr lang="ru-RU" sz="2000" dirty="0">
                    <a:latin typeface="Georgia" panose="02040502050405020303" pitchFamily="18" charset="0"/>
                  </a:rPr>
                  <a:t> грн</a:t>
                </a:r>
              </a:p>
              <a:p>
                <a:pPr marL="0" indent="0">
                  <a:buNone/>
                </a:pPr>
                <a:r>
                  <a:rPr lang="ru-RU" sz="2000" dirty="0">
                    <a:latin typeface="Georgia" panose="02040502050405020303" pitchFamily="18" charset="0"/>
                  </a:rPr>
                  <a:t>4.2.	</a:t>
                </a:r>
                <a:r>
                  <a:rPr lang="ru-RU" sz="2000" dirty="0" err="1">
                    <a:latin typeface="Georgia" panose="02040502050405020303" pitchFamily="18" charset="0"/>
                  </a:rPr>
                  <a:t>Відрахування</a:t>
                </a:r>
                <a:r>
                  <a:rPr lang="ru-RU" sz="2000" dirty="0">
                    <a:latin typeface="Georgia" panose="02040502050405020303" pitchFamily="18" charset="0"/>
                  </a:rPr>
                  <a:t> на </a:t>
                </a:r>
                <a:r>
                  <a:rPr lang="ru-RU" sz="2000" dirty="0" err="1">
                    <a:latin typeface="Georgia" panose="02040502050405020303" pitchFamily="18" charset="0"/>
                  </a:rPr>
                  <a:t>будівництво</a:t>
                </a:r>
                <a:r>
                  <a:rPr lang="ru-RU" sz="2000" dirty="0">
                    <a:latin typeface="Georgia" panose="02040502050405020303" pitchFamily="18" charset="0"/>
                  </a:rPr>
                  <a:t/>
                </a:r>
                <a:r>
                  <a:rPr lang="ru-RU" sz="2000" dirty="0" err="1">
                    <a:latin typeface="Georgia" panose="02040502050405020303" pitchFamily="18" charset="0"/>
                  </a:rPr>
                  <a:t>доріг</a:t>
                </a:r>
                <a:r>
                  <a:rPr lang="ru-RU" sz="2000" dirty="0">
                    <a:latin typeface="Georgia" panose="02040502050405020303" pitchFamily="18" charset="0"/>
                  </a:rPr>
                  <a:t> (ВБД):</a:t>
                </a:r>
              </a:p>
              <a:p>
                <a:pPr marL="0" indent="0" algn="ctr">
                  <a:buNone/>
                </a:pPr>
                <a:r>
                  <a:rPr lang="ru-RU" sz="2000" dirty="0">
                    <a:latin typeface="Georgia" panose="02040502050405020303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uk-UA" sz="2000" b="0" i="1" smtClean="0">
                        <a:latin typeface="Cambria Math" panose="02040503050406030204" pitchFamily="18" charset="0"/>
                      </a:rPr>
                      <m:t>ВБД=</m:t>
                    </m:r>
                    <m:f>
                      <m:fPr>
                        <m:ctrlPr>
                          <a:rPr lang="uk-UA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000" b="0" i="1" smtClean="0">
                            <a:latin typeface="Cambria Math" panose="02040503050406030204" pitchFamily="18" charset="0"/>
                          </a:rPr>
                          <m:t>Цр</m:t>
                        </m:r>
                        <m:r>
                          <a:rPr lang="uk-U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∙К∙в</m:t>
                        </m:r>
                      </m:num>
                      <m:den>
                        <m:r>
                          <a:rPr lang="uk-UA" sz="20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ru-RU" sz="2000" dirty="0">
                    <a:latin typeface="Georgia" panose="02040502050405020303" pitchFamily="18" charset="0"/>
                  </a:rPr>
                  <a:t>,</a:t>
                </a:r>
              </a:p>
              <a:p>
                <a:pPr marL="0" indent="450850">
                  <a:buNone/>
                </a:pPr>
                <a:r>
                  <a:rPr lang="ru-RU" sz="2000" dirty="0">
                    <a:latin typeface="Georgia" panose="02040502050405020303" pitchFamily="18" charset="0"/>
                  </a:rPr>
                  <a:t>де в – </a:t>
                </a:r>
                <a:r>
                  <a:rPr lang="ru-RU" sz="2000" dirty="0" err="1">
                    <a:latin typeface="Georgia" panose="02040502050405020303" pitchFamily="18" charset="0"/>
                  </a:rPr>
                  <a:t>відсоток</a:t>
                </a:r>
                <a:r>
                  <a:rPr lang="ru-RU" sz="2000" dirty="0">
                    <a:latin typeface="Georgia" panose="02040502050405020303" pitchFamily="18" charset="0"/>
                  </a:rPr>
                  <a:t/>
                </a:r>
                <a:r>
                  <a:rPr lang="ru-RU" sz="2000" dirty="0" err="1">
                    <a:latin typeface="Georgia" panose="02040502050405020303" pitchFamily="18" charset="0"/>
                  </a:rPr>
                  <a:t>відрахування</a:t>
                </a:r>
                <a:r>
                  <a:rPr lang="ru-RU" sz="2000" dirty="0">
                    <a:latin typeface="Georgia" panose="02040502050405020303" pitchFamily="18" charset="0"/>
                  </a:rPr>
                  <a:t> за </a:t>
                </a:r>
                <a:r>
                  <a:rPr lang="ru-RU" sz="2000" dirty="0" err="1">
                    <a:latin typeface="Georgia" panose="02040502050405020303" pitchFamily="18" charset="0"/>
                  </a:rPr>
                  <a:t>цією</a:t>
                </a:r>
                <a:r>
                  <a:rPr lang="ru-RU" sz="2000" dirty="0">
                    <a:latin typeface="Georgia" panose="02040502050405020303" pitchFamily="18" charset="0"/>
                  </a:rPr>
                  <a:t/>
                </a:r>
                <a:r>
                  <a:rPr lang="ru-RU" sz="2000" dirty="0" err="1">
                    <a:latin typeface="Georgia" panose="02040502050405020303" pitchFamily="18" charset="0"/>
                  </a:rPr>
                  <a:t>статтею</a:t>
                </a:r>
                <a:r>
                  <a:rPr lang="ru-RU" sz="2000" dirty="0">
                    <a:latin typeface="Georgia" panose="02040502050405020303" pitchFamily="18" charset="0"/>
                  </a:rPr>
                  <a:t>, за </a:t>
                </a:r>
                <a:r>
                  <a:rPr lang="ru-RU" sz="2000" dirty="0" err="1">
                    <a:latin typeface="Georgia" panose="02040502050405020303" pitchFamily="18" charset="0"/>
                  </a:rPr>
                  <a:t>умовою</a:t>
                </a:r>
                <a:r>
                  <a:rPr lang="ru-RU" sz="2000" dirty="0">
                    <a:latin typeface="Georgia" panose="02040502050405020303" pitchFamily="18" charset="0"/>
                  </a:rPr>
                  <a:t> 0,06%.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uk-UA" sz="2000" i="1">
                        <a:latin typeface="Cambria Math" panose="02040503050406030204" pitchFamily="18" charset="0"/>
                      </a:rPr>
                      <m:t>ВБД=</m:t>
                    </m:r>
                    <m:f>
                      <m:fPr>
                        <m:ctrlPr>
                          <a:rPr lang="uk-UA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000" i="1">
                            <a:latin typeface="Cambria Math" panose="02040503050406030204" pitchFamily="18" charset="0"/>
                          </a:rPr>
                          <m:t>Цр</m:t>
                        </m:r>
                        <m:r>
                          <a:rPr lang="uk-U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∙К∙в</m:t>
                        </m:r>
                      </m:num>
                      <m:den>
                        <m:r>
                          <a:rPr lang="uk-UA" sz="2000" i="1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uk-UA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uk-UA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000" b="0" i="1" smtClean="0">
                            <a:latin typeface="Cambria Math" panose="02040503050406030204" pitchFamily="18" charset="0"/>
                          </a:rPr>
                          <m:t>54</m:t>
                        </m:r>
                        <m:r>
                          <a:rPr lang="uk-U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∙200∙0,06</m:t>
                        </m:r>
                      </m:num>
                      <m:den>
                        <m:r>
                          <a:rPr lang="uk-UA" sz="20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uk-UA" sz="2000" b="0" i="1" smtClean="0">
                        <a:latin typeface="Cambria Math" panose="02040503050406030204" pitchFamily="18" charset="0"/>
                      </a:rPr>
                      <m:t>=6,48</m:t>
                    </m:r>
                  </m:oMath>
                </a14:m>
                <a:r>
                  <a:rPr lang="ru-RU" sz="2000" dirty="0">
                    <a:latin typeface="Georgia" panose="02040502050405020303" pitchFamily="18" charset="0"/>
                  </a:rPr>
                  <a:t> грн</a:t>
                </a:r>
              </a:p>
              <a:p>
                <a:pPr marL="0" indent="0">
                  <a:buNone/>
                </a:pPr>
                <a:r>
                  <a:rPr lang="ru-RU" sz="2000" dirty="0">
                    <a:latin typeface="Georgia" panose="02040502050405020303" pitchFamily="18" charset="0"/>
                  </a:rPr>
                  <a:t/>
                </a:r>
              </a:p>
              <a:p>
                <a:pPr marL="0" indent="0">
                  <a:buNone/>
                </a:pPr>
                <a:endParaRPr lang="ru-RU" sz="2000" dirty="0">
                  <a:latin typeface="Georgia" panose="02040502050405020303" pitchFamily="18" charset="0"/>
                </a:endParaRPr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xmlns="" id="{904E1F8E-9189-424A-9507-C139B679D4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340" y="1314534"/>
                <a:ext cx="9363530" cy="5086266"/>
              </a:xfrm>
              <a:blipFill>
                <a:blip r:embed="rId2"/>
                <a:stretch>
                  <a:fillRect l="-716" t="-839" r="-456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0237ED4D-73EA-4818-89E1-E7F03B6CF0F5}"/>
              </a:ext>
            </a:extLst>
          </p:cNvPr>
          <p:cNvSpPr txBox="1">
            <a:spLocks/>
          </p:cNvSpPr>
          <p:nvPr/>
        </p:nvSpPr>
        <p:spPr>
          <a:xfrm>
            <a:off x="2117013" y="571127"/>
            <a:ext cx="6013088" cy="60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3200" b="1" dirty="0">
                <a:latin typeface="Georgia" panose="02040502050405020303" pitchFamily="18" charset="0"/>
              </a:rPr>
              <a:t>Хід </a:t>
            </a:r>
            <a:r>
              <a:rPr lang="uk-UA" sz="3200" b="1" dirty="0" err="1">
                <a:latin typeface="Georgia" panose="02040502050405020303" pitchFamily="18" charset="0"/>
              </a:rPr>
              <a:t>розв</a:t>
            </a:r>
            <a:r>
              <a:rPr lang="en-US" sz="3200" b="1" dirty="0">
                <a:latin typeface="Georgia" panose="02040502050405020303" pitchFamily="18" charset="0"/>
              </a:rPr>
              <a:t>’</a:t>
            </a:r>
            <a:r>
              <a:rPr lang="uk-UA" sz="3200" b="1" dirty="0">
                <a:latin typeface="Georgia" panose="02040502050405020303" pitchFamily="18" charset="0"/>
              </a:rPr>
              <a:t>язання завдання</a:t>
            </a:r>
            <a:endParaRPr lang="ru-UA" sz="32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9593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231A59B-767A-4826-A731-3DE283D13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816" y="1073427"/>
            <a:ext cx="8906256" cy="609600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latin typeface="Georgia" panose="02040502050405020303" pitchFamily="18" charset="0"/>
              </a:rPr>
              <a:t>Базові поняття до виконання завдання </a:t>
            </a:r>
            <a:endParaRPr lang="ru-UA" sz="3200" b="1" dirty="0">
              <a:latin typeface="Georgia" panose="02040502050405020303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04E1F8E-9189-424A-9507-C139B679D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991" y="1901952"/>
            <a:ext cx="8660752" cy="4370832"/>
          </a:xfrm>
        </p:spPr>
        <p:txBody>
          <a:bodyPr>
            <a:noAutofit/>
          </a:bodyPr>
          <a:lstStyle/>
          <a:p>
            <a:pPr algn="just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Закупівлі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ділять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дві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категорії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прямі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непрямі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закупівлі.</a:t>
            </a:r>
          </a:p>
          <a:p>
            <a:pPr algn="just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Прямі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закупівлі.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Пов'язані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виготовленням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включають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предмети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створюють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продукцію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сировина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компоненти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деталі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випадку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закупівлі —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частина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ланцюгами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постачання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безпосередньо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впливають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виробництво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фінансові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показники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компанії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Непрямі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закупівлі.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Забезпечують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компанії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пов'язані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виробництвом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Включають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товари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послуги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стандартних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товарів —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канцелярії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машинної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оливи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до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складних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дорогих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продуктів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послуг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таких як —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обладнання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консультаційні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послуги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послуги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аутсорсингу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ru-RU" sz="2000" dirty="0">
              <a:latin typeface="Georgia" panose="02040502050405020303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96427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04E1F8E-9189-424A-9507-C139B679D4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97304" y="609600"/>
                <a:ext cx="10556226" cy="60960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ru-RU" sz="2000" dirty="0">
                    <a:latin typeface="Georgia" panose="02040502050405020303" pitchFamily="18" charset="0"/>
                  </a:rPr>
                  <a:t>4.3. </a:t>
                </a:r>
                <a:r>
                  <a:rPr lang="ru-RU" sz="2000" dirty="0" err="1">
                    <a:latin typeface="Georgia" panose="02040502050405020303" pitchFamily="18" charset="0"/>
                  </a:rPr>
                  <a:t>Відрахування</a:t>
                </a:r>
                <a:r>
                  <a:rPr lang="ru-RU" sz="2000" dirty="0">
                    <a:latin typeface="Georgia" panose="02040502050405020303" pitchFamily="18" charset="0"/>
                  </a:rPr>
                  <a:t> до </a:t>
                </a:r>
                <a:r>
                  <a:rPr lang="ru-RU" sz="2000" dirty="0" err="1">
                    <a:latin typeface="Georgia" panose="02040502050405020303" pitchFamily="18" charset="0"/>
                  </a:rPr>
                  <a:t>інноваційного</a:t>
                </a:r>
                <a:r>
                  <a:rPr lang="ru-RU" sz="2000" dirty="0">
                    <a:latin typeface="Georgia" panose="02040502050405020303" pitchFamily="18" charset="0"/>
                  </a:rPr>
                  <a:t> фонду (ВІФ):</a:t>
                </a:r>
              </a:p>
              <a:p>
                <a:pPr marL="0" indent="0" algn="ctr">
                  <a:buNone/>
                </a:pPr>
                <a:r>
                  <a:rPr lang="ru-RU" sz="2000" dirty="0">
                    <a:latin typeface="Georgia" panose="02040502050405020303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uk-UA" sz="2000" b="0" i="1" smtClean="0">
                        <a:latin typeface="Cambria Math" panose="02040503050406030204" pitchFamily="18" charset="0"/>
                      </a:rPr>
                      <m:t>ВІФ=</m:t>
                    </m:r>
                    <m:f>
                      <m:fPr>
                        <m:ctrlPr>
                          <a:rPr lang="uk-UA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000" b="0" i="1" smtClean="0">
                            <a:latin typeface="Cambria Math" panose="02040503050406030204" pitchFamily="18" charset="0"/>
                          </a:rPr>
                          <m:t>(Цр−Цз)</m:t>
                        </m:r>
                        <m:r>
                          <a:rPr lang="uk-U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∙К∙С</m:t>
                        </m:r>
                      </m:num>
                      <m:den>
                        <m:r>
                          <a:rPr lang="uk-UA" sz="20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ru-RU" sz="2000" dirty="0">
                    <a:latin typeface="Georgia" panose="02040502050405020303" pitchFamily="18" charset="0"/>
                  </a:rPr>
                  <a:t> ,</a:t>
                </a:r>
              </a:p>
              <a:p>
                <a:pPr marL="0" indent="450850">
                  <a:buNone/>
                </a:pPr>
                <a:r>
                  <a:rPr lang="ru-RU" sz="2000" dirty="0">
                    <a:latin typeface="Georgia" panose="02040502050405020303" pitchFamily="18" charset="0"/>
                  </a:rPr>
                  <a:t>де – С </a:t>
                </a:r>
                <a:r>
                  <a:rPr lang="ru-RU" sz="2000" dirty="0" err="1">
                    <a:latin typeface="Georgia" panose="02040502050405020303" pitchFamily="18" charset="0"/>
                  </a:rPr>
                  <a:t>відсоток</a:t>
                </a:r>
                <a:r>
                  <a:rPr lang="ru-RU" sz="2000" dirty="0">
                    <a:latin typeface="Georgia" panose="02040502050405020303" pitchFamily="18" charset="0"/>
                  </a:rPr>
                  <a:t/>
                </a:r>
                <a:r>
                  <a:rPr lang="ru-RU" sz="2000" dirty="0" err="1">
                    <a:latin typeface="Georgia" panose="02040502050405020303" pitchFamily="18" charset="0"/>
                  </a:rPr>
                  <a:t>відрахувань</a:t>
                </a:r>
                <a:r>
                  <a:rPr lang="ru-RU" sz="2000" dirty="0">
                    <a:latin typeface="Georgia" panose="02040502050405020303" pitchFamily="18" charset="0"/>
                  </a:rPr>
                  <a:t> до </a:t>
                </a:r>
                <a:r>
                  <a:rPr lang="ru-RU" sz="2000" dirty="0" err="1">
                    <a:latin typeface="Georgia" panose="02040502050405020303" pitchFamily="18" charset="0"/>
                  </a:rPr>
                  <a:t>інноваційного</a:t>
                </a:r>
                <a:r>
                  <a:rPr lang="ru-RU" sz="2000" dirty="0">
                    <a:latin typeface="Georgia" panose="02040502050405020303" pitchFamily="18" charset="0"/>
                  </a:rPr>
                  <a:t> фонду, </a:t>
                </a:r>
                <a:r>
                  <a:rPr lang="ru-RU" sz="2000" dirty="0" err="1">
                    <a:latin typeface="Georgia" panose="02040502050405020303" pitchFamily="18" charset="0"/>
                  </a:rPr>
                  <a:t>прийняти</a:t>
                </a:r>
                <a:r>
                  <a:rPr lang="ru-RU" sz="2000" dirty="0">
                    <a:latin typeface="Georgia" panose="02040502050405020303" pitchFamily="18" charset="0"/>
                  </a:rPr>
                  <a:t> 1 %.</a:t>
                </a:r>
              </a:p>
              <a:p>
                <a:pPr marL="0" indent="0">
                  <a:buNone/>
                </a:pPr>
                <a:r>
                  <a:rPr lang="ru-RU" sz="2000" dirty="0">
                    <a:latin typeface="Georgia" panose="02040502050405020303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uk-UA" sz="2000" i="1">
                        <a:latin typeface="Cambria Math" panose="02040503050406030204" pitchFamily="18" charset="0"/>
                      </a:rPr>
                      <m:t>ВІФ=</m:t>
                    </m:r>
                    <m:f>
                      <m:fPr>
                        <m:ctrlPr>
                          <a:rPr lang="uk-UA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000" i="1">
                            <a:latin typeface="Cambria Math" panose="02040503050406030204" pitchFamily="18" charset="0"/>
                          </a:rPr>
                          <m:t>(Цр−Цз)</m:t>
                        </m:r>
                        <m:r>
                          <a:rPr lang="uk-U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∙К∙С</m:t>
                        </m:r>
                      </m:num>
                      <m:den>
                        <m:r>
                          <a:rPr lang="uk-UA" sz="2000" i="1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uk-UA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uk-UA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000" b="0" i="1" smtClean="0">
                            <a:latin typeface="Cambria Math" panose="02040503050406030204" pitchFamily="18" charset="0"/>
                          </a:rPr>
                          <m:t>(54−30)</m:t>
                        </m:r>
                        <m:r>
                          <a:rPr lang="uk-U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∙200∙1</m:t>
                        </m:r>
                      </m:num>
                      <m:den>
                        <m:r>
                          <a:rPr lang="uk-UA" sz="20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uk-UA" sz="2000" b="0" i="1" smtClean="0">
                        <a:latin typeface="Cambria Math" panose="02040503050406030204" pitchFamily="18" charset="0"/>
                      </a:rPr>
                      <m:t>=48</m:t>
                    </m:r>
                  </m:oMath>
                </a14:m>
                <a:r>
                  <a:rPr lang="ru-RU" sz="2000" dirty="0">
                    <a:latin typeface="Georgia" panose="02040502050405020303" pitchFamily="18" charset="0"/>
                  </a:rPr>
                  <a:t> грн</a:t>
                </a:r>
              </a:p>
              <a:p>
                <a:pPr marL="0" indent="0">
                  <a:buNone/>
                </a:pPr>
                <a:r>
                  <a:rPr lang="ru-RU" sz="2000" dirty="0">
                    <a:latin typeface="Georgia" panose="02040502050405020303" pitchFamily="18" charset="0"/>
                  </a:rPr>
                  <a:t>Таким чином, </a:t>
                </a:r>
                <a14:m>
                  <m:oMath xmlns:m="http://schemas.openxmlformats.org/officeDocument/2006/math">
                    <m:r>
                      <a:rPr lang="ru-RU" sz="2000" i="1" dirty="0" smtClean="0">
                        <a:latin typeface="Cambria Math" panose="02040503050406030204" pitchFamily="18" charset="0"/>
                      </a:rPr>
                      <m:t>ОП = 142,5 +6,48+48 = 196,98</m:t>
                    </m:r>
                  </m:oMath>
                </a14:m>
                <a:r>
                  <a:rPr lang="ru-RU" sz="2000" dirty="0">
                    <a:latin typeface="Georgia" panose="02040502050405020303" pitchFamily="18" charset="0"/>
                  </a:rPr>
                  <a:t> грн</a:t>
                </a:r>
              </a:p>
              <a:p>
                <a:pPr marL="0" indent="0">
                  <a:buNone/>
                </a:pPr>
                <a:r>
                  <a:rPr lang="ru-RU" sz="2000" dirty="0">
                    <a:latin typeface="Georgia" panose="02040502050405020303" pitchFamily="18" charset="0"/>
                  </a:rPr>
                  <a:t>5.	</a:t>
                </a:r>
                <a:r>
                  <a:rPr lang="ru-RU" sz="2000" dirty="0" err="1">
                    <a:latin typeface="Georgia" panose="02040502050405020303" pitchFamily="18" charset="0"/>
                  </a:rPr>
                  <a:t>Розраховуємо</a:t>
                </a:r>
                <a:r>
                  <a:rPr lang="ru-RU" sz="2000" dirty="0">
                    <a:latin typeface="Georgia" panose="02040502050405020303" pitchFamily="18" charset="0"/>
                  </a:rPr>
                  <a:t/>
                </a:r>
                <a:r>
                  <a:rPr lang="ru-RU" sz="2000" dirty="0" err="1">
                    <a:latin typeface="Georgia" panose="02040502050405020303" pitchFamily="18" charset="0"/>
                  </a:rPr>
                  <a:t>податок</a:t>
                </a:r>
                <a:r>
                  <a:rPr lang="ru-RU" sz="2000" dirty="0">
                    <a:latin typeface="Georgia" panose="02040502050405020303" pitchFamily="18" charset="0"/>
                  </a:rPr>
                  <a:t> на </a:t>
                </a:r>
                <a:r>
                  <a:rPr lang="ru-RU" sz="2000" dirty="0" err="1">
                    <a:latin typeface="Georgia" panose="02040502050405020303" pitchFamily="18" charset="0"/>
                  </a:rPr>
                  <a:t>додану</a:t>
                </a:r>
                <a:r>
                  <a:rPr lang="ru-RU" sz="2000" dirty="0">
                    <a:latin typeface="Georgia" panose="02040502050405020303" pitchFamily="18" charset="0"/>
                  </a:rPr>
                  <a:t/>
                </a:r>
                <a:r>
                  <a:rPr lang="ru-RU" sz="2000" dirty="0" err="1">
                    <a:latin typeface="Georgia" panose="02040502050405020303" pitchFamily="18" charset="0"/>
                  </a:rPr>
                  <a:t>вартість</a:t>
                </a:r>
                <a:r>
                  <a:rPr lang="ru-RU" sz="2000" dirty="0">
                    <a:latin typeface="Georgia" panose="02040502050405020303" pitchFamily="18" charset="0"/>
                  </a:rPr>
                  <a:t> ПДВ:</a:t>
                </a:r>
              </a:p>
              <a:p>
                <a:pPr marL="0" indent="0" algn="ctr">
                  <a:buNone/>
                </a:pPr>
                <a:r>
                  <a:rPr lang="ru-RU" sz="2000" dirty="0">
                    <a:latin typeface="Georgia" panose="02040502050405020303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uk-UA" sz="2000" b="0" i="1" smtClean="0">
                        <a:latin typeface="Cambria Math" panose="02040503050406030204" pitchFamily="18" charset="0"/>
                      </a:rPr>
                      <m:t>ПДВ=</m:t>
                    </m:r>
                    <m:f>
                      <m:fPr>
                        <m:ctrlPr>
                          <a:rPr lang="uk-UA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000" b="0" i="1" smtClean="0">
                            <a:latin typeface="Cambria Math" panose="02040503050406030204" pitchFamily="18" charset="0"/>
                          </a:rPr>
                          <m:t>Цр</m:t>
                        </m:r>
                        <m:r>
                          <a:rPr lang="uk-U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∙К∙20</m:t>
                        </m:r>
                      </m:num>
                      <m:den>
                        <m:r>
                          <a:rPr lang="uk-UA" sz="20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uk-UA" sz="2000" b="0" i="1" smtClean="0">
                        <a:latin typeface="Cambria Math" panose="02040503050406030204" pitchFamily="18" charset="0"/>
                      </a:rPr>
                      <m:t>−ПДВс</m:t>
                    </m:r>
                    <m:r>
                      <a:rPr lang="uk-U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∙К</m:t>
                    </m:r>
                  </m:oMath>
                </a14:m>
                <a:r>
                  <a:rPr lang="ru-RU" sz="2000" dirty="0">
                    <a:latin typeface="Georgia" panose="02040502050405020303" pitchFamily="18" charset="0"/>
                  </a:rPr>
                  <a:t> ,</a:t>
                </a:r>
              </a:p>
              <a:p>
                <a:pPr marL="0" indent="450850">
                  <a:spcBef>
                    <a:spcPts val="600"/>
                  </a:spcBef>
                  <a:buNone/>
                </a:pPr>
                <a:r>
                  <a:rPr lang="ru-RU" sz="2000" dirty="0">
                    <a:latin typeface="Georgia" panose="02040502050405020303" pitchFamily="18" charset="0"/>
                  </a:rPr>
                  <a:t>де </a:t>
                </a:r>
                <a:r>
                  <a:rPr lang="ru-RU" sz="2000" dirty="0" err="1">
                    <a:latin typeface="Georgia" panose="02040502050405020303" pitchFamily="18" charset="0"/>
                  </a:rPr>
                  <a:t>ПДВс</a:t>
                </a:r>
                <a:r>
                  <a:rPr lang="ru-RU" sz="2000" dirty="0">
                    <a:latin typeface="Georgia" panose="02040502050405020303" pitchFamily="18" charset="0"/>
                  </a:rPr>
                  <a:t> – </a:t>
                </a:r>
                <a:r>
                  <a:rPr lang="ru-RU" sz="2000" dirty="0" err="1">
                    <a:latin typeface="Georgia" panose="02040502050405020303" pitchFamily="18" charset="0"/>
                  </a:rPr>
                  <a:t>сплачений</a:t>
                </a:r>
                <a:r>
                  <a:rPr lang="ru-RU" sz="2000" dirty="0">
                    <a:latin typeface="Georgia" panose="02040502050405020303" pitchFamily="18" charset="0"/>
                  </a:rPr>
                  <a:t> ПДВ;</a:t>
                </a:r>
              </a:p>
              <a:p>
                <a:pPr marL="0" indent="450850">
                  <a:spcBef>
                    <a:spcPts val="600"/>
                  </a:spcBef>
                  <a:buNone/>
                </a:pPr>
                <a:r>
                  <a:rPr lang="ru-RU" sz="2000" dirty="0" err="1">
                    <a:latin typeface="Georgia" panose="02040502050405020303" pitchFamily="18" charset="0"/>
                  </a:rPr>
                  <a:t>Цр</a:t>
                </a:r>
                <a:r>
                  <a:rPr lang="ru-RU" sz="2000" dirty="0">
                    <a:latin typeface="Georgia" panose="02040502050405020303" pitchFamily="18" charset="0"/>
                  </a:rPr>
                  <a:t> – </a:t>
                </a:r>
                <a:r>
                  <a:rPr lang="ru-RU" sz="2000" dirty="0" err="1">
                    <a:latin typeface="Georgia" panose="02040502050405020303" pitchFamily="18" charset="0"/>
                  </a:rPr>
                  <a:t>ціна</a:t>
                </a:r>
                <a:r>
                  <a:rPr lang="ru-RU" sz="2000" dirty="0">
                    <a:latin typeface="Georgia" panose="02040502050405020303" pitchFamily="18" charset="0"/>
                  </a:rPr>
                  <a:t> реалізації без </a:t>
                </a:r>
                <a:r>
                  <a:rPr lang="ru-RU" sz="2000" dirty="0" err="1">
                    <a:latin typeface="Georgia" panose="02040502050405020303" pitchFamily="18" charset="0"/>
                  </a:rPr>
                  <a:t>урахування</a:t>
                </a:r>
                <a:r>
                  <a:rPr lang="ru-RU" sz="2000" dirty="0">
                    <a:latin typeface="Georgia" panose="02040502050405020303" pitchFamily="18" charset="0"/>
                  </a:rPr>
                  <a:t> ПДВ.</a:t>
                </a:r>
              </a:p>
              <a:p>
                <a:pPr marL="0" indent="0">
                  <a:buNone/>
                </a:pPr>
                <a:r>
                  <a:rPr lang="ru-RU" i="1" dirty="0" err="1">
                    <a:latin typeface="Georgia" panose="02040502050405020303" pitchFamily="18" charset="0"/>
                  </a:rPr>
                  <a:t>Примітка</a:t>
                </a:r>
                <a:r>
                  <a:rPr lang="ru-RU" dirty="0">
                    <a:latin typeface="Georgia" panose="02040502050405020303" pitchFamily="18" charset="0"/>
                  </a:rPr>
                  <a:t>: </a:t>
                </a:r>
                <a:r>
                  <a:rPr lang="ru-RU" dirty="0" err="1">
                    <a:latin typeface="Georgia" panose="02040502050405020303" pitchFamily="18" charset="0"/>
                  </a:rPr>
                  <a:t>ПДВс</a:t>
                </a:r>
                <a:r>
                  <a:rPr lang="ru-RU" dirty="0">
                    <a:latin typeface="Georgia" panose="02040502050405020303" pitchFamily="18" charset="0"/>
                  </a:rPr>
                  <a:t/>
                </a:r>
                <a:r>
                  <a:rPr lang="ru-RU" dirty="0" err="1">
                    <a:latin typeface="Georgia" panose="02040502050405020303" pitchFamily="18" charset="0"/>
                  </a:rPr>
                  <a:t>означає</a:t>
                </a:r>
                <a:r>
                  <a:rPr lang="ru-RU" dirty="0">
                    <a:latin typeface="Georgia" panose="02040502050405020303" pitchFamily="18" charset="0"/>
                  </a:rPr>
                  <a:t>, </a:t>
                </a:r>
                <a:r>
                  <a:rPr lang="ru-RU" dirty="0" err="1">
                    <a:latin typeface="Georgia" panose="02040502050405020303" pitchFamily="18" charset="0"/>
                  </a:rPr>
                  <a:t>що</a:t>
                </a:r>
                <a:r>
                  <a:rPr lang="ru-RU" dirty="0">
                    <a:latin typeface="Georgia" panose="02040502050405020303" pitchFamily="18" charset="0"/>
                  </a:rPr>
                  <a:t/>
                </a:r>
                <a:r>
                  <a:rPr lang="ru-RU" dirty="0" err="1">
                    <a:latin typeface="Georgia" panose="02040502050405020303" pitchFamily="18" charset="0"/>
                  </a:rPr>
                  <a:t>під</a:t>
                </a:r>
                <a:r>
                  <a:rPr lang="ru-RU" dirty="0">
                    <a:latin typeface="Georgia" panose="02040502050405020303" pitchFamily="18" charset="0"/>
                  </a:rPr>
                  <a:t> час </a:t>
                </a:r>
                <a:r>
                  <a:rPr lang="ru-RU" dirty="0" err="1">
                    <a:latin typeface="Georgia" panose="02040502050405020303" pitchFamily="18" charset="0"/>
                  </a:rPr>
                  <a:t>закупівлі</a:t>
                </a:r>
                <a:r>
                  <a:rPr lang="ru-RU" dirty="0">
                    <a:latin typeface="Georgia" panose="02040502050405020303" pitchFamily="18" charset="0"/>
                  </a:rPr>
                  <a:t> товару у </a:t>
                </a:r>
                <a:r>
                  <a:rPr lang="ru-RU" dirty="0" err="1">
                    <a:latin typeface="Georgia" panose="02040502050405020303" pitchFamily="18" charset="0"/>
                  </a:rPr>
                  <a:t>постачальника</a:t>
                </a:r>
                <a:r>
                  <a:rPr lang="ru-RU" dirty="0">
                    <a:latin typeface="Georgia" panose="02040502050405020303" pitchFamily="18" charset="0"/>
                  </a:rPr>
                  <a:t> у нас </a:t>
                </a:r>
                <a:r>
                  <a:rPr lang="ru-RU" dirty="0" err="1">
                    <a:latin typeface="Georgia" panose="02040502050405020303" pitchFamily="18" charset="0"/>
                  </a:rPr>
                  <a:t>виник</a:t>
                </a:r>
                <a:r>
                  <a:rPr lang="ru-RU" dirty="0">
                    <a:latin typeface="Georgia" panose="02040502050405020303" pitchFamily="18" charset="0"/>
                  </a:rPr>
                  <a:t/>
                </a:r>
                <a:r>
                  <a:rPr lang="ru-RU" dirty="0" err="1">
                    <a:latin typeface="Georgia" panose="02040502050405020303" pitchFamily="18" charset="0"/>
                  </a:rPr>
                  <a:t>податковий</a:t>
                </a:r>
                <a:r>
                  <a:rPr lang="ru-RU" dirty="0">
                    <a:latin typeface="Georgia" panose="02040502050405020303" pitchFamily="18" charset="0"/>
                  </a:rPr>
                  <a:t> кредит(ПК) на 4,6 </a:t>
                </a:r>
                <a:r>
                  <a:rPr lang="ru-RU" dirty="0" err="1">
                    <a:latin typeface="Georgia" panose="02040502050405020303" pitchFamily="18" charset="0"/>
                  </a:rPr>
                  <a:t>грн</a:t>
                </a:r>
                <a:r>
                  <a:rPr lang="ru-RU" dirty="0">
                    <a:latin typeface="Georgia" panose="02040502050405020303" pitchFamily="18" charset="0"/>
                  </a:rPr>
                  <a:t>(30/6=5). Коли ми </a:t>
                </a:r>
                <a:r>
                  <a:rPr lang="ru-RU" dirty="0" err="1">
                    <a:latin typeface="Georgia" panose="02040502050405020303" pitchFamily="18" charset="0"/>
                  </a:rPr>
                  <a:t>реалізуємо</a:t>
                </a:r>
                <a:r>
                  <a:rPr lang="ru-RU" dirty="0">
                    <a:latin typeface="Georgia" panose="02040502050405020303" pitchFamily="18" charset="0"/>
                  </a:rPr>
                  <a:t> товар </a:t>
                </a:r>
                <a:r>
                  <a:rPr lang="ru-RU" dirty="0" err="1">
                    <a:latin typeface="Georgia" panose="02040502050405020303" pitchFamily="18" charset="0"/>
                  </a:rPr>
                  <a:t>кінцевому</a:t>
                </a:r>
                <a:r>
                  <a:rPr lang="ru-RU" dirty="0">
                    <a:latin typeface="Georgia" panose="02040502050405020303" pitchFamily="18" charset="0"/>
                  </a:rPr>
                  <a:t/>
                </a:r>
                <a:r>
                  <a:rPr lang="ru-RU" dirty="0" err="1">
                    <a:latin typeface="Georgia" panose="02040502050405020303" pitchFamily="18" charset="0"/>
                  </a:rPr>
                  <a:t>споживачеві</a:t>
                </a:r>
                <a:r>
                  <a:rPr lang="ru-RU" dirty="0">
                    <a:latin typeface="Georgia" panose="02040502050405020303" pitchFamily="18" charset="0"/>
                  </a:rPr>
                  <a:t>, у нас </a:t>
                </a:r>
                <a:r>
                  <a:rPr lang="ru-RU" dirty="0" err="1">
                    <a:latin typeface="Georgia" panose="02040502050405020303" pitchFamily="18" charset="0"/>
                  </a:rPr>
                  <a:t>виникає</a:t>
                </a:r>
                <a:r>
                  <a:rPr lang="ru-RU" dirty="0">
                    <a:latin typeface="Georgia" panose="02040502050405020303" pitchFamily="18" charset="0"/>
                  </a:rPr>
                  <a:t/>
                </a:r>
                <a:r>
                  <a:rPr lang="ru-RU" dirty="0" err="1">
                    <a:latin typeface="Georgia" panose="02040502050405020303" pitchFamily="18" charset="0"/>
                  </a:rPr>
                  <a:t>податкове</a:t>
                </a:r>
                <a:r>
                  <a:rPr lang="ru-RU" dirty="0">
                    <a:latin typeface="Georgia" panose="02040502050405020303" pitchFamily="18" charset="0"/>
                  </a:rPr>
                  <a:t/>
                </a:r>
                <a:r>
                  <a:rPr lang="ru-RU" dirty="0" err="1">
                    <a:latin typeface="Georgia" panose="02040502050405020303" pitchFamily="18" charset="0"/>
                  </a:rPr>
                  <a:t>зобов’язання</a:t>
                </a:r>
                <a:r>
                  <a:rPr lang="ru-RU" dirty="0">
                    <a:latin typeface="Georgia" panose="02040502050405020303" pitchFamily="18" charset="0"/>
                  </a:rPr>
                  <a:t>(ПЗ) на 9,3 грн.(50/6=8,3), але ми маємо ПК на 5 грн., тому ми </a:t>
                </a:r>
                <a:r>
                  <a:rPr lang="ru-RU" dirty="0" err="1">
                    <a:latin typeface="Georgia" panose="02040502050405020303" pitchFamily="18" charset="0"/>
                  </a:rPr>
                  <a:t>повинні</a:t>
                </a:r>
                <a:r>
                  <a:rPr lang="ru-RU" dirty="0">
                    <a:latin typeface="Georgia" panose="02040502050405020303" pitchFamily="18" charset="0"/>
                  </a:rPr>
                  <a:t/>
                </a:r>
                <a:r>
                  <a:rPr lang="ru-RU" dirty="0" err="1">
                    <a:latin typeface="Georgia" panose="02040502050405020303" pitchFamily="18" charset="0"/>
                  </a:rPr>
                  <a:t>сплатити</a:t>
                </a:r>
                <a:r>
                  <a:rPr lang="ru-RU" dirty="0">
                    <a:latin typeface="Georgia" panose="02040502050405020303" pitchFamily="18" charset="0"/>
                  </a:rPr>
                  <a:t> 3,3 (8,3-5=3,3) грн.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uk-UA" sz="2000" b="0" i="1" smtClean="0">
                        <a:latin typeface="Cambria Math" panose="02040503050406030204" pitchFamily="18" charset="0"/>
                      </a:rPr>
                      <m:t>ПДВ=</m:t>
                    </m:r>
                    <m:f>
                      <m:fPr>
                        <m:ctrlPr>
                          <a:rPr lang="uk-UA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000" b="0" i="1" smtClean="0">
                            <a:latin typeface="Cambria Math" panose="02040503050406030204" pitchFamily="18" charset="0"/>
                          </a:rPr>
                          <m:t>(50−8,3)</m:t>
                        </m:r>
                        <m:r>
                          <a:rPr lang="uk-U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∙200∙20</m:t>
                        </m:r>
                      </m:num>
                      <m:den>
                        <m:r>
                          <a:rPr lang="uk-UA" sz="20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uk-UA" sz="2000" b="0" i="1" smtClean="0">
                        <a:latin typeface="Cambria Math" panose="02040503050406030204" pitchFamily="18" charset="0"/>
                      </a:rPr>
                      <m:t>−3,3</m:t>
                    </m:r>
                    <m:r>
                      <a:rPr lang="uk-U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∙200=1008</m:t>
                    </m:r>
                  </m:oMath>
                </a14:m>
                <a:r>
                  <a:rPr lang="ru-RU" sz="2000" dirty="0">
                    <a:latin typeface="Georgia" panose="02040502050405020303" pitchFamily="18" charset="0"/>
                  </a:rPr>
                  <a:t> грн</a:t>
                </a:r>
              </a:p>
              <a:p>
                <a:pPr marL="0" indent="0">
                  <a:buNone/>
                </a:pPr>
                <a:r>
                  <a:rPr lang="ru-RU" sz="2000" dirty="0">
                    <a:latin typeface="Georgia" panose="02040502050405020303" pitchFamily="18" charset="0"/>
                  </a:rPr>
                  <a:t/>
                </a:r>
              </a:p>
              <a:p>
                <a:pPr marL="0" indent="0">
                  <a:buNone/>
                </a:pPr>
                <a:r>
                  <a:rPr lang="ru-RU" sz="2000" dirty="0">
                    <a:latin typeface="Georgia" panose="02040502050405020303" pitchFamily="18" charset="0"/>
                  </a:rPr>
                  <a:t/>
                </a:r>
              </a:p>
              <a:p>
                <a:pPr marL="0" indent="0">
                  <a:buNone/>
                </a:pPr>
                <a:endParaRPr lang="ru-RU" sz="2000" dirty="0">
                  <a:latin typeface="Georgia" panose="02040502050405020303" pitchFamily="18" charset="0"/>
                </a:endParaRPr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xmlns="" id="{904E1F8E-9189-424A-9507-C139B679D4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7304" y="609600"/>
                <a:ext cx="10556226" cy="6096000"/>
              </a:xfrm>
              <a:blipFill>
                <a:blip r:embed="rId2"/>
                <a:stretch>
                  <a:fillRect l="-635" t="-600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0237ED4D-73EA-4818-89E1-E7F03B6CF0F5}"/>
              </a:ext>
            </a:extLst>
          </p:cNvPr>
          <p:cNvSpPr txBox="1">
            <a:spLocks/>
          </p:cNvSpPr>
          <p:nvPr/>
        </p:nvSpPr>
        <p:spPr>
          <a:xfrm>
            <a:off x="2184561" y="152400"/>
            <a:ext cx="6013088" cy="60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3200" b="1" dirty="0">
                <a:latin typeface="Georgia" panose="02040502050405020303" pitchFamily="18" charset="0"/>
              </a:rPr>
              <a:t>Хід </a:t>
            </a:r>
            <a:r>
              <a:rPr lang="uk-UA" sz="3200" b="1" dirty="0" err="1">
                <a:latin typeface="Georgia" panose="02040502050405020303" pitchFamily="18" charset="0"/>
              </a:rPr>
              <a:t>розв</a:t>
            </a:r>
            <a:r>
              <a:rPr lang="en-US" sz="3200" b="1" dirty="0">
                <a:latin typeface="Georgia" panose="02040502050405020303" pitchFamily="18" charset="0"/>
              </a:rPr>
              <a:t>’</a:t>
            </a:r>
            <a:r>
              <a:rPr lang="uk-UA" sz="3200" b="1" dirty="0">
                <a:latin typeface="Georgia" panose="02040502050405020303" pitchFamily="18" charset="0"/>
              </a:rPr>
              <a:t>язання завдання</a:t>
            </a:r>
            <a:endParaRPr lang="ru-UA" sz="32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96418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04E1F8E-9189-424A-9507-C139B679D4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77680" y="1245704"/>
                <a:ext cx="9269902" cy="516834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ru-RU" sz="2000" dirty="0">
                    <a:latin typeface="Georgia" panose="02040502050405020303" pitchFamily="18" charset="0"/>
                  </a:rPr>
                  <a:t>6.	</a:t>
                </a:r>
                <a:r>
                  <a:rPr lang="ru-RU" sz="2000" dirty="0" err="1">
                    <a:latin typeface="Georgia" panose="02040502050405020303" pitchFamily="18" charset="0"/>
                  </a:rPr>
                  <a:t>Валові</a:t>
                </a:r>
                <a:r>
                  <a:rPr lang="ru-RU" sz="2000" dirty="0">
                    <a:latin typeface="Georgia" panose="02040502050405020303" pitchFamily="18" charset="0"/>
                  </a:rPr>
                  <a:t> витрати (ВВ) </a:t>
                </a:r>
                <a:r>
                  <a:rPr lang="ru-RU" sz="2000" dirty="0" err="1">
                    <a:latin typeface="Georgia" panose="02040502050405020303" pitchFamily="18" charset="0"/>
                  </a:rPr>
                  <a:t>знаходимо</a:t>
                </a:r>
                <a:r>
                  <a:rPr lang="ru-RU" sz="2000" dirty="0">
                    <a:latin typeface="Georgia" panose="02040502050405020303" pitchFamily="18" charset="0"/>
                  </a:rPr>
                  <a:t> як суму </a:t>
                </a:r>
                <a:r>
                  <a:rPr lang="ru-RU" sz="2000" dirty="0" err="1">
                    <a:latin typeface="Georgia" panose="02040502050405020303" pitchFamily="18" charset="0"/>
                  </a:rPr>
                  <a:t>витрат</a:t>
                </a:r>
                <a:r>
                  <a:rPr lang="ru-RU" sz="2000" dirty="0">
                    <a:latin typeface="Georgia" panose="02040502050405020303" pitchFamily="18" charset="0"/>
                  </a:rPr>
                  <a:t/>
                </a:r>
                <a:r>
                  <a:rPr lang="ru-RU" sz="2000" dirty="0" err="1">
                    <a:latin typeface="Georgia" panose="02040502050405020303" pitchFamily="18" charset="0"/>
                  </a:rPr>
                  <a:t>пов’язаних</a:t>
                </a:r>
                <a:r>
                  <a:rPr lang="ru-RU" sz="2000" dirty="0">
                    <a:latin typeface="Georgia" panose="02040502050405020303" pitchFamily="18" charset="0"/>
                  </a:rPr>
                  <a:t> з </a:t>
                </a:r>
                <a:r>
                  <a:rPr lang="ru-RU" sz="2000" dirty="0" err="1">
                    <a:latin typeface="Georgia" panose="02040502050405020303" pitchFamily="18" charset="0"/>
                  </a:rPr>
                  <a:t>реалізацією</a:t>
                </a:r>
                <a:r>
                  <a:rPr lang="ru-RU" sz="2000" dirty="0">
                    <a:latin typeface="Georgia" panose="02040502050405020303" pitchFamily="18" charset="0"/>
                  </a:rPr>
                  <a:t> та сумою </a:t>
                </a:r>
                <a:r>
                  <a:rPr lang="ru-RU" sz="2000" dirty="0" err="1">
                    <a:latin typeface="Georgia" panose="02040502050405020303" pitchFamily="18" charset="0"/>
                  </a:rPr>
                  <a:t>обов’язкових</a:t>
                </a:r>
                <a:r>
                  <a:rPr lang="ru-RU" sz="2000" dirty="0">
                    <a:latin typeface="Georgia" panose="02040502050405020303" pitchFamily="18" charset="0"/>
                  </a:rPr>
                  <a:t/>
                </a:r>
                <a:r>
                  <a:rPr lang="ru-RU" sz="2000" dirty="0" err="1">
                    <a:latin typeface="Georgia" panose="02040502050405020303" pitchFamily="18" charset="0"/>
                  </a:rPr>
                  <a:t>платежів</a:t>
                </a:r>
                <a:r>
                  <a:rPr lang="ru-RU" sz="2000" dirty="0">
                    <a:latin typeface="Georgia" panose="02040502050405020303" pitchFamily="18" charset="0"/>
                  </a:rPr>
                  <a:t>, </a:t>
                </a:r>
                <a:r>
                  <a:rPr lang="ru-RU" sz="2000" dirty="0" err="1">
                    <a:latin typeface="Georgia" panose="02040502050405020303" pitchFamily="18" charset="0"/>
                  </a:rPr>
                  <a:t>що</a:t>
                </a:r>
                <a:r>
                  <a:rPr lang="ru-RU" sz="2000" dirty="0">
                    <a:latin typeface="Georgia" panose="02040502050405020303" pitchFamily="18" charset="0"/>
                  </a:rPr>
                  <a:t/>
                </a:r>
                <a:r>
                  <a:rPr lang="ru-RU" sz="2000" dirty="0" err="1">
                    <a:latin typeface="Georgia" panose="02040502050405020303" pitchFamily="18" charset="0"/>
                  </a:rPr>
                  <a:t>відносяться</a:t>
                </a:r>
                <a:r>
                  <a:rPr lang="ru-RU" sz="2000" dirty="0">
                    <a:latin typeface="Georgia" panose="02040502050405020303" pitchFamily="18" charset="0"/>
                  </a:rPr>
                  <a:t> на витрати </a:t>
                </a:r>
                <a:r>
                  <a:rPr lang="ru-RU" sz="2000" dirty="0" err="1">
                    <a:latin typeface="Georgia" panose="02040502050405020303" pitchFamily="18" charset="0"/>
                  </a:rPr>
                  <a:t>обертання</a:t>
                </a:r>
                <a:r>
                  <a:rPr lang="ru-RU" sz="2000" dirty="0">
                    <a:latin typeface="Georgia" panose="02040502050405020303" pitchFamily="18" charset="0"/>
                  </a:rPr>
                  <a:t> (ОП):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dirty="0" smtClean="0">
                          <a:latin typeface="Cambria Math" panose="02040503050406030204" pitchFamily="18" charset="0"/>
                        </a:rPr>
                        <m:t>ВВ = ВР+ОП</m:t>
                      </m:r>
                    </m:oMath>
                  </m:oMathPara>
                </a14:m>
                <a:endParaRPr lang="ru-RU" sz="2000" dirty="0">
                  <a:latin typeface="Georgia" panose="02040502050405020303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ru-RU" sz="2000" i="1" dirty="0" smtClean="0">
                        <a:latin typeface="Cambria Math" panose="02040503050406030204" pitchFamily="18" charset="0"/>
                      </a:rPr>
                      <m:t>ВВ </m:t>
                    </m:r>
                    <m:r>
                      <a:rPr lang="ru-RU" sz="2000" i="1" dirty="0">
                        <a:latin typeface="Cambria Math" panose="02040503050406030204" pitchFamily="18" charset="0"/>
                      </a:rPr>
                      <m:t>= 354 + 196,98= 550,98</m:t>
                    </m:r>
                  </m:oMath>
                </a14:m>
                <a:r>
                  <a:rPr lang="ru-RU" sz="2000" dirty="0">
                    <a:latin typeface="Georgia" panose="02040502050405020303" pitchFamily="18" charset="0"/>
                  </a:rPr>
                  <a:t> грн</a:t>
                </a:r>
              </a:p>
              <a:p>
                <a:pPr marL="0" indent="0">
                  <a:buNone/>
                </a:pPr>
                <a:r>
                  <a:rPr lang="ru-RU" sz="2000" dirty="0">
                    <a:latin typeface="Georgia" panose="02040502050405020303" pitchFamily="18" charset="0"/>
                  </a:rPr>
                  <a:t>7.	</a:t>
                </a:r>
                <a:r>
                  <a:rPr lang="ru-RU" sz="2000" dirty="0" err="1">
                    <a:latin typeface="Georgia" panose="02040502050405020303" pitchFamily="18" charset="0"/>
                  </a:rPr>
                  <a:t>Дохід</a:t>
                </a:r>
                <a:r>
                  <a:rPr lang="ru-RU" sz="2000" dirty="0">
                    <a:latin typeface="Georgia" panose="02040502050405020303" pitchFamily="18" charset="0"/>
                  </a:rPr>
                  <a:t>, </a:t>
                </a:r>
                <a:r>
                  <a:rPr lang="ru-RU" sz="2000" dirty="0" err="1">
                    <a:latin typeface="Georgia" panose="02040502050405020303" pitchFamily="18" charset="0"/>
                  </a:rPr>
                  <a:t>який</a:t>
                </a:r>
                <a:r>
                  <a:rPr lang="ru-RU" sz="2000" dirty="0">
                    <a:latin typeface="Georgia" panose="02040502050405020303" pitchFamily="18" charset="0"/>
                  </a:rPr>
                  <a:t/>
                </a:r>
                <a:r>
                  <a:rPr lang="ru-RU" sz="2000" dirty="0" err="1">
                    <a:latin typeface="Georgia" panose="02040502050405020303" pitchFamily="18" charset="0"/>
                  </a:rPr>
                  <a:t>оподатковується</a:t>
                </a:r>
                <a:r>
                  <a:rPr lang="ru-RU" sz="2000" dirty="0">
                    <a:latin typeface="Georgia" panose="02040502050405020303" pitchFamily="18" charset="0"/>
                  </a:rPr>
                  <a:t> (Д):</a:t>
                </a:r>
              </a:p>
              <a:p>
                <a:pPr marL="0" indent="0" algn="ctr">
                  <a:buNone/>
                </a:pPr>
                <a:r>
                  <a:rPr lang="ru-RU" sz="2000" dirty="0">
                    <a:latin typeface="Georgia" panose="02040502050405020303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uk-UA" sz="2000" b="0" i="1" smtClean="0">
                        <a:latin typeface="Cambria Math" panose="02040503050406030204" pitchFamily="18" charset="0"/>
                      </a:rPr>
                      <m:t>Д=(</m:t>
                    </m:r>
                    <m:d>
                      <m:dPr>
                        <m:ctrlPr>
                          <a:rPr lang="uk-U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sz="2000" b="0" i="1" smtClean="0">
                            <a:latin typeface="Cambria Math" panose="02040503050406030204" pitchFamily="18" charset="0"/>
                          </a:rPr>
                          <m:t>Цр−ПДВ</m:t>
                        </m:r>
                      </m:e>
                    </m:d>
                    <m:r>
                      <a:rPr lang="uk-UA" sz="2000" b="0" i="1" smtClean="0">
                        <a:latin typeface="Cambria Math" panose="02040503050406030204" pitchFamily="18" charset="0"/>
                      </a:rPr>
                      <m:t>−Цз−ПДВ))</m:t>
                    </m:r>
                    <m:r>
                      <a:rPr lang="uk-U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∙К−ВВ</m:t>
                    </m:r>
                  </m:oMath>
                </a14:m>
                <a:endParaRPr lang="uk-UA" sz="2000" b="0" dirty="0">
                  <a:latin typeface="Georgia" panose="02040502050405020303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uk-UA" sz="2000" b="0" i="1" smtClean="0">
                        <a:latin typeface="Cambria Math" panose="02040503050406030204" pitchFamily="18" charset="0"/>
                      </a:rPr>
                      <m:t>Д=(</m:t>
                    </m:r>
                    <m:d>
                      <m:dPr>
                        <m:ctrlPr>
                          <a:rPr lang="uk-U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sz="2000" b="0" i="1" smtClean="0">
                            <a:latin typeface="Cambria Math" panose="02040503050406030204" pitchFamily="18" charset="0"/>
                          </a:rPr>
                          <m:t>50−8,3</m:t>
                        </m:r>
                      </m:e>
                    </m:d>
                    <m:r>
                      <a:rPr lang="uk-UA" sz="2000" b="0" i="1" smtClean="0">
                        <a:latin typeface="Cambria Math" panose="02040503050406030204" pitchFamily="18" charset="0"/>
                      </a:rPr>
                      <m:t>−(30−5)</m:t>
                    </m:r>
                    <m:r>
                      <a:rPr lang="uk-U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∙200−550,98=2789,02</m:t>
                    </m:r>
                  </m:oMath>
                </a14:m>
                <a:r>
                  <a:rPr lang="ru-RU" sz="2000" dirty="0">
                    <a:latin typeface="Georgia" panose="02040502050405020303" pitchFamily="18" charset="0"/>
                  </a:rPr>
                  <a:t> грн </a:t>
                </a:r>
              </a:p>
              <a:p>
                <a:pPr marL="0" indent="0">
                  <a:buNone/>
                </a:pPr>
                <a:r>
                  <a:rPr lang="ru-RU" sz="2000" dirty="0">
                    <a:latin typeface="Georgia" panose="02040502050405020303" pitchFamily="18" charset="0"/>
                  </a:rPr>
                  <a:t>8.	</a:t>
                </a:r>
                <a:r>
                  <a:rPr lang="ru-RU" sz="2000" dirty="0" err="1">
                    <a:latin typeface="Georgia" panose="02040502050405020303" pitchFamily="18" charset="0"/>
                  </a:rPr>
                  <a:t>Податок</a:t>
                </a:r>
                <a:r>
                  <a:rPr lang="ru-RU" sz="2000" dirty="0">
                    <a:latin typeface="Georgia" panose="02040502050405020303" pitchFamily="18" charset="0"/>
                  </a:rPr>
                  <a:t> на </a:t>
                </a:r>
                <a:r>
                  <a:rPr lang="ru-RU" sz="2000" dirty="0" err="1">
                    <a:latin typeface="Georgia" panose="02040502050405020303" pitchFamily="18" charset="0"/>
                  </a:rPr>
                  <a:t>прибуток</a:t>
                </a:r>
                <a:r>
                  <a:rPr lang="ru-RU" sz="2000" dirty="0">
                    <a:latin typeface="Georgia" panose="02040502050405020303" pitchFamily="18" charset="0"/>
                  </a:rPr>
                  <a:t> (ПП) </a:t>
                </a:r>
                <a:r>
                  <a:rPr lang="ru-RU" sz="2000" dirty="0" err="1">
                    <a:latin typeface="Georgia" panose="02040502050405020303" pitchFamily="18" charset="0"/>
                  </a:rPr>
                  <a:t>знаходимо</a:t>
                </a:r>
                <a:r>
                  <a:rPr lang="ru-RU" sz="2000" dirty="0">
                    <a:latin typeface="Georgia" panose="02040502050405020303" pitchFamily="18" charset="0"/>
                  </a:rPr>
                  <a:t> за формулою: </a:t>
                </a:r>
              </a:p>
              <a:p>
                <a:pPr marL="0" indent="0" algn="ctr">
                  <a:buNone/>
                </a:pPr>
                <a:r>
                  <a:rPr lang="ru-RU" sz="2000" dirty="0">
                    <a:latin typeface="Georgia" panose="02040502050405020303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uk-UA" sz="2000" b="0" i="1" smtClean="0">
                        <a:latin typeface="Cambria Math" panose="02040503050406030204" pitchFamily="18" charset="0"/>
                      </a:rPr>
                      <m:t>ПП=</m:t>
                    </m:r>
                    <m:f>
                      <m:fPr>
                        <m:ctrlPr>
                          <a:rPr lang="uk-UA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000" b="0" i="1" smtClean="0">
                            <a:latin typeface="Cambria Math" panose="02040503050406030204" pitchFamily="18" charset="0"/>
                          </a:rPr>
                          <m:t>Д</m:t>
                        </m:r>
                        <m:r>
                          <a:rPr lang="uk-U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uk-UA" sz="20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uk-UA" sz="20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000" dirty="0">
                    <a:latin typeface="Georgia" panose="02040502050405020303" pitchFamily="18" charset="0"/>
                  </a:rPr>
                  <a:t>,</a:t>
                </a:r>
              </a:p>
              <a:p>
                <a:pPr marL="0" indent="450850">
                  <a:buNone/>
                </a:pPr>
                <a:r>
                  <a:rPr lang="ru-RU" sz="2000" dirty="0">
                    <a:latin typeface="Georgia" panose="02040502050405020303" pitchFamily="18" charset="0"/>
                  </a:rPr>
                  <a:t>де а = 21%.</a:t>
                </a:r>
              </a:p>
              <a:p>
                <a:pPr marL="0" indent="0">
                  <a:buNone/>
                </a:pPr>
                <a:r>
                  <a:rPr lang="ru-RU" sz="2000" dirty="0">
                    <a:latin typeface="Georgia" panose="02040502050405020303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uk-UA" sz="2000" i="1">
                        <a:latin typeface="Cambria Math" panose="02040503050406030204" pitchFamily="18" charset="0"/>
                      </a:rPr>
                      <m:t>ПП=</m:t>
                    </m:r>
                    <m:f>
                      <m:fPr>
                        <m:ctrlPr>
                          <a:rPr lang="uk-UA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000" i="1">
                            <a:latin typeface="Cambria Math" panose="02040503050406030204" pitchFamily="18" charset="0"/>
                          </a:rPr>
                          <m:t>Д</m:t>
                        </m:r>
                        <m:r>
                          <a:rPr lang="uk-U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uk-UA" sz="2000" i="1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uk-UA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uk-UA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000" b="0" i="1" smtClean="0">
                            <a:latin typeface="Cambria Math" panose="02040503050406030204" pitchFamily="18" charset="0"/>
                          </a:rPr>
                          <m:t>2789,02</m:t>
                        </m:r>
                        <m:r>
                          <a:rPr lang="uk-U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∙21</m:t>
                        </m:r>
                      </m:num>
                      <m:den>
                        <m:r>
                          <a:rPr lang="uk-UA" sz="20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uk-UA" sz="2000" b="0" i="1" smtClean="0">
                        <a:latin typeface="Cambria Math" panose="02040503050406030204" pitchFamily="18" charset="0"/>
                      </a:rPr>
                      <m:t>=585,69</m:t>
                    </m:r>
                  </m:oMath>
                </a14:m>
                <a:r>
                  <a:rPr lang="ru-RU" sz="2000" dirty="0">
                    <a:latin typeface="Georgia" panose="02040502050405020303" pitchFamily="18" charset="0"/>
                  </a:rPr>
                  <a:t> грн</a:t>
                </a:r>
              </a:p>
              <a:p>
                <a:pPr marL="0" indent="0">
                  <a:buNone/>
                </a:pPr>
                <a:r>
                  <a:rPr lang="ru-RU" sz="2000" dirty="0">
                    <a:latin typeface="Georgia" panose="02040502050405020303" pitchFamily="18" charset="0"/>
                  </a:rPr>
                  <a:t/>
                </a:r>
              </a:p>
              <a:p>
                <a:pPr marL="0" indent="0">
                  <a:buNone/>
                </a:pPr>
                <a:endParaRPr lang="ru-UA" sz="2000" dirty="0">
                  <a:latin typeface="Georgia" panose="02040502050405020303" pitchFamily="18" charset="0"/>
                </a:endParaRPr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xmlns="" id="{904E1F8E-9189-424A-9507-C139B679D4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7680" y="1245704"/>
                <a:ext cx="9269902" cy="5168348"/>
              </a:xfrm>
              <a:blipFill>
                <a:blip r:embed="rId2"/>
                <a:stretch>
                  <a:fillRect l="-723" t="-708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B6D7E4AF-EEFA-4981-8A23-D9B2257FD664}"/>
              </a:ext>
            </a:extLst>
          </p:cNvPr>
          <p:cNvSpPr txBox="1">
            <a:spLocks/>
          </p:cNvSpPr>
          <p:nvPr/>
        </p:nvSpPr>
        <p:spPr>
          <a:xfrm>
            <a:off x="2006087" y="636104"/>
            <a:ext cx="6013088" cy="60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3200" b="1" dirty="0">
                <a:latin typeface="Georgia" panose="02040502050405020303" pitchFamily="18" charset="0"/>
              </a:rPr>
              <a:t>Хід </a:t>
            </a:r>
            <a:r>
              <a:rPr lang="uk-UA" sz="3200" b="1" dirty="0" err="1">
                <a:latin typeface="Georgia" panose="02040502050405020303" pitchFamily="18" charset="0"/>
              </a:rPr>
              <a:t>розв</a:t>
            </a:r>
            <a:r>
              <a:rPr lang="en-US" sz="3200" b="1" dirty="0">
                <a:latin typeface="Georgia" panose="02040502050405020303" pitchFamily="18" charset="0"/>
              </a:rPr>
              <a:t>’</a:t>
            </a:r>
            <a:r>
              <a:rPr lang="uk-UA" sz="3200" b="1" dirty="0">
                <a:latin typeface="Georgia" panose="02040502050405020303" pitchFamily="18" charset="0"/>
              </a:rPr>
              <a:t>язання завдання</a:t>
            </a:r>
            <a:endParaRPr lang="ru-UA" sz="32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15944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04E1F8E-9189-424A-9507-C139B679D4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77680" y="1245704"/>
                <a:ext cx="9561450" cy="5459896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ru-RU" sz="2000" dirty="0">
                    <a:latin typeface="Georgia" panose="02040502050405020303" pitchFamily="18" charset="0"/>
                  </a:rPr>
                  <a:t>9. </a:t>
                </a:r>
                <a:r>
                  <a:rPr lang="ru-RU" sz="2000" dirty="0" err="1">
                    <a:latin typeface="Georgia" panose="02040502050405020303" pitchFamily="18" charset="0"/>
                  </a:rPr>
                  <a:t>Розраховуємо</a:t>
                </a:r>
                <a:r>
                  <a:rPr lang="ru-RU" sz="2000" dirty="0">
                    <a:latin typeface="Georgia" panose="02040502050405020303" pitchFamily="18" charset="0"/>
                  </a:rPr>
                  <a:t/>
                </a:r>
                <a:r>
                  <a:rPr lang="ru-RU" sz="2000" dirty="0" err="1">
                    <a:latin typeface="Georgia" panose="02040502050405020303" pitchFamily="18" charset="0"/>
                  </a:rPr>
                  <a:t>номінальний</a:t>
                </a:r>
                <a:r>
                  <a:rPr lang="ru-RU" sz="2000" dirty="0">
                    <a:latin typeface="Georgia" panose="02040502050405020303" pitchFamily="18" charset="0"/>
                  </a:rPr>
                  <a:t/>
                </a:r>
                <a:r>
                  <a:rPr lang="ru-RU" sz="2000" dirty="0" err="1">
                    <a:latin typeface="Georgia" panose="02040502050405020303" pitchFamily="18" charset="0"/>
                  </a:rPr>
                  <a:t>розмір</a:t>
                </a:r>
                <a:r>
                  <a:rPr lang="ru-RU" sz="2000" dirty="0">
                    <a:latin typeface="Georgia" panose="02040502050405020303" pitchFamily="18" charset="0"/>
                  </a:rPr>
                  <a:t> чистого </a:t>
                </a:r>
                <a:r>
                  <a:rPr lang="ru-RU" sz="2000" dirty="0" err="1">
                    <a:latin typeface="Georgia" panose="02040502050405020303" pitchFamily="18" charset="0"/>
                  </a:rPr>
                  <a:t>прибутку</a:t>
                </a:r>
                <a:r>
                  <a:rPr lang="ru-RU" sz="2000" dirty="0">
                    <a:latin typeface="Georgia" panose="02040502050405020303" pitchFamily="18" charset="0"/>
                  </a:rPr>
                  <a:t> (П) за формулою:</a:t>
                </a:r>
              </a:p>
              <a:p>
                <a:pPr marL="0" indent="0" algn="ctr">
                  <a:buNone/>
                </a:pPr>
                <a:r>
                  <a:rPr lang="ru-RU" sz="2000" dirty="0">
                    <a:latin typeface="Georgia" panose="02040502050405020303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uk-UA" sz="2000" b="0" i="1" smtClean="0">
                        <a:latin typeface="Cambria Math" panose="02040503050406030204" pitchFamily="18" charset="0"/>
                      </a:rPr>
                      <m:t>П=Д−ПП</m:t>
                    </m:r>
                  </m:oMath>
                </a14:m>
                <a:endParaRPr lang="ru-RU" sz="2000" dirty="0">
                  <a:latin typeface="Georgia" panose="02040502050405020303" pitchFamily="18" charset="0"/>
                </a:endParaRPr>
              </a:p>
              <a:p>
                <a:pPr marL="0" indent="0">
                  <a:buNone/>
                </a:pPr>
                <a:r>
                  <a:rPr lang="ru-RU" sz="2000" dirty="0">
                    <a:latin typeface="Georgia" panose="02040502050405020303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uk-UA" sz="2000" b="0" i="1" smtClean="0">
                        <a:latin typeface="Cambria Math" panose="02040503050406030204" pitchFamily="18" charset="0"/>
                      </a:rPr>
                      <m:t>П=2789,02−585,69=2203,33</m:t>
                    </m:r>
                  </m:oMath>
                </a14:m>
                <a:r>
                  <a:rPr lang="ru-RU" sz="2000" dirty="0">
                    <a:latin typeface="Georgia" panose="02040502050405020303" pitchFamily="18" charset="0"/>
                  </a:rPr>
                  <a:t> грн</a:t>
                </a:r>
              </a:p>
              <a:p>
                <a:pPr marL="0" indent="0">
                  <a:buNone/>
                </a:pPr>
                <a:r>
                  <a:rPr lang="ru-RU" sz="2000" dirty="0">
                    <a:latin typeface="Georgia" panose="02040502050405020303" pitchFamily="18" charset="0"/>
                  </a:rPr>
                  <a:t>10.	</a:t>
                </a:r>
                <a:r>
                  <a:rPr lang="ru-RU" sz="2000" dirty="0" err="1">
                    <a:latin typeface="Georgia" panose="02040502050405020303" pitchFamily="18" charset="0"/>
                  </a:rPr>
                  <a:t>Знаходимо</a:t>
                </a:r>
                <a:r>
                  <a:rPr lang="ru-RU" sz="2000" dirty="0">
                    <a:latin typeface="Georgia" panose="02040502050405020303" pitchFamily="18" charset="0"/>
                  </a:rPr>
                  <a:t/>
                </a:r>
                <a:r>
                  <a:rPr lang="ru-RU" sz="2000" dirty="0" err="1">
                    <a:latin typeface="Georgia" panose="02040502050405020303" pitchFamily="18" charset="0"/>
                  </a:rPr>
                  <a:t>рентабельність</a:t>
                </a:r>
                <a:r>
                  <a:rPr lang="ru-RU" sz="2000" dirty="0">
                    <a:latin typeface="Georgia" panose="02040502050405020303" pitchFamily="18" charset="0"/>
                  </a:rPr>
                  <a:t/>
                </a:r>
                <a:r>
                  <a:rPr lang="ru-RU" sz="2000" dirty="0" err="1">
                    <a:latin typeface="Georgia" panose="02040502050405020303" pitchFamily="18" charset="0"/>
                  </a:rPr>
                  <a:t>витрат</a:t>
                </a:r>
                <a:r>
                  <a:rPr lang="ru-RU" sz="2000" dirty="0">
                    <a:latin typeface="Georgia" panose="02040502050405020303" pitchFamily="18" charset="0"/>
                  </a:rPr>
                  <a:t/>
                </a:r>
                <a:r>
                  <a:rPr lang="ru-RU" sz="2000" dirty="0" err="1">
                    <a:latin typeface="Georgia" panose="02040502050405020303" pitchFamily="18" charset="0"/>
                  </a:rPr>
                  <a:t>обігу</a:t>
                </a:r>
                <a:r>
                  <a:rPr lang="ru-RU" sz="2000" dirty="0">
                    <a:latin typeface="Georgia" panose="02040502050405020303" pitchFamily="18" charset="0"/>
                  </a:rPr>
                  <a:t> (РВО) у % за формулою:</a:t>
                </a:r>
              </a:p>
              <a:p>
                <a:pPr marL="0" indent="0" algn="ctr">
                  <a:buNone/>
                </a:pPr>
                <a:r>
                  <a:rPr lang="ru-RU" sz="2000" dirty="0">
                    <a:latin typeface="Georgia" panose="02040502050405020303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uk-UA" sz="2000" i="1">
                        <a:latin typeface="Cambria Math" panose="02040503050406030204" pitchFamily="18" charset="0"/>
                      </a:rPr>
                      <m:t>РВО=</m:t>
                    </m:r>
                    <m:f>
                      <m:fPr>
                        <m:ctrlPr>
                          <a:rPr lang="uk-UA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000" i="1">
                            <a:latin typeface="Cambria Math" panose="02040503050406030204" pitchFamily="18" charset="0"/>
                          </a:rPr>
                          <m:t>П</m:t>
                        </m:r>
                      </m:num>
                      <m:den>
                        <m:r>
                          <a:rPr lang="uk-UA" sz="2000" i="1">
                            <a:latin typeface="Cambria Math" panose="02040503050406030204" pitchFamily="18" charset="0"/>
                          </a:rPr>
                          <m:t>ВВ</m:t>
                        </m:r>
                      </m:den>
                    </m:f>
                    <m:r>
                      <a:rPr lang="uk-UA" sz="2000" i="1">
                        <a:latin typeface="Cambria Math" panose="02040503050406030204" pitchFamily="18" charset="0"/>
                      </a:rPr>
                      <m:t>100</m:t>
                    </m:r>
                  </m:oMath>
                </a14:m>
                <a:endParaRPr lang="ru-RU" sz="2000" dirty="0">
                  <a:latin typeface="Georgia" panose="02040502050405020303" pitchFamily="18" charset="0"/>
                </a:endParaRPr>
              </a:p>
              <a:p>
                <a:pPr marL="0" indent="0">
                  <a:buNone/>
                </a:pPr>
                <a:r>
                  <a:rPr lang="ru-RU" sz="2000" dirty="0">
                    <a:latin typeface="Georgia" panose="02040502050405020303" pitchFamily="18" charset="0"/>
                  </a:rPr>
                  <a:t>Підставивши в формулу 15 значення величин, маємо:</a:t>
                </a:r>
              </a:p>
              <a:p>
                <a:pPr marL="0" indent="0">
                  <a:buNone/>
                </a:pPr>
                <a:r>
                  <a:rPr lang="ru-RU" sz="2000" dirty="0">
                    <a:latin typeface="Georgia" panose="02040502050405020303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uk-UA" sz="2000" i="1">
                        <a:latin typeface="Cambria Math" panose="02040503050406030204" pitchFamily="18" charset="0"/>
                      </a:rPr>
                      <m:t>ПП=</m:t>
                    </m:r>
                    <m:f>
                      <m:fPr>
                        <m:ctrlPr>
                          <a:rPr lang="uk-UA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000" i="1">
                            <a:latin typeface="Cambria Math" panose="02040503050406030204" pitchFamily="18" charset="0"/>
                          </a:rPr>
                          <m:t>П</m:t>
                        </m:r>
                      </m:num>
                      <m:den>
                        <m:r>
                          <a:rPr lang="uk-UA" sz="2000" i="1">
                            <a:latin typeface="Cambria Math" panose="02040503050406030204" pitchFamily="18" charset="0"/>
                          </a:rPr>
                          <m:t>ВВ</m:t>
                        </m:r>
                      </m:den>
                    </m:f>
                    <m:r>
                      <a:rPr lang="uk-UA" sz="2000" i="1">
                        <a:latin typeface="Cambria Math" panose="02040503050406030204" pitchFamily="18" charset="0"/>
                      </a:rPr>
                      <m:t>100=</m:t>
                    </m:r>
                    <m:f>
                      <m:fPr>
                        <m:ctrlPr>
                          <a:rPr lang="uk-UA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000" b="0" i="1" smtClean="0">
                            <a:latin typeface="Cambria Math" panose="02040503050406030204" pitchFamily="18" charset="0"/>
                          </a:rPr>
                          <m:t>2203,33</m:t>
                        </m:r>
                      </m:num>
                      <m:den>
                        <m:r>
                          <a:rPr lang="uk-UA" sz="20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uk-UA" sz="2000" b="0" i="1" smtClean="0">
                            <a:latin typeface="Cambria Math" panose="02040503050406030204" pitchFamily="18" charset="0"/>
                          </a:rPr>
                          <m:t>550,98</m:t>
                        </m:r>
                      </m:den>
                    </m:f>
                    <m:r>
                      <a:rPr lang="uk-UA" sz="2000" i="1">
                        <a:latin typeface="Cambria Math" panose="02040503050406030204" pitchFamily="18" charset="0"/>
                      </a:rPr>
                      <m:t>100=</m:t>
                    </m:r>
                    <m:r>
                      <a:rPr lang="uk-UA" sz="2000" b="0" i="1" smtClean="0">
                        <a:latin typeface="Cambria Math" panose="02040503050406030204" pitchFamily="18" charset="0"/>
                      </a:rPr>
                      <m:t>399,89</m:t>
                    </m:r>
                  </m:oMath>
                </a14:m>
                <a:r>
                  <a:rPr lang="ru-RU" sz="2000" dirty="0">
                    <a:latin typeface="Georgia" panose="02040502050405020303" pitchFamily="18" charset="0"/>
                  </a:rPr>
                  <a:t> %</a:t>
                </a:r>
              </a:p>
              <a:p>
                <a:pPr marL="0" indent="0">
                  <a:buNone/>
                </a:pPr>
                <a:r>
                  <a:rPr lang="ru-RU" sz="2000" dirty="0">
                    <a:latin typeface="Georgia" panose="02040502050405020303" pitchFamily="18" charset="0"/>
                  </a:rPr>
                  <a:t>11. </a:t>
                </a:r>
                <a:r>
                  <a:rPr lang="ru-RU" sz="2000" dirty="0" err="1">
                    <a:latin typeface="Georgia" panose="02040502050405020303" pitchFamily="18" charset="0"/>
                  </a:rPr>
                  <a:t>Розраховуємо</a:t>
                </a:r>
                <a:r>
                  <a:rPr lang="ru-RU" sz="2000" dirty="0">
                    <a:latin typeface="Georgia" panose="02040502050405020303" pitchFamily="18" charset="0"/>
                  </a:rPr>
                  <a:t/>
                </a:r>
                <a:r>
                  <a:rPr lang="ru-RU" sz="2000" dirty="0" err="1">
                    <a:latin typeface="Georgia" panose="02040502050405020303" pitchFamily="18" charset="0"/>
                  </a:rPr>
                  <a:t>рентабельність</a:t>
                </a:r>
                <a:r>
                  <a:rPr lang="ru-RU" sz="2000" dirty="0">
                    <a:latin typeface="Georgia" panose="02040502050405020303" pitchFamily="18" charset="0"/>
                  </a:rPr>
                  <a:t> обороту по </a:t>
                </a:r>
                <a:r>
                  <a:rPr lang="ru-RU" sz="2000" dirty="0" err="1">
                    <a:latin typeface="Georgia" panose="02040502050405020303" pitchFamily="18" charset="0"/>
                  </a:rPr>
                  <a:t>закупівлі</a:t>
                </a:r>
                <a:r>
                  <a:rPr lang="ru-RU" sz="2000" dirty="0">
                    <a:latin typeface="Georgia" panose="02040502050405020303" pitchFamily="18" charset="0"/>
                  </a:rPr>
                  <a:t>(РОЗ) у % за формулою: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000" i="1">
                          <a:latin typeface="Cambria Math" panose="02040503050406030204" pitchFamily="18" charset="0"/>
                        </a:rPr>
                        <m:t>РОЗ=</m:t>
                      </m:r>
                      <m:f>
                        <m:fPr>
                          <m:ctrlPr>
                            <a:rPr lang="uk-UA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2000" i="1">
                              <a:latin typeface="Cambria Math" panose="02040503050406030204" pitchFamily="18" charset="0"/>
                            </a:rPr>
                            <m:t>П</m:t>
                          </m:r>
                        </m:num>
                        <m:den>
                          <m:r>
                            <a:rPr lang="uk-UA" sz="2000" i="1">
                              <a:latin typeface="Cambria Math" panose="02040503050406030204" pitchFamily="18" charset="0"/>
                            </a:rPr>
                            <m:t>Цз</m:t>
                          </m:r>
                          <m:r>
                            <a:rPr lang="uk-U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  <m:r>
                            <a:rPr lang="uk-U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з</m:t>
                          </m:r>
                        </m:den>
                      </m:f>
                      <m:r>
                        <a:rPr lang="uk-UA" sz="2000" i="1">
                          <a:latin typeface="Cambria Math" panose="02040503050406030204" pitchFamily="18" charset="0"/>
                        </a:rPr>
                        <m:t>100 </m:t>
                      </m:r>
                    </m:oMath>
                  </m:oMathPara>
                </a14:m>
                <a:endParaRPr lang="ru-RU" sz="2000" dirty="0">
                  <a:latin typeface="Georgia" panose="02040502050405020303" pitchFamily="18" charset="0"/>
                </a:endParaRPr>
              </a:p>
              <a:p>
                <a:pPr marL="0" indent="0">
                  <a:buNone/>
                </a:pPr>
                <a:r>
                  <a:rPr lang="ru-RU" sz="2000" dirty="0">
                    <a:latin typeface="Georgia" panose="02040502050405020303" pitchFamily="18" charset="0"/>
                  </a:rPr>
                  <a:t>Підставивши в формулу 18 значення величин, маємо: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uk-UA" sz="2000" i="1">
                        <a:latin typeface="Cambria Math" panose="02040503050406030204" pitchFamily="18" charset="0"/>
                      </a:rPr>
                      <m:t>РОЗ=</m:t>
                    </m:r>
                    <m:f>
                      <m:fPr>
                        <m:ctrlPr>
                          <a:rPr lang="uk-UA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000" i="1">
                            <a:latin typeface="Cambria Math" panose="02040503050406030204" pitchFamily="18" charset="0"/>
                          </a:rPr>
                          <m:t>П</m:t>
                        </m:r>
                      </m:num>
                      <m:den>
                        <m:r>
                          <a:rPr lang="uk-UA" sz="2000" i="1">
                            <a:latin typeface="Cambria Math" panose="02040503050406030204" pitchFamily="18" charset="0"/>
                          </a:rPr>
                          <m:t>Цз</m:t>
                        </m:r>
                        <m:r>
                          <a:rPr lang="uk-U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  <m:r>
                          <a:rPr lang="uk-U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з</m:t>
                        </m:r>
                      </m:den>
                    </m:f>
                    <m:r>
                      <a:rPr lang="uk-UA" sz="2000" i="1">
                        <a:latin typeface="Cambria Math" panose="02040503050406030204" pitchFamily="18" charset="0"/>
                      </a:rPr>
                      <m:t>100=</m:t>
                    </m:r>
                    <m:f>
                      <m:fPr>
                        <m:ctrlPr>
                          <a:rPr lang="uk-UA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000" b="0" i="1" smtClean="0">
                            <a:latin typeface="Cambria Math" panose="02040503050406030204" pitchFamily="18" charset="0"/>
                          </a:rPr>
                          <m:t>2203,33</m:t>
                        </m:r>
                      </m:num>
                      <m:den>
                        <m:r>
                          <a:rPr lang="uk-UA" sz="20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  <m:r>
                          <a:rPr lang="uk-U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∙200</m:t>
                        </m:r>
                      </m:den>
                    </m:f>
                    <m:r>
                      <a:rPr lang="uk-UA" sz="2000" i="1">
                        <a:latin typeface="Cambria Math" panose="02040503050406030204" pitchFamily="18" charset="0"/>
                      </a:rPr>
                      <m:t>100=</m:t>
                    </m:r>
                    <m:r>
                      <a:rPr lang="uk-UA" sz="2000" b="0" i="1" smtClean="0">
                        <a:latin typeface="Cambria Math" panose="02040503050406030204" pitchFamily="18" charset="0"/>
                      </a:rPr>
                      <m:t>36,72</m:t>
                    </m:r>
                  </m:oMath>
                </a14:m>
                <a:r>
                  <a:rPr lang="ru-RU" sz="2000" dirty="0">
                    <a:latin typeface="Georgia" panose="02040502050405020303" pitchFamily="18" charset="0"/>
                  </a:rPr>
                  <a:t> %</a:t>
                </a:r>
              </a:p>
              <a:p>
                <a:pPr marL="0" indent="0">
                  <a:buNone/>
                </a:pPr>
                <a:endParaRPr lang="ru-RU" sz="2000" dirty="0">
                  <a:latin typeface="Georgia" panose="02040502050405020303" pitchFamily="18" charset="0"/>
                </a:endParaRPr>
              </a:p>
              <a:p>
                <a:pPr marL="0" indent="0">
                  <a:buNone/>
                </a:pPr>
                <a:endParaRPr lang="ru-UA" sz="2000" dirty="0">
                  <a:latin typeface="Georgia" panose="02040502050405020303" pitchFamily="18" charset="0"/>
                </a:endParaRPr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xmlns="" id="{904E1F8E-9189-424A-9507-C139B679D4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7680" y="1245704"/>
                <a:ext cx="9561450" cy="5459896"/>
              </a:xfrm>
              <a:blipFill>
                <a:blip r:embed="rId2"/>
                <a:stretch>
                  <a:fillRect l="-702" t="-670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B6D7E4AF-EEFA-4981-8A23-D9B2257FD664}"/>
              </a:ext>
            </a:extLst>
          </p:cNvPr>
          <p:cNvSpPr txBox="1">
            <a:spLocks/>
          </p:cNvSpPr>
          <p:nvPr/>
        </p:nvSpPr>
        <p:spPr>
          <a:xfrm>
            <a:off x="2006087" y="636104"/>
            <a:ext cx="6013088" cy="60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3200" b="1" dirty="0">
                <a:latin typeface="Georgia" panose="02040502050405020303" pitchFamily="18" charset="0"/>
              </a:rPr>
              <a:t>Хід </a:t>
            </a:r>
            <a:r>
              <a:rPr lang="uk-UA" sz="3200" b="1" dirty="0" err="1">
                <a:latin typeface="Georgia" panose="02040502050405020303" pitchFamily="18" charset="0"/>
              </a:rPr>
              <a:t>розв</a:t>
            </a:r>
            <a:r>
              <a:rPr lang="en-US" sz="3200" b="1" dirty="0">
                <a:latin typeface="Georgia" panose="02040502050405020303" pitchFamily="18" charset="0"/>
              </a:rPr>
              <a:t>’</a:t>
            </a:r>
            <a:r>
              <a:rPr lang="uk-UA" sz="3200" b="1" dirty="0">
                <a:latin typeface="Georgia" panose="02040502050405020303" pitchFamily="18" charset="0"/>
              </a:rPr>
              <a:t>язання завдання</a:t>
            </a:r>
            <a:endParaRPr lang="ru-UA" sz="32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55797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04E1F8E-9189-424A-9507-C139B679D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036" y="1582141"/>
            <a:ext cx="9329531" cy="48054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u="sng" dirty="0">
                <a:latin typeface="Georgia" panose="02040502050405020303" pitchFamily="18" charset="0"/>
                <a:ea typeface="Cambria Math" panose="02040503050406030204" pitchFamily="18" charset="0"/>
              </a:rPr>
              <a:t>Для угоди № 3</a:t>
            </a:r>
          </a:p>
          <a:p>
            <a:pPr marL="0" indent="0">
              <a:buNone/>
            </a:pPr>
            <a:r>
              <a:rPr lang="ru-RU" sz="2000" dirty="0" err="1">
                <a:latin typeface="Georgia" panose="02040502050405020303" pitchFamily="18" charset="0"/>
                <a:ea typeface="Cambria Math" panose="02040503050406030204" pitchFamily="18" charset="0"/>
              </a:rPr>
              <a:t>Використовуючи</a:t>
            </a:r>
            <a:r>
              <a:rPr lang="ru-RU" sz="2000" dirty="0">
                <a:latin typeface="Georgia" panose="02040502050405020303" pitchFamily="18" charset="0"/>
                <a:ea typeface="Cambria Math" panose="02040503050406030204" pitchFamily="18" charset="0"/>
              </a:rPr>
              <a:t> </a:t>
            </a:r>
            <a:r>
              <a:rPr lang="ru-RU" sz="2000" dirty="0" err="1">
                <a:latin typeface="Georgia" panose="02040502050405020303" pitchFamily="18" charset="0"/>
                <a:ea typeface="Cambria Math" panose="02040503050406030204" pitchFamily="18" charset="0"/>
              </a:rPr>
              <a:t>данні</a:t>
            </a:r>
            <a:r>
              <a:rPr lang="ru-RU" sz="2000" dirty="0">
                <a:latin typeface="Georgia" panose="02040502050405020303" pitchFamily="18" charset="0"/>
                <a:ea typeface="Cambria Math" panose="02040503050406030204" pitchFamily="18" charset="0"/>
              </a:rPr>
              <a:t> </a:t>
            </a:r>
            <a:r>
              <a:rPr lang="ru-RU" sz="2000" dirty="0" err="1">
                <a:latin typeface="Georgia" panose="02040502050405020303" pitchFamily="18" charset="0"/>
                <a:ea typeface="Cambria Math" panose="02040503050406030204" pitchFamily="18" charset="0"/>
              </a:rPr>
              <a:t>Таблиці</a:t>
            </a:r>
            <a:r>
              <a:rPr lang="ru-RU" sz="2000" dirty="0">
                <a:latin typeface="Georgia" panose="02040502050405020303" pitchFamily="18" charset="0"/>
                <a:ea typeface="Cambria Math" panose="02040503050406030204" pitchFamily="18" charset="0"/>
              </a:rPr>
              <a:t> 3,  </a:t>
            </a:r>
            <a:r>
              <a:rPr lang="ru-RU" sz="2000" dirty="0" err="1">
                <a:latin typeface="Georgia" panose="02040502050405020303" pitchFamily="18" charset="0"/>
                <a:ea typeface="Cambria Math" panose="02040503050406030204" pitchFamily="18" charset="0"/>
              </a:rPr>
              <a:t>розраховуємо</a:t>
            </a:r>
            <a:r>
              <a:rPr lang="ru-RU" sz="2000" dirty="0">
                <a:latin typeface="Georgia" panose="02040502050405020303" pitchFamily="18" charset="0"/>
                <a:ea typeface="Cambria Math" panose="020405030504060302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2000" dirty="0">
                <a:latin typeface="Georgia" panose="02040502050405020303" pitchFamily="18" charset="0"/>
                <a:ea typeface="Cambria Math" panose="02040503050406030204" pitchFamily="18" charset="0"/>
              </a:rPr>
              <a:t>1. </a:t>
            </a:r>
            <a:r>
              <a:rPr lang="ru-RU" sz="2000" dirty="0" err="1">
                <a:latin typeface="Georgia" panose="02040502050405020303" pitchFamily="18" charset="0"/>
                <a:ea typeface="Cambria Math" panose="02040503050406030204" pitchFamily="18" charset="0"/>
              </a:rPr>
              <a:t>Ціни</a:t>
            </a:r>
            <a:r>
              <a:rPr lang="ru-RU" sz="2000" dirty="0">
                <a:latin typeface="Georgia" panose="02040502050405020303" pitchFamily="18" charset="0"/>
                <a:ea typeface="Cambria Math" panose="02040503050406030204" pitchFamily="18" charset="0"/>
              </a:rPr>
              <a:t> </a:t>
            </a:r>
            <a:r>
              <a:rPr lang="ru-RU" sz="2000" dirty="0" err="1">
                <a:latin typeface="Georgia" panose="02040502050405020303" pitchFamily="18" charset="0"/>
                <a:ea typeface="Cambria Math" panose="02040503050406030204" pitchFamily="18" charset="0"/>
              </a:rPr>
              <a:t>закупівлі</a:t>
            </a:r>
            <a:r>
              <a:rPr lang="ru-RU" sz="2000" dirty="0">
                <a:latin typeface="Georgia" panose="02040502050405020303" pitchFamily="18" charset="0"/>
                <a:ea typeface="Cambria Math" panose="02040503050406030204" pitchFamily="18" charset="0"/>
              </a:rPr>
              <a:t> та реалізації з </a:t>
            </a:r>
            <a:r>
              <a:rPr lang="ru-RU" sz="2000" dirty="0" err="1">
                <a:latin typeface="Georgia" panose="02040502050405020303" pitchFamily="18" charset="0"/>
                <a:ea typeface="Cambria Math" panose="02040503050406030204" pitchFamily="18" charset="0"/>
              </a:rPr>
              <a:t>урахуванням</a:t>
            </a:r>
            <a:r>
              <a:rPr lang="ru-RU" sz="2000" dirty="0">
                <a:latin typeface="Georgia" panose="02040502050405020303" pitchFamily="18" charset="0"/>
                <a:ea typeface="Cambria Math" panose="02040503050406030204" pitchFamily="18" charset="0"/>
              </a:rPr>
              <a:t> ПДВ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2000" dirty="0" err="1">
                <a:latin typeface="Georgia" panose="02040502050405020303" pitchFamily="18" charset="0"/>
                <a:ea typeface="Cambria Math" panose="02040503050406030204" pitchFamily="18" charset="0"/>
              </a:rPr>
              <a:t>Ціна</a:t>
            </a:r>
            <a:r>
              <a:rPr lang="ru-RU" sz="2000" dirty="0">
                <a:latin typeface="Georgia" panose="02040502050405020303" pitchFamily="18" charset="0"/>
                <a:ea typeface="Cambria Math" panose="02040503050406030204" pitchFamily="18" charset="0"/>
              </a:rPr>
              <a:t> </a:t>
            </a:r>
            <a:r>
              <a:rPr lang="ru-RU" sz="2000" dirty="0" err="1">
                <a:latin typeface="Georgia" panose="02040502050405020303" pitchFamily="18" charset="0"/>
                <a:ea typeface="Cambria Math" panose="02040503050406030204" pitchFamily="18" charset="0"/>
              </a:rPr>
              <a:t>закупівлі</a:t>
            </a:r>
            <a:r>
              <a:rPr lang="ru-RU" sz="2000" dirty="0">
                <a:latin typeface="Georgia" panose="02040502050405020303" pitchFamily="18" charset="0"/>
                <a:ea typeface="Cambria Math" panose="02040503050406030204" pitchFamily="18" charset="0"/>
              </a:rPr>
              <a:t> – 10 </a:t>
            </a:r>
            <a:r>
              <a:rPr lang="ru-RU" sz="2000" dirty="0" err="1">
                <a:latin typeface="Georgia" panose="02040502050405020303" pitchFamily="18" charset="0"/>
                <a:ea typeface="Cambria Math" panose="02040503050406030204" pitchFamily="18" charset="0"/>
              </a:rPr>
              <a:t>грн</a:t>
            </a:r>
            <a:endParaRPr lang="ru-RU" sz="2000" dirty="0">
              <a:latin typeface="Georgia" panose="02040502050405020303" pitchFamily="18" charset="0"/>
              <a:ea typeface="Cambria Math" panose="02040503050406030204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ru-RU" sz="2000" dirty="0">
                <a:latin typeface="Georgia" panose="02040502050405020303" pitchFamily="18" charset="0"/>
                <a:ea typeface="Cambria Math" panose="02040503050406030204" pitchFamily="18" charset="0"/>
              </a:rPr>
              <a:t>В т.ч. ПДВ – 10/6 = 1,7 </a:t>
            </a:r>
            <a:r>
              <a:rPr lang="ru-RU" sz="2000" dirty="0" err="1">
                <a:latin typeface="Georgia" panose="02040502050405020303" pitchFamily="18" charset="0"/>
                <a:ea typeface="Cambria Math" panose="02040503050406030204" pitchFamily="18" charset="0"/>
              </a:rPr>
              <a:t>грн</a:t>
            </a:r>
            <a:endParaRPr lang="ru-RU" sz="2000" dirty="0">
              <a:latin typeface="Georgia" panose="02040502050405020303" pitchFamily="18" charset="0"/>
              <a:ea typeface="Cambria Math" panose="02040503050406030204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ru-RU" sz="2000" dirty="0" err="1">
                <a:latin typeface="Georgia" panose="02040502050405020303" pitchFamily="18" charset="0"/>
                <a:ea typeface="Cambria Math" panose="02040503050406030204" pitchFamily="18" charset="0"/>
              </a:rPr>
              <a:t>Ціна</a:t>
            </a:r>
            <a:r>
              <a:rPr lang="ru-RU" sz="2000" dirty="0">
                <a:latin typeface="Georgia" panose="02040502050405020303" pitchFamily="18" charset="0"/>
                <a:ea typeface="Cambria Math" panose="02040503050406030204" pitchFamily="18" charset="0"/>
              </a:rPr>
              <a:t> реалізації – 14 </a:t>
            </a:r>
            <a:r>
              <a:rPr lang="ru-RU" sz="2000" dirty="0" err="1">
                <a:latin typeface="Georgia" panose="02040502050405020303" pitchFamily="18" charset="0"/>
                <a:ea typeface="Cambria Math" panose="02040503050406030204" pitchFamily="18" charset="0"/>
              </a:rPr>
              <a:t>грн</a:t>
            </a:r>
            <a:endParaRPr lang="ru-RU" sz="2000" dirty="0">
              <a:latin typeface="Georgia" panose="02040502050405020303" pitchFamily="18" charset="0"/>
              <a:ea typeface="Cambria Math" panose="02040503050406030204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ru-RU" sz="2000" dirty="0">
                <a:latin typeface="Georgia" panose="02040502050405020303" pitchFamily="18" charset="0"/>
                <a:ea typeface="Cambria Math" panose="02040503050406030204" pitchFamily="18" charset="0"/>
              </a:rPr>
              <a:t>В т.ч. ПДВ – 14/6 = 2,3 </a:t>
            </a:r>
            <a:r>
              <a:rPr lang="ru-RU" sz="2000" dirty="0" err="1">
                <a:latin typeface="Georgia" panose="02040502050405020303" pitchFamily="18" charset="0"/>
                <a:ea typeface="Cambria Math" panose="02040503050406030204" pitchFamily="18" charset="0"/>
              </a:rPr>
              <a:t>грн</a:t>
            </a:r>
            <a:endParaRPr lang="ru-RU" sz="2000" dirty="0">
              <a:latin typeface="Georgia" panose="02040502050405020303" pitchFamily="18" charset="0"/>
              <a:ea typeface="Cambria Math" panose="02040503050406030204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ru-RU" sz="2000" dirty="0">
              <a:latin typeface="Georgia" panose="02040502050405020303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endParaRPr lang="ru-RU" sz="300" dirty="0">
              <a:latin typeface="Georgia" panose="02040502050405020303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Georgia" panose="02040502050405020303" pitchFamily="18" charset="0"/>
                <a:ea typeface="Cambria Math" panose="02040503050406030204" pitchFamily="18" charset="0"/>
              </a:rPr>
              <a:t>2. Витрати </a:t>
            </a:r>
            <a:r>
              <a:rPr lang="ru-RU" sz="2000" dirty="0" err="1">
                <a:latin typeface="Georgia" panose="02040502050405020303" pitchFamily="18" charset="0"/>
                <a:ea typeface="Cambria Math" panose="02040503050406030204" pitchFamily="18" charset="0"/>
              </a:rPr>
              <a:t>пов’язані</a:t>
            </a:r>
            <a:r>
              <a:rPr lang="ru-RU" sz="2000" dirty="0">
                <a:latin typeface="Georgia" panose="02040502050405020303" pitchFamily="18" charset="0"/>
                <a:ea typeface="Cambria Math" panose="02040503050406030204" pitchFamily="18" charset="0"/>
              </a:rPr>
              <a:t> з </a:t>
            </a:r>
            <a:r>
              <a:rPr lang="ru-RU" sz="2000" dirty="0" err="1">
                <a:latin typeface="Georgia" panose="02040502050405020303" pitchFamily="18" charset="0"/>
                <a:ea typeface="Cambria Math" panose="02040503050406030204" pitchFamily="18" charset="0"/>
              </a:rPr>
              <a:t>закупівлею</a:t>
            </a:r>
            <a:r>
              <a:rPr lang="ru-RU" sz="2000" dirty="0">
                <a:latin typeface="Georgia" panose="02040502050405020303" pitchFamily="18" charset="0"/>
                <a:ea typeface="Cambria Math" panose="02040503050406030204" pitchFamily="18" charset="0"/>
              </a:rPr>
              <a:t>. </a:t>
            </a:r>
          </a:p>
          <a:p>
            <a:pPr marL="0" indent="0">
              <a:buNone/>
            </a:pPr>
            <a:r>
              <a:rPr lang="ru-RU" sz="2000" dirty="0">
                <a:latin typeface="Georgia" panose="02040502050405020303" pitchFamily="18" charset="0"/>
                <a:ea typeface="Cambria Math" panose="02040503050406030204" pitchFamily="18" charset="0"/>
              </a:rPr>
              <a:t>За </a:t>
            </a:r>
            <a:r>
              <a:rPr lang="ru-RU" sz="2000" dirty="0" err="1">
                <a:latin typeface="Georgia" panose="02040502050405020303" pitchFamily="18" charset="0"/>
                <a:ea typeface="Cambria Math" panose="02040503050406030204" pitchFamily="18" charset="0"/>
              </a:rPr>
              <a:t>умовою</a:t>
            </a:r>
            <a:r>
              <a:rPr lang="ru-RU" sz="2000" dirty="0">
                <a:latin typeface="Georgia" panose="02040502050405020303" pitchFamily="18" charset="0"/>
                <a:ea typeface="Cambria Math" panose="02040503050406030204" pitchFamily="18" charset="0"/>
              </a:rPr>
              <a:t> </a:t>
            </a:r>
            <a:r>
              <a:rPr lang="ru-RU" sz="2000" dirty="0" err="1">
                <a:latin typeface="Georgia" panose="02040502050405020303" pitchFamily="18" charset="0"/>
                <a:ea typeface="Cambria Math" panose="02040503050406030204" pitchFamily="18" charset="0"/>
              </a:rPr>
              <a:t>задачі</a:t>
            </a:r>
            <a:r>
              <a:rPr lang="ru-RU" sz="2000" dirty="0">
                <a:latin typeface="Georgia" panose="02040502050405020303" pitchFamily="18" charset="0"/>
                <a:ea typeface="Cambria Math" panose="02040503050406030204" pitchFamily="18" charset="0"/>
              </a:rPr>
              <a:t> витрати на </a:t>
            </a:r>
            <a:r>
              <a:rPr lang="ru-RU" sz="2000" dirty="0" err="1">
                <a:latin typeface="Georgia" panose="02040502050405020303" pitchFamily="18" charset="0"/>
                <a:ea typeface="Cambria Math" panose="02040503050406030204" pitchFamily="18" charset="0"/>
              </a:rPr>
              <a:t>закупівлю</a:t>
            </a:r>
            <a:r>
              <a:rPr lang="ru-RU" sz="2000" dirty="0">
                <a:latin typeface="Georgia" panose="02040502050405020303" pitchFamily="18" charset="0"/>
                <a:ea typeface="Cambria Math" panose="02040503050406030204" pitchFamily="18" charset="0"/>
              </a:rPr>
              <a:t> при </a:t>
            </a:r>
            <a:r>
              <a:rPr lang="ru-RU" sz="2000" dirty="0" err="1">
                <a:latin typeface="Georgia" panose="02040502050405020303" pitchFamily="18" charset="0"/>
                <a:ea typeface="Cambria Math" panose="02040503050406030204" pitchFamily="18" charset="0"/>
              </a:rPr>
              <a:t>заключенні</a:t>
            </a:r>
            <a:r>
              <a:rPr lang="ru-RU" sz="2000" dirty="0">
                <a:latin typeface="Georgia" panose="02040502050405020303" pitchFamily="18" charset="0"/>
                <a:ea typeface="Cambria Math" panose="02040503050406030204" pitchFamily="18" charset="0"/>
              </a:rPr>
              <a:t> договору № 3 – </a:t>
            </a:r>
            <a:r>
              <a:rPr lang="ru-RU" sz="2000" dirty="0" err="1">
                <a:latin typeface="Georgia" panose="02040502050405020303" pitchFamily="18" charset="0"/>
                <a:ea typeface="Cambria Math" panose="02040503050406030204" pitchFamily="18" charset="0"/>
              </a:rPr>
              <a:t>відсутні</a:t>
            </a:r>
            <a:r>
              <a:rPr lang="ru-RU" sz="2000" dirty="0">
                <a:latin typeface="Georgia" panose="02040502050405020303" pitchFamily="18" charset="0"/>
                <a:ea typeface="Cambria Math" panose="02040503050406030204" pitchFamily="18" charset="0"/>
              </a:rPr>
              <a:t>. </a:t>
            </a:r>
          </a:p>
          <a:p>
            <a:pPr marL="0" indent="0">
              <a:buNone/>
            </a:pPr>
            <a:endParaRPr lang="ru-RU" sz="2000" dirty="0">
              <a:latin typeface="Georgia" panose="02040502050405020303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endParaRPr lang="ru-RU" sz="2000" dirty="0">
              <a:latin typeface="Georgia" panose="02040502050405020303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endParaRPr lang="ru-RU" sz="2000" dirty="0">
              <a:latin typeface="Georgia" panose="02040502050405020303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0237ED4D-73EA-4818-89E1-E7F03B6CF0F5}"/>
              </a:ext>
            </a:extLst>
          </p:cNvPr>
          <p:cNvSpPr txBox="1">
            <a:spLocks/>
          </p:cNvSpPr>
          <p:nvPr/>
        </p:nvSpPr>
        <p:spPr>
          <a:xfrm>
            <a:off x="2077258" y="712629"/>
            <a:ext cx="6013088" cy="60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3200" b="1" dirty="0">
                <a:latin typeface="Georgia" panose="02040502050405020303" pitchFamily="18" charset="0"/>
              </a:rPr>
              <a:t>Хід </a:t>
            </a:r>
            <a:r>
              <a:rPr lang="uk-UA" sz="3200" b="1" dirty="0" err="1">
                <a:latin typeface="Georgia" panose="02040502050405020303" pitchFamily="18" charset="0"/>
              </a:rPr>
              <a:t>розв</a:t>
            </a:r>
            <a:r>
              <a:rPr lang="en-US" sz="3200" b="1" dirty="0">
                <a:latin typeface="Georgia" panose="02040502050405020303" pitchFamily="18" charset="0"/>
              </a:rPr>
              <a:t>’</a:t>
            </a:r>
            <a:r>
              <a:rPr lang="uk-UA" sz="3200" b="1" dirty="0">
                <a:latin typeface="Georgia" panose="02040502050405020303" pitchFamily="18" charset="0"/>
              </a:rPr>
              <a:t>язання завдання</a:t>
            </a:r>
            <a:endParaRPr lang="ru-UA" sz="3200" b="1" dirty="0">
              <a:latin typeface="Georgia" panose="02040502050405020303" pitchFamily="18" charset="0"/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xmlns="" id="{72EB8B26-0532-418B-A406-AD8CE06B6E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</p:spTree>
    <p:extLst>
      <p:ext uri="{BB962C8B-B14F-4D97-AF65-F5344CB8AC3E}">
        <p14:creationId xmlns:p14="http://schemas.microsoft.com/office/powerpoint/2010/main" xmlns="" val="19907687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04E1F8E-9189-424A-9507-C139B679D4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9340" y="1314534"/>
                <a:ext cx="9204503" cy="5086266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ru-RU" sz="2000" dirty="0">
                    <a:latin typeface="Georgia" panose="02040502050405020303" pitchFamily="18" charset="0"/>
                  </a:rPr>
                  <a:t>3. Витрати, </a:t>
                </a:r>
                <a:r>
                  <a:rPr lang="ru-RU" sz="2000" dirty="0" err="1">
                    <a:latin typeface="Georgia" panose="02040502050405020303" pitchFamily="18" charset="0"/>
                  </a:rPr>
                  <a:t>пов’язані</a:t>
                </a:r>
                <a:r>
                  <a:rPr lang="ru-RU" sz="2000" dirty="0">
                    <a:latin typeface="Georgia" panose="02040502050405020303" pitchFamily="18" charset="0"/>
                  </a:rPr>
                  <a:t/>
                </a:r>
                <a:r>
                  <a:rPr lang="ru-RU" sz="2000" dirty="0" err="1">
                    <a:latin typeface="Georgia" panose="02040502050405020303" pitchFamily="18" charset="0"/>
                  </a:rPr>
                  <a:t>із</a:t>
                </a:r>
                <a:r>
                  <a:rPr lang="ru-RU" sz="2000" dirty="0">
                    <a:latin typeface="Georgia" panose="02040502050405020303" pitchFamily="18" charset="0"/>
                  </a:rPr>
                  <a:t/>
                </a:r>
                <a:r>
                  <a:rPr lang="ru-RU" sz="2000" dirty="0" err="1">
                    <a:latin typeface="Georgia" panose="02040502050405020303" pitchFamily="18" charset="0"/>
                  </a:rPr>
                  <a:t>реалізацією</a:t>
                </a:r>
                <a:r>
                  <a:rPr lang="ru-RU" sz="2000" dirty="0">
                    <a:latin typeface="Georgia" panose="02040502050405020303" pitchFamily="18" charset="0"/>
                  </a:rPr>
                  <a:t>, </a:t>
                </a:r>
                <a:r>
                  <a:rPr lang="ru-RU" sz="2000" dirty="0" err="1">
                    <a:latin typeface="Georgia" panose="02040502050405020303" pitchFamily="18" charset="0"/>
                  </a:rPr>
                  <a:t>знаходимо</a:t>
                </a:r>
                <a:r>
                  <a:rPr lang="ru-RU" sz="2000" dirty="0">
                    <a:latin typeface="Georgia" panose="02040502050405020303" pitchFamily="18" charset="0"/>
                  </a:rPr>
                  <a:t> як суму </a:t>
                </a:r>
                <a:r>
                  <a:rPr lang="ru-RU" sz="2000" dirty="0" err="1">
                    <a:latin typeface="Georgia" panose="02040502050405020303" pitchFamily="18" charset="0"/>
                  </a:rPr>
                  <a:t>матеріальних</a:t>
                </a:r>
                <a:r>
                  <a:rPr lang="ru-RU" sz="2000" dirty="0">
                    <a:latin typeface="Georgia" panose="02040502050405020303" pitchFamily="18" charset="0"/>
                  </a:rPr>
                  <a:t> та </a:t>
                </a:r>
                <a:r>
                  <a:rPr lang="ru-RU" sz="2000" dirty="0" err="1">
                    <a:latin typeface="Georgia" panose="02040502050405020303" pitchFamily="18" charset="0"/>
                  </a:rPr>
                  <a:t>прирівняних</a:t>
                </a:r>
                <a:r>
                  <a:rPr lang="ru-RU" sz="2000" dirty="0">
                    <a:latin typeface="Georgia" panose="02040502050405020303" pitchFamily="18" charset="0"/>
                  </a:rPr>
                  <a:t> до них </a:t>
                </a:r>
                <a:r>
                  <a:rPr lang="ru-RU" sz="2000" dirty="0" err="1">
                    <a:latin typeface="Georgia" panose="02040502050405020303" pitchFamily="18" charset="0"/>
                  </a:rPr>
                  <a:t>витрат</a:t>
                </a:r>
                <a:r>
                  <a:rPr lang="ru-RU" sz="2000" dirty="0">
                    <a:latin typeface="Georgia" panose="02040502050405020303" pitchFamily="18" charset="0"/>
                  </a:rPr>
                  <a:t> (МВ) та витрати на оплату </a:t>
                </a:r>
                <a:r>
                  <a:rPr lang="ru-RU" sz="2000" dirty="0" err="1">
                    <a:latin typeface="Georgia" panose="02040502050405020303" pitchFamily="18" charset="0"/>
                  </a:rPr>
                  <a:t>праці</a:t>
                </a:r>
                <a:r>
                  <a:rPr lang="ru-RU" sz="2000" dirty="0">
                    <a:latin typeface="Georgia" panose="02040502050405020303" pitchFamily="18" charset="0"/>
                  </a:rPr>
                  <a:t> (ФОП):</a:t>
                </a:r>
              </a:p>
              <a:p>
                <a:pPr marL="0" indent="0" algn="ctr">
                  <a:buNone/>
                </a:pPr>
                <a:r>
                  <a:rPr lang="ru-RU" sz="2000" dirty="0">
                    <a:latin typeface="Georgia" panose="02040502050405020303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uk-UA" sz="2000" b="0" i="1" smtClean="0">
                        <a:latin typeface="Cambria Math" panose="02040503050406030204" pitchFamily="18" charset="0"/>
                      </a:rPr>
                      <m:t>ВР=МВ+ФОП</m:t>
                    </m:r>
                  </m:oMath>
                </a14:m>
                <a:endParaRPr lang="ru-RU" sz="2000" dirty="0">
                  <a:latin typeface="Georgia" panose="02040502050405020303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dirty="0" smtClean="0">
                          <a:latin typeface="Cambria Math" panose="02040503050406030204" pitchFamily="18" charset="0"/>
                        </a:rPr>
                        <m:t>МВ = 0,9% </m:t>
                      </m:r>
                      <m:r>
                        <a:rPr lang="ru-RU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ru-RU" sz="2000" i="1" dirty="0" smtClean="0">
                          <a:latin typeface="Cambria Math" panose="02040503050406030204" pitchFamily="18" charset="0"/>
                        </a:rPr>
                        <m:t> ОК</m:t>
                      </m:r>
                    </m:oMath>
                  </m:oMathPara>
                </a14:m>
                <a:endParaRPr lang="ru-RU" sz="2000" dirty="0">
                  <a:latin typeface="Georgia" panose="02040502050405020303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000" b="0" i="1" smtClean="0">
                          <a:latin typeface="Cambria Math" panose="02040503050406030204" pitchFamily="18" charset="0"/>
                        </a:rPr>
                        <m:t>ОК=Цз</m:t>
                      </m:r>
                      <m:r>
                        <a:rPr lang="uk-U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∙К</m:t>
                      </m:r>
                    </m:oMath>
                  </m:oMathPara>
                </a14:m>
                <a:endParaRPr lang="uk-UA" sz="2000" b="0" dirty="0">
                  <a:latin typeface="Georgia" panose="02040502050405020303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uk-UA" sz="2000" b="0" i="1" smtClean="0">
                          <a:latin typeface="Cambria Math" panose="02040503050406030204" pitchFamily="18" charset="0"/>
                        </a:rPr>
                        <m:t>ОК=10</m:t>
                      </m:r>
                      <m:r>
                        <a:rPr lang="uk-U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∙300=3000</m:t>
                      </m:r>
                    </m:oMath>
                  </m:oMathPara>
                </a14:m>
                <a:endParaRPr lang="uk-UA" sz="2000" b="0" dirty="0">
                  <a:latin typeface="Georgia" panose="02040502050405020303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uk-UA" sz="2000" b="0" i="1" smtClean="0">
                        <a:latin typeface="Cambria Math" panose="02040503050406030204" pitchFamily="18" charset="0"/>
                      </a:rPr>
                      <m:t>МВ=</m:t>
                    </m:r>
                    <m:f>
                      <m:fPr>
                        <m:ctrlPr>
                          <a:rPr lang="uk-UA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000" b="0" i="1" smtClean="0">
                            <a:latin typeface="Cambria Math" panose="02040503050406030204" pitchFamily="18" charset="0"/>
                          </a:rPr>
                          <m:t>0,9</m:t>
                        </m:r>
                        <m:r>
                          <a:rPr lang="uk-U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∙3000</m:t>
                        </m:r>
                      </m:num>
                      <m:den>
                        <m:r>
                          <a:rPr lang="uk-UA" sz="20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uk-UA" sz="2000" b="0" i="1" smtClean="0">
                        <a:latin typeface="Cambria Math" panose="02040503050406030204" pitchFamily="18" charset="0"/>
                      </a:rPr>
                      <m:t>=27</m:t>
                    </m:r>
                  </m:oMath>
                </a14:m>
                <a:r>
                  <a:rPr lang="uk-UA" sz="2000" b="0" dirty="0">
                    <a:latin typeface="Georgia" panose="02040502050405020303" pitchFamily="18" charset="0"/>
                  </a:rPr>
                  <a:t> грн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uk-UA" sz="2000" b="0" i="1" smtClean="0">
                        <a:latin typeface="Cambria Math" panose="02040503050406030204" pitchFamily="18" charset="0"/>
                      </a:rPr>
                      <m:t>ФОП=</m:t>
                    </m:r>
                    <m:f>
                      <m:fPr>
                        <m:ctrlPr>
                          <a:rPr lang="uk-UA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000" b="0" i="1" smtClean="0">
                            <a:latin typeface="Cambria Math" panose="02040503050406030204" pitchFamily="18" charset="0"/>
                          </a:rPr>
                          <m:t>Цз</m:t>
                        </m:r>
                        <m:r>
                          <a:rPr lang="uk-U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∙К∙УФ∙Т</m:t>
                        </m:r>
                      </m:num>
                      <m:den>
                        <m:r>
                          <a:rPr lang="uk-UA" sz="20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  <m:r>
                          <a:rPr lang="uk-U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∙100</m:t>
                        </m:r>
                      </m:den>
                    </m:f>
                  </m:oMath>
                </a14:m>
                <a:r>
                  <a:rPr lang="ru-RU" sz="2000" dirty="0">
                    <a:latin typeface="Georgia" panose="02040502050405020303" pitchFamily="18" charset="0"/>
                  </a:rPr>
                  <a:t> , </a:t>
                </a:r>
              </a:p>
              <a:p>
                <a:pPr marL="0" indent="450850">
                  <a:buNone/>
                </a:pPr>
                <a:r>
                  <a:rPr lang="ru-RU" sz="2000" dirty="0">
                    <a:latin typeface="Georgia" panose="02040502050405020303" pitchFamily="18" charset="0"/>
                  </a:rPr>
                  <a:t>де Уф – </a:t>
                </a:r>
                <a:r>
                  <a:rPr lang="ru-RU" sz="2000" dirty="0" err="1">
                    <a:latin typeface="Georgia" panose="02040502050405020303" pitchFamily="18" charset="0"/>
                  </a:rPr>
                  <a:t>середньомісячний</a:t>
                </a:r>
                <a:r>
                  <a:rPr lang="ru-RU" sz="2000" dirty="0">
                    <a:latin typeface="Georgia" panose="02040502050405020303" pitchFamily="18" charset="0"/>
                  </a:rPr>
                  <a:t/>
                </a:r>
                <a:r>
                  <a:rPr lang="ru-RU" sz="2000" dirty="0" err="1">
                    <a:latin typeface="Georgia" panose="02040502050405020303" pitchFamily="18" charset="0"/>
                  </a:rPr>
                  <a:t>рівень</a:t>
                </a:r>
                <a:r>
                  <a:rPr lang="ru-RU" sz="2000" dirty="0">
                    <a:latin typeface="Georgia" panose="02040502050405020303" pitchFamily="18" charset="0"/>
                  </a:rPr>
                  <a:t/>
                </a:r>
                <a:r>
                  <a:rPr lang="ru-RU" sz="2000" dirty="0" err="1">
                    <a:latin typeface="Georgia" panose="02040502050405020303" pitchFamily="18" charset="0"/>
                  </a:rPr>
                  <a:t>витрат</a:t>
                </a:r>
                <a:r>
                  <a:rPr lang="ru-RU" sz="2000" dirty="0">
                    <a:latin typeface="Georgia" panose="02040502050405020303" pitchFamily="18" charset="0"/>
                  </a:rPr>
                  <a:t> на оплату </a:t>
                </a:r>
                <a:r>
                  <a:rPr lang="ru-RU" sz="2000" dirty="0" err="1">
                    <a:latin typeface="Georgia" panose="02040502050405020303" pitchFamily="18" charset="0"/>
                  </a:rPr>
                  <a:t>праці</a:t>
                </a:r>
                <a:r>
                  <a:rPr lang="ru-RU" sz="2000" dirty="0">
                    <a:latin typeface="Georgia" panose="02040502050405020303" pitchFamily="18" charset="0"/>
                  </a:rPr>
                  <a:t>, %.</a:t>
                </a:r>
              </a:p>
              <a:p>
                <a:pPr marL="0" indent="0">
                  <a:buNone/>
                </a:pPr>
                <a:r>
                  <a:rPr lang="ru-RU" sz="2000" dirty="0">
                    <a:latin typeface="Georgia" panose="02040502050405020303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uk-UA" sz="2000" i="1">
                        <a:latin typeface="Cambria Math" panose="02040503050406030204" pitchFamily="18" charset="0"/>
                      </a:rPr>
                      <m:t>ФОП=</m:t>
                    </m:r>
                    <m:f>
                      <m:fPr>
                        <m:ctrlPr>
                          <a:rPr lang="uk-UA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000" i="1">
                            <a:latin typeface="Cambria Math" panose="02040503050406030204" pitchFamily="18" charset="0"/>
                          </a:rPr>
                          <m:t>Цз</m:t>
                        </m:r>
                        <m:r>
                          <a:rPr lang="uk-U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∙К∙УФ∙Т</m:t>
                        </m:r>
                      </m:num>
                      <m:den>
                        <m:r>
                          <a:rPr lang="uk-UA" sz="2000" i="1">
                            <a:latin typeface="Cambria Math" panose="02040503050406030204" pitchFamily="18" charset="0"/>
                          </a:rPr>
                          <m:t>30</m:t>
                        </m:r>
                        <m:r>
                          <a:rPr lang="uk-U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∙100</m:t>
                        </m:r>
                      </m:den>
                    </m:f>
                    <m:r>
                      <a:rPr lang="uk-U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uk-U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10∙300∙5∙30</m:t>
                        </m:r>
                      </m:num>
                      <m:den>
                        <m:r>
                          <a:rPr lang="uk-U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30∙100</m:t>
                        </m:r>
                      </m:den>
                    </m:f>
                    <m:r>
                      <a:rPr lang="uk-U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=150</m:t>
                    </m:r>
                  </m:oMath>
                </a14:m>
                <a:r>
                  <a:rPr lang="ru-RU" sz="2000" dirty="0">
                    <a:latin typeface="Georgia" panose="02040502050405020303" pitchFamily="18" charset="0"/>
                  </a:rPr>
                  <a:t> грн</a:t>
                </a:r>
              </a:p>
              <a:p>
                <a:pPr marL="0" indent="0">
                  <a:buNone/>
                </a:pPr>
                <a:r>
                  <a:rPr lang="ru-RU" sz="2000" dirty="0">
                    <a:latin typeface="Georgia" panose="02040502050405020303" pitchFamily="18" charset="0"/>
                  </a:rPr>
                  <a:t>Таким чином,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ru-RU" sz="2000" i="1" dirty="0" smtClean="0">
                        <a:latin typeface="Cambria Math" panose="02040503050406030204" pitchFamily="18" charset="0"/>
                      </a:rPr>
                      <m:t>ВР =</m:t>
                    </m:r>
                    <m:r>
                      <a:rPr lang="uk-UA" sz="2000" b="0" i="1" dirty="0" smtClean="0">
                        <a:latin typeface="Cambria Math" panose="02040503050406030204" pitchFamily="18" charset="0"/>
                      </a:rPr>
                      <m:t>27+150=177</m:t>
                    </m:r>
                  </m:oMath>
                </a14:m>
                <a:r>
                  <a:rPr lang="ru-RU" sz="2000" dirty="0">
                    <a:latin typeface="Georgia" panose="02040502050405020303" pitchFamily="18" charset="0"/>
                  </a:rPr>
                  <a:t> грн</a:t>
                </a:r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xmlns="" id="{904E1F8E-9189-424A-9507-C139B679D4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340" y="1314534"/>
                <a:ext cx="9204503" cy="5086266"/>
              </a:xfrm>
              <a:blipFill>
                <a:blip r:embed="rId2"/>
                <a:stretch>
                  <a:fillRect l="-729" t="-839" b="-1319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0237ED4D-73EA-4818-89E1-E7F03B6CF0F5}"/>
              </a:ext>
            </a:extLst>
          </p:cNvPr>
          <p:cNvSpPr txBox="1">
            <a:spLocks/>
          </p:cNvSpPr>
          <p:nvPr/>
        </p:nvSpPr>
        <p:spPr>
          <a:xfrm>
            <a:off x="2117013" y="571127"/>
            <a:ext cx="6013088" cy="60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3200" b="1" dirty="0">
                <a:latin typeface="Georgia" panose="02040502050405020303" pitchFamily="18" charset="0"/>
              </a:rPr>
              <a:t>Хід </a:t>
            </a:r>
            <a:r>
              <a:rPr lang="uk-UA" sz="3200" b="1" dirty="0" err="1">
                <a:latin typeface="Georgia" panose="02040502050405020303" pitchFamily="18" charset="0"/>
              </a:rPr>
              <a:t>розв</a:t>
            </a:r>
            <a:r>
              <a:rPr lang="en-US" sz="3200" b="1" dirty="0">
                <a:latin typeface="Georgia" panose="02040502050405020303" pitchFamily="18" charset="0"/>
              </a:rPr>
              <a:t>’</a:t>
            </a:r>
            <a:r>
              <a:rPr lang="uk-UA" sz="3200" b="1" dirty="0">
                <a:latin typeface="Georgia" panose="02040502050405020303" pitchFamily="18" charset="0"/>
              </a:rPr>
              <a:t>язання завдання</a:t>
            </a:r>
            <a:endParaRPr lang="ru-UA" sz="32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61084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04E1F8E-9189-424A-9507-C139B679D4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71055" y="837556"/>
                <a:ext cx="10045154" cy="6159591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ru-RU" sz="2000" dirty="0">
                    <a:latin typeface="Georgia" panose="02040502050405020303" pitchFamily="18" charset="0"/>
                  </a:rPr>
                  <a:t>4.	</a:t>
                </a:r>
                <a:r>
                  <a:rPr lang="ru-RU" sz="2000" dirty="0" err="1">
                    <a:latin typeface="Georgia" panose="02040502050405020303" pitchFamily="18" charset="0"/>
                  </a:rPr>
                  <a:t>Розмір</a:t>
                </a:r>
                <a:r>
                  <a:rPr lang="ru-RU" sz="2000" dirty="0">
                    <a:latin typeface="Georgia" panose="02040502050405020303" pitchFamily="18" charset="0"/>
                  </a:rPr>
                  <a:t/>
                </a:r>
                <a:r>
                  <a:rPr lang="ru-RU" sz="2000" dirty="0" err="1">
                    <a:latin typeface="Georgia" panose="02040502050405020303" pitchFamily="18" charset="0"/>
                  </a:rPr>
                  <a:t>обов’язкових</a:t>
                </a:r>
                <a:r>
                  <a:rPr lang="ru-RU" sz="2000" dirty="0">
                    <a:latin typeface="Georgia" panose="02040502050405020303" pitchFamily="18" charset="0"/>
                  </a:rPr>
                  <a:t/>
                </a:r>
                <a:r>
                  <a:rPr lang="ru-RU" sz="2000" dirty="0" err="1">
                    <a:latin typeface="Georgia" panose="02040502050405020303" pitchFamily="18" charset="0"/>
                  </a:rPr>
                  <a:t>платежів</a:t>
                </a:r>
                <a:r>
                  <a:rPr lang="ru-RU" sz="2000" dirty="0">
                    <a:latin typeface="Georgia" panose="02040502050405020303" pitchFamily="18" charset="0"/>
                  </a:rPr>
                  <a:t> (ОП):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dirty="0" smtClean="0">
                          <a:latin typeface="Cambria Math" panose="02040503050406030204" pitchFamily="18" charset="0"/>
                        </a:rPr>
                        <m:t>ОП = ПОП + ВБД+ВІФ</m:t>
                      </m:r>
                    </m:oMath>
                  </m:oMathPara>
                </a14:m>
                <a:endParaRPr lang="ru-RU" sz="2000" dirty="0">
                  <a:latin typeface="Georgia" panose="02040502050405020303" pitchFamily="18" charset="0"/>
                </a:endParaRPr>
              </a:p>
              <a:p>
                <a:pPr marL="0" indent="0">
                  <a:buNone/>
                </a:pP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4.1.	</a:t>
                </a:r>
                <a:r>
                  <a:rPr lang="ru-RU" sz="2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Платежі</a:t>
                </a: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, </a:t>
                </a:r>
                <a:r>
                  <a:rPr lang="ru-RU" sz="2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що</a:t>
                </a: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/>
                </a:r>
                <a:r>
                  <a:rPr lang="ru-RU" sz="2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формуються</a:t>
                </a: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 по </a:t>
                </a:r>
                <a:r>
                  <a:rPr lang="ru-RU" sz="2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відношенню</a:t>
                </a: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 до </a:t>
                </a:r>
                <a:r>
                  <a:rPr lang="ru-RU" sz="2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суми</a:t>
                </a: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/>
                </a:r>
                <a:r>
                  <a:rPr lang="ru-RU" sz="2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витрат</a:t>
                </a: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 на оплату </a:t>
                </a:r>
                <a:r>
                  <a:rPr lang="ru-RU" sz="2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праці</a:t>
                </a: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 (ПОП):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uk-U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ПОП=</m:t>
                    </m:r>
                    <m:f>
                      <m:fPr>
                        <m:ctrlPr>
                          <a:rPr lang="uk-U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ФОП∙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uk-U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,</a:t>
                </a:r>
                <a:endParaRPr lang="ru-RU" sz="2000" dirty="0">
                  <a:latin typeface="Georgia" panose="02040502050405020303" pitchFamily="18" charset="0"/>
                  <a:ea typeface="Cambria Math" panose="02040503050406030204" pitchFamily="18" charset="0"/>
                </a:endParaRPr>
              </a:p>
              <a:p>
                <a:pPr marL="0" indent="450850">
                  <a:buNone/>
                </a:pP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де а – </a:t>
                </a:r>
                <a:r>
                  <a:rPr lang="ru-RU" sz="2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відсоток</a:t>
                </a: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/>
                </a:r>
                <a:r>
                  <a:rPr lang="ru-RU" sz="2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соціальних</a:t>
                </a: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/>
                </a:r>
                <a:r>
                  <a:rPr lang="ru-RU" sz="2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відрахувань</a:t>
                </a: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 на оплату </a:t>
                </a:r>
                <a:r>
                  <a:rPr lang="ru-RU" sz="2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праці</a:t>
                </a: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, </a:t>
                </a:r>
                <a:r>
                  <a:rPr lang="ru-RU" sz="2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який</a:t>
                </a: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/>
                </a:r>
                <a:r>
                  <a:rPr lang="ru-RU" sz="2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прийнято</a:t>
                </a: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 в </a:t>
                </a:r>
                <a:r>
                  <a:rPr lang="ru-RU" sz="2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розмірі</a:t>
                </a: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  47,5 % </a:t>
                </a:r>
                <a:r>
                  <a:rPr lang="ru-RU" sz="2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від</a:t>
                </a: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 фонду оплати </a:t>
                </a:r>
                <a:r>
                  <a:rPr lang="ru-RU" sz="2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праці</a:t>
                </a: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uk-U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ПОП=</m:t>
                    </m:r>
                    <m:f>
                      <m:fPr>
                        <m:ctrlPr>
                          <a:rPr lang="uk-U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ФОП∙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uk-U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150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∙47,5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uk-U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71,25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грн</a:t>
                </a:r>
                <a:endParaRPr lang="ru-RU" sz="2000" dirty="0">
                  <a:latin typeface="Georgia" panose="02040502050405020303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4.2.	</a:t>
                </a:r>
                <a:r>
                  <a:rPr lang="ru-RU" sz="2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Відрахування</a:t>
                </a: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 на </a:t>
                </a:r>
                <a:r>
                  <a:rPr lang="ru-RU" sz="2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будівництво</a:t>
                </a: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/>
                </a:r>
                <a:r>
                  <a:rPr lang="ru-RU" sz="2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доріг</a:t>
                </a: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 (ВБД):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ВБД=</m:t>
                    </m:r>
                    <m:f>
                      <m:fPr>
                        <m:ctrlPr>
                          <a:rPr lang="ru-RU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Цр∙К∙в</m:t>
                        </m:r>
                      </m:num>
                      <m:den>
                        <m:r>
                          <a:rPr lang="ru-RU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,</a:t>
                </a:r>
              </a:p>
              <a:p>
                <a:pPr marL="0" indent="450850">
                  <a:buNone/>
                </a:pP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де в – </a:t>
                </a:r>
                <a:r>
                  <a:rPr lang="ru-RU" sz="2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відсоток</a:t>
                </a: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/>
                </a:r>
                <a:r>
                  <a:rPr lang="ru-RU" sz="2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відрахування</a:t>
                </a: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 за </a:t>
                </a:r>
                <a:r>
                  <a:rPr lang="ru-RU" sz="2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цією</a:t>
                </a: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/>
                </a:r>
                <a:r>
                  <a:rPr lang="ru-RU" sz="2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статтею</a:t>
                </a: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, за </a:t>
                </a:r>
                <a:r>
                  <a:rPr lang="ru-RU" sz="2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умовою</a:t>
                </a: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 0,06% </a:t>
                </a:r>
                <a:r>
                  <a:rPr lang="ru-RU" sz="2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від</a:t>
                </a: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/>
                </a:r>
                <a:r>
                  <a:rPr lang="ru-RU" sz="2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товарообігу</a:t>
                </a: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>Підставивши значення величин в формулу 10, маємо: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ВБД=</m:t>
                    </m:r>
                    <m:f>
                      <m:fPr>
                        <m:ctrlPr>
                          <a:rPr lang="ru-RU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Цр∙К∙в</m:t>
                        </m:r>
                      </m:num>
                      <m:den>
                        <m:r>
                          <a:rPr lang="ru-RU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ru-RU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14</m:t>
                        </m:r>
                        <m:r>
                          <a:rPr lang="ru-RU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uk-U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30</m:t>
                        </m:r>
                        <m:r>
                          <a:rPr lang="ru-RU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0∙0,06</m:t>
                        </m:r>
                      </m:num>
                      <m:den>
                        <m:r>
                          <a:rPr lang="ru-RU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ru-RU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=2,</m:t>
                    </m:r>
                    <m:r>
                      <a:rPr lang="uk-U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52</m:t>
                    </m:r>
                  </m:oMath>
                </a14:m>
                <a:r>
                  <a:rPr lang="ru-RU" sz="2000" dirty="0">
                    <a:latin typeface="Georgia" panose="02040502050405020303" pitchFamily="18" charset="0"/>
                    <a:ea typeface="Cambria Math" panose="02040503050406030204" pitchFamily="18" charset="0"/>
                  </a:rPr>
                  <a:t/>
                </a:r>
                <a:r>
                  <a:rPr lang="ru-RU" sz="2000" dirty="0" err="1">
                    <a:latin typeface="Georgia" panose="02040502050405020303" pitchFamily="18" charset="0"/>
                    <a:ea typeface="Cambria Math" panose="02040503050406030204" pitchFamily="18" charset="0"/>
                  </a:rPr>
                  <a:t>грн</a:t>
                </a:r>
                <a:endParaRPr lang="ru-RU" sz="2000" dirty="0">
                  <a:latin typeface="Georgia" panose="02040502050405020303" pitchFamily="18" charset="0"/>
                  <a:ea typeface="Cambria Math" panose="02040503050406030204" pitchFamily="18" charset="0"/>
                </a:endParaRPr>
              </a:p>
              <a:p>
                <a:pPr marL="0" indent="450850">
                  <a:buNone/>
                </a:pPr>
                <a:endParaRPr lang="ru-RU" sz="2000" dirty="0">
                  <a:latin typeface="Georgia" panose="02040502050405020303" pitchFamily="18" charset="0"/>
                </a:endParaRPr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xmlns="" id="{904E1F8E-9189-424A-9507-C139B679D4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1055" y="837556"/>
                <a:ext cx="10045154" cy="6159591"/>
              </a:xfrm>
              <a:blipFill>
                <a:blip r:embed="rId2"/>
                <a:stretch>
                  <a:fillRect l="-667" t="-593" r="-303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B6D7E4AF-EEFA-4981-8A23-D9B2257FD664}"/>
              </a:ext>
            </a:extLst>
          </p:cNvPr>
          <p:cNvSpPr txBox="1">
            <a:spLocks/>
          </p:cNvSpPr>
          <p:nvPr/>
        </p:nvSpPr>
        <p:spPr>
          <a:xfrm>
            <a:off x="2095539" y="227957"/>
            <a:ext cx="6013088" cy="60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3200" b="1" dirty="0">
                <a:latin typeface="Georgia" panose="02040502050405020303" pitchFamily="18" charset="0"/>
              </a:rPr>
              <a:t>Хід </a:t>
            </a:r>
            <a:r>
              <a:rPr lang="uk-UA" sz="3200" b="1" dirty="0" err="1">
                <a:latin typeface="Georgia" panose="02040502050405020303" pitchFamily="18" charset="0"/>
              </a:rPr>
              <a:t>розв</a:t>
            </a:r>
            <a:r>
              <a:rPr lang="en-US" sz="3200" b="1" dirty="0">
                <a:latin typeface="Georgia" panose="02040502050405020303" pitchFamily="18" charset="0"/>
              </a:rPr>
              <a:t>’</a:t>
            </a:r>
            <a:r>
              <a:rPr lang="uk-UA" sz="3200" b="1" dirty="0">
                <a:latin typeface="Georgia" panose="02040502050405020303" pitchFamily="18" charset="0"/>
              </a:rPr>
              <a:t>язання завдання</a:t>
            </a:r>
            <a:endParaRPr lang="ru-UA" sz="32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69275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04E1F8E-9189-424A-9507-C139B679D4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3091" y="1747309"/>
                <a:ext cx="9011483" cy="336338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uk-UA" sz="2000" dirty="0">
                    <a:latin typeface="Georgia" panose="02040502050405020303" pitchFamily="18" charset="0"/>
                  </a:rPr>
                  <a:t>4.3.	Відрахування до інноваційного фонду (ВІФ):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ru-RU" sz="2000" b="0" i="1" smtClean="0">
                        <a:latin typeface="Cambria Math" panose="02040503050406030204" pitchFamily="18" charset="0"/>
                      </a:rPr>
                      <m:t>В</m:t>
                    </m:r>
                    <m:r>
                      <a:rPr lang="uk-UA" sz="2000" b="0" i="1" smtClean="0">
                        <a:latin typeface="Cambria Math" panose="02040503050406030204" pitchFamily="18" charset="0"/>
                      </a:rPr>
                      <m:t>ІФ=</m:t>
                    </m:r>
                    <m:f>
                      <m:fPr>
                        <m:ctrlPr>
                          <a:rPr lang="uk-UA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000" b="0" i="1" smtClean="0">
                            <a:latin typeface="Cambria Math" panose="02040503050406030204" pitchFamily="18" charset="0"/>
                          </a:rPr>
                          <m:t>(Цр−Цз)</m:t>
                        </m:r>
                        <m:r>
                          <a:rPr lang="uk-U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∙К∙С</m:t>
                        </m:r>
                      </m:num>
                      <m:den>
                        <m:r>
                          <a:rPr lang="uk-UA" sz="20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uk-UA" sz="2000" dirty="0">
                    <a:latin typeface="Georgia" panose="02040502050405020303" pitchFamily="18" charset="0"/>
                  </a:rPr>
                  <a:t> ,</a:t>
                </a:r>
              </a:p>
              <a:p>
                <a:pPr marL="0" indent="450850">
                  <a:buNone/>
                </a:pPr>
                <a:r>
                  <a:rPr lang="uk-UA" sz="2000" dirty="0">
                    <a:latin typeface="Georgia" panose="02040502050405020303" pitchFamily="18" charset="0"/>
                  </a:rPr>
                  <a:t>де С – відсоток відрахувань до інноваційного фонду, прийняти 1 %.</a:t>
                </a:r>
              </a:p>
              <a:p>
                <a:pPr marL="0" indent="0">
                  <a:buNone/>
                </a:pPr>
                <a:r>
                  <a:rPr lang="uk-UA" sz="2000" dirty="0">
                    <a:latin typeface="Georgia" panose="02040502050405020303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</a:rPr>
                      <m:t>В</m:t>
                    </m:r>
                    <m:r>
                      <a:rPr lang="uk-UA" sz="2000" i="1">
                        <a:latin typeface="Cambria Math" panose="02040503050406030204" pitchFamily="18" charset="0"/>
                      </a:rPr>
                      <m:t>ІФ=</m:t>
                    </m:r>
                    <m:f>
                      <m:fPr>
                        <m:ctrlPr>
                          <a:rPr lang="uk-UA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000" i="1">
                            <a:latin typeface="Cambria Math" panose="02040503050406030204" pitchFamily="18" charset="0"/>
                          </a:rPr>
                          <m:t>(Цр−Цз)</m:t>
                        </m:r>
                        <m:r>
                          <a:rPr lang="uk-U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∙К∙С</m:t>
                        </m:r>
                      </m:num>
                      <m:den>
                        <m:r>
                          <a:rPr lang="uk-UA" sz="2000" i="1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uk-UA" sz="20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uk-UA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000" b="0" i="1" smtClean="0">
                            <a:latin typeface="Cambria Math" panose="02040503050406030204" pitchFamily="18" charset="0"/>
                          </a:rPr>
                          <m:t>(14−10)</m:t>
                        </m:r>
                        <m:r>
                          <a:rPr lang="uk-U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∙300∙1</m:t>
                        </m:r>
                      </m:num>
                      <m:den>
                        <m:r>
                          <a:rPr lang="uk-UA" sz="20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uk-UA" sz="2000" b="0" i="1" smtClean="0">
                        <a:latin typeface="Cambria Math" panose="02040503050406030204" pitchFamily="18" charset="0"/>
                      </a:rPr>
                      <m:t>=12</m:t>
                    </m:r>
                    <m:r>
                      <a:rPr lang="uk-UA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uk-UA" sz="2000" dirty="0">
                    <a:latin typeface="Georgia" panose="02040502050405020303" pitchFamily="18" charset="0"/>
                  </a:rPr>
                  <a:t>грн</a:t>
                </a:r>
              </a:p>
              <a:p>
                <a:pPr marL="0" indent="0">
                  <a:buNone/>
                </a:pPr>
                <a:r>
                  <a:rPr lang="uk-UA" sz="2000" dirty="0">
                    <a:latin typeface="Georgia" panose="02040502050405020303" pitchFamily="18" charset="0"/>
                  </a:rPr>
                  <a:t>Таким чином,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uk-UA" sz="2000" i="1" dirty="0" smtClean="0">
                        <a:latin typeface="Cambria Math" panose="02040503050406030204" pitchFamily="18" charset="0"/>
                      </a:rPr>
                      <m:t>ОП</m:t>
                    </m:r>
                    <m:r>
                      <a:rPr lang="uk-UA" sz="2000" b="0" i="1" dirty="0" smtClean="0">
                        <a:latin typeface="Cambria Math" panose="02040503050406030204" pitchFamily="18" charset="0"/>
                      </a:rPr>
                      <m:t>=71,25+2,52+12=85,77</m:t>
                    </m:r>
                  </m:oMath>
                </a14:m>
                <a:r>
                  <a:rPr lang="uk-UA" sz="2000" dirty="0">
                    <a:latin typeface="Georgia" panose="02040502050405020303" pitchFamily="18" charset="0"/>
                  </a:rPr>
                  <a:t> грн</a:t>
                </a:r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xmlns="" id="{904E1F8E-9189-424A-9507-C139B679D4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3091" y="1747309"/>
                <a:ext cx="9011483" cy="3363382"/>
              </a:xfrm>
              <a:blipFill>
                <a:blip r:embed="rId2"/>
                <a:stretch>
                  <a:fillRect l="-744" t="-1270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B6D7E4AF-EEFA-4981-8A23-D9B2257FD664}"/>
              </a:ext>
            </a:extLst>
          </p:cNvPr>
          <p:cNvSpPr txBox="1">
            <a:spLocks/>
          </p:cNvSpPr>
          <p:nvPr/>
        </p:nvSpPr>
        <p:spPr>
          <a:xfrm>
            <a:off x="2095540" y="532757"/>
            <a:ext cx="6013088" cy="60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3200" b="1" dirty="0">
                <a:latin typeface="Georgia" panose="02040502050405020303" pitchFamily="18" charset="0"/>
              </a:rPr>
              <a:t>Хід </a:t>
            </a:r>
            <a:r>
              <a:rPr lang="uk-UA" sz="3200" b="1" dirty="0" err="1">
                <a:latin typeface="Georgia" panose="02040502050405020303" pitchFamily="18" charset="0"/>
              </a:rPr>
              <a:t>розв</a:t>
            </a:r>
            <a:r>
              <a:rPr lang="en-US" sz="3200" b="1" dirty="0">
                <a:latin typeface="Georgia" panose="02040502050405020303" pitchFamily="18" charset="0"/>
              </a:rPr>
              <a:t>’</a:t>
            </a:r>
            <a:r>
              <a:rPr lang="uk-UA" sz="3200" b="1" dirty="0">
                <a:latin typeface="Georgia" panose="02040502050405020303" pitchFamily="18" charset="0"/>
              </a:rPr>
              <a:t>язання завдання</a:t>
            </a:r>
            <a:endParaRPr lang="ru-UA" sz="32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83190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04E1F8E-9189-424A-9507-C139B679D4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0932" y="1442829"/>
                <a:ext cx="9269902" cy="418437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ru-RU" sz="2000" dirty="0">
                    <a:latin typeface="Georgia" panose="02040502050405020303" pitchFamily="18" charset="0"/>
                  </a:rPr>
                  <a:t>5. </a:t>
                </a:r>
                <a:r>
                  <a:rPr lang="ru-RU" sz="2000" dirty="0" err="1">
                    <a:latin typeface="Georgia" panose="02040502050405020303" pitchFamily="18" charset="0"/>
                  </a:rPr>
                  <a:t>Розраховуємо</a:t>
                </a:r>
                <a:r>
                  <a:rPr lang="ru-RU" sz="2000" dirty="0">
                    <a:latin typeface="Georgia" panose="02040502050405020303" pitchFamily="18" charset="0"/>
                  </a:rPr>
                  <a:t/>
                </a:r>
                <a:r>
                  <a:rPr lang="ru-RU" sz="2000" dirty="0" err="1">
                    <a:latin typeface="Georgia" panose="02040502050405020303" pitchFamily="18" charset="0"/>
                  </a:rPr>
                  <a:t>податок</a:t>
                </a:r>
                <a:r>
                  <a:rPr lang="ru-RU" sz="2000" dirty="0">
                    <a:latin typeface="Georgia" panose="02040502050405020303" pitchFamily="18" charset="0"/>
                  </a:rPr>
                  <a:t> на </a:t>
                </a:r>
                <a:r>
                  <a:rPr lang="ru-RU" sz="2000" dirty="0" err="1">
                    <a:latin typeface="Georgia" panose="02040502050405020303" pitchFamily="18" charset="0"/>
                  </a:rPr>
                  <a:t>додану</a:t>
                </a:r>
                <a:r>
                  <a:rPr lang="ru-RU" sz="2000" dirty="0">
                    <a:latin typeface="Georgia" panose="02040502050405020303" pitchFamily="18" charset="0"/>
                  </a:rPr>
                  <a:t/>
                </a:r>
                <a:r>
                  <a:rPr lang="ru-RU" sz="2000" dirty="0" err="1">
                    <a:latin typeface="Georgia" panose="02040502050405020303" pitchFamily="18" charset="0"/>
                  </a:rPr>
                  <a:t>вартість</a:t>
                </a:r>
                <a:r>
                  <a:rPr lang="ru-RU" sz="2000" dirty="0">
                    <a:latin typeface="Georgia" panose="02040502050405020303" pitchFamily="18" charset="0"/>
                  </a:rPr>
                  <a:t> (ПДВ):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uk-UA" sz="2000" b="0" i="1" smtClean="0">
                        <a:latin typeface="Cambria Math" panose="02040503050406030204" pitchFamily="18" charset="0"/>
                      </a:rPr>
                      <m:t>ПДВ=</m:t>
                    </m:r>
                    <m:f>
                      <m:fPr>
                        <m:ctrlPr>
                          <a:rPr lang="uk-UA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000" b="0" i="1" smtClean="0">
                            <a:latin typeface="Cambria Math" panose="02040503050406030204" pitchFamily="18" charset="0"/>
                          </a:rPr>
                          <m:t>Цр</m:t>
                        </m:r>
                        <m:r>
                          <a:rPr lang="uk-U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∙К∙20</m:t>
                        </m:r>
                      </m:num>
                      <m:den>
                        <m:r>
                          <a:rPr lang="uk-UA" sz="20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uk-UA" sz="2000" b="0" i="1" smtClean="0">
                        <a:latin typeface="Cambria Math" panose="02040503050406030204" pitchFamily="18" charset="0"/>
                      </a:rPr>
                      <m:t>−ПДВс</m:t>
                    </m:r>
                    <m:r>
                      <a:rPr lang="uk-U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∙К</m:t>
                    </m:r>
                  </m:oMath>
                </a14:m>
                <a:r>
                  <a:rPr lang="ru-RU" sz="2000" dirty="0">
                    <a:latin typeface="Georgia" panose="02040502050405020303" pitchFamily="18" charset="0"/>
                  </a:rPr>
                  <a:t> ,</a:t>
                </a:r>
              </a:p>
              <a:p>
                <a:pPr marL="0" indent="450850">
                  <a:buNone/>
                </a:pPr>
                <a:r>
                  <a:rPr lang="ru-RU" sz="2000" dirty="0">
                    <a:latin typeface="Georgia" panose="02040502050405020303" pitchFamily="18" charset="0"/>
                  </a:rPr>
                  <a:t>де </a:t>
                </a:r>
                <a:r>
                  <a:rPr lang="ru-RU" sz="2000" dirty="0" err="1">
                    <a:latin typeface="Georgia" panose="02040502050405020303" pitchFamily="18" charset="0"/>
                  </a:rPr>
                  <a:t>ПДВс</a:t>
                </a:r>
                <a:r>
                  <a:rPr lang="ru-RU" sz="2000" dirty="0">
                    <a:latin typeface="Georgia" panose="02040502050405020303" pitchFamily="18" charset="0"/>
                  </a:rPr>
                  <a:t> – </a:t>
                </a:r>
                <a:r>
                  <a:rPr lang="ru-RU" sz="2000" dirty="0" err="1">
                    <a:latin typeface="Georgia" panose="02040502050405020303" pitchFamily="18" charset="0"/>
                  </a:rPr>
                  <a:t>сплачений</a:t>
                </a:r>
                <a:r>
                  <a:rPr lang="ru-RU" sz="2000" dirty="0">
                    <a:latin typeface="Georgia" panose="02040502050405020303" pitchFamily="18" charset="0"/>
                  </a:rPr>
                  <a:t> ПДВ;</a:t>
                </a:r>
              </a:p>
              <a:p>
                <a:pPr marL="0" indent="450850">
                  <a:buNone/>
                </a:pPr>
                <a:r>
                  <a:rPr lang="ru-RU" sz="2000" dirty="0" err="1">
                    <a:latin typeface="Georgia" panose="02040502050405020303" pitchFamily="18" charset="0"/>
                  </a:rPr>
                  <a:t>Цр</a:t>
                </a:r>
                <a:r>
                  <a:rPr lang="ru-RU" sz="2000" dirty="0">
                    <a:latin typeface="Georgia" panose="02040502050405020303" pitchFamily="18" charset="0"/>
                  </a:rPr>
                  <a:t> – </a:t>
                </a:r>
                <a:r>
                  <a:rPr lang="ru-RU" sz="2000" dirty="0" err="1">
                    <a:latin typeface="Georgia" panose="02040502050405020303" pitchFamily="18" charset="0"/>
                  </a:rPr>
                  <a:t>ціна</a:t>
                </a:r>
                <a:r>
                  <a:rPr lang="ru-RU" sz="2000" dirty="0">
                    <a:latin typeface="Georgia" panose="02040502050405020303" pitchFamily="18" charset="0"/>
                  </a:rPr>
                  <a:t> реалізації без </a:t>
                </a:r>
                <a:r>
                  <a:rPr lang="ru-RU" sz="2000" dirty="0" err="1">
                    <a:latin typeface="Georgia" panose="02040502050405020303" pitchFamily="18" charset="0"/>
                  </a:rPr>
                  <a:t>урахування</a:t>
                </a:r>
                <a:r>
                  <a:rPr lang="ru-RU" sz="2000" dirty="0">
                    <a:latin typeface="Georgia" panose="02040502050405020303" pitchFamily="18" charset="0"/>
                  </a:rPr>
                  <a:t> ПДВ.</a:t>
                </a:r>
              </a:p>
              <a:p>
                <a:pPr marL="0" indent="0">
                  <a:buNone/>
                </a:pPr>
                <a:r>
                  <a:rPr lang="ru-RU" i="1" dirty="0" err="1">
                    <a:latin typeface="Georgia" panose="02040502050405020303" pitchFamily="18" charset="0"/>
                  </a:rPr>
                  <a:t>Примітка</a:t>
                </a:r>
                <a:r>
                  <a:rPr lang="ru-RU" dirty="0">
                    <a:latin typeface="Georgia" panose="02040502050405020303" pitchFamily="18" charset="0"/>
                  </a:rPr>
                  <a:t>: </a:t>
                </a:r>
                <a:r>
                  <a:rPr lang="ru-RU" dirty="0" err="1">
                    <a:latin typeface="Georgia" panose="02040502050405020303" pitchFamily="18" charset="0"/>
                  </a:rPr>
                  <a:t>ПДВс</a:t>
                </a:r>
                <a:r>
                  <a:rPr lang="ru-RU" dirty="0">
                    <a:latin typeface="Georgia" panose="02040502050405020303" pitchFamily="18" charset="0"/>
                  </a:rPr>
                  <a:t/>
                </a:r>
                <a:r>
                  <a:rPr lang="ru-RU" dirty="0" err="1">
                    <a:latin typeface="Georgia" panose="02040502050405020303" pitchFamily="18" charset="0"/>
                  </a:rPr>
                  <a:t>означає</a:t>
                </a:r>
                <a:r>
                  <a:rPr lang="ru-RU" dirty="0">
                    <a:latin typeface="Georgia" panose="02040502050405020303" pitchFamily="18" charset="0"/>
                  </a:rPr>
                  <a:t>, </a:t>
                </a:r>
                <a:r>
                  <a:rPr lang="ru-RU" dirty="0" err="1">
                    <a:latin typeface="Georgia" panose="02040502050405020303" pitchFamily="18" charset="0"/>
                  </a:rPr>
                  <a:t>що</a:t>
                </a:r>
                <a:r>
                  <a:rPr lang="ru-RU" dirty="0">
                    <a:latin typeface="Georgia" panose="02040502050405020303" pitchFamily="18" charset="0"/>
                  </a:rPr>
                  <a:t/>
                </a:r>
                <a:r>
                  <a:rPr lang="ru-RU" dirty="0" err="1">
                    <a:latin typeface="Georgia" panose="02040502050405020303" pitchFamily="18" charset="0"/>
                  </a:rPr>
                  <a:t>під</a:t>
                </a:r>
                <a:r>
                  <a:rPr lang="ru-RU" dirty="0">
                    <a:latin typeface="Georgia" panose="02040502050405020303" pitchFamily="18" charset="0"/>
                  </a:rPr>
                  <a:t> час </a:t>
                </a:r>
                <a:r>
                  <a:rPr lang="ru-RU" dirty="0" err="1">
                    <a:latin typeface="Georgia" panose="02040502050405020303" pitchFamily="18" charset="0"/>
                  </a:rPr>
                  <a:t>закупівлі</a:t>
                </a:r>
                <a:r>
                  <a:rPr lang="ru-RU" dirty="0">
                    <a:latin typeface="Georgia" panose="02040502050405020303" pitchFamily="18" charset="0"/>
                  </a:rPr>
                  <a:t> товару у </a:t>
                </a:r>
                <a:r>
                  <a:rPr lang="ru-RU" dirty="0" err="1">
                    <a:latin typeface="Georgia" panose="02040502050405020303" pitchFamily="18" charset="0"/>
                  </a:rPr>
                  <a:t>постачальника</a:t>
                </a:r>
                <a:r>
                  <a:rPr lang="ru-RU" dirty="0">
                    <a:latin typeface="Georgia" panose="02040502050405020303" pitchFamily="18" charset="0"/>
                  </a:rPr>
                  <a:t> у нас </a:t>
                </a:r>
                <a:r>
                  <a:rPr lang="ru-RU" dirty="0" err="1">
                    <a:latin typeface="Georgia" panose="02040502050405020303" pitchFamily="18" charset="0"/>
                  </a:rPr>
                  <a:t>виник</a:t>
                </a:r>
                <a:r>
                  <a:rPr lang="ru-RU" dirty="0">
                    <a:latin typeface="Georgia" panose="02040502050405020303" pitchFamily="18" charset="0"/>
                  </a:rPr>
                  <a:t/>
                </a:r>
                <a:r>
                  <a:rPr lang="ru-RU" dirty="0" err="1">
                    <a:latin typeface="Georgia" panose="02040502050405020303" pitchFamily="18" charset="0"/>
                  </a:rPr>
                  <a:t>податковий</a:t>
                </a:r>
                <a:r>
                  <a:rPr lang="ru-RU" dirty="0">
                    <a:latin typeface="Georgia" panose="02040502050405020303" pitchFamily="18" charset="0"/>
                  </a:rPr>
                  <a:t> кредит(ПК) на 1,7 </a:t>
                </a:r>
                <a:r>
                  <a:rPr lang="ru-RU" dirty="0" err="1">
                    <a:latin typeface="Georgia" panose="02040502050405020303" pitchFamily="18" charset="0"/>
                  </a:rPr>
                  <a:t>грн</a:t>
                </a:r>
                <a:r>
                  <a:rPr lang="ru-RU" dirty="0">
                    <a:latin typeface="Georgia" panose="02040502050405020303" pitchFamily="18" charset="0"/>
                  </a:rPr>
                  <a:t>(10/6=1,7). Коли ми </a:t>
                </a:r>
                <a:r>
                  <a:rPr lang="ru-RU" dirty="0" err="1">
                    <a:latin typeface="Georgia" panose="02040502050405020303" pitchFamily="18" charset="0"/>
                  </a:rPr>
                  <a:t>реалізуємо</a:t>
                </a:r>
                <a:r>
                  <a:rPr lang="ru-RU" dirty="0">
                    <a:latin typeface="Georgia" panose="02040502050405020303" pitchFamily="18" charset="0"/>
                  </a:rPr>
                  <a:t> товар </a:t>
                </a:r>
                <a:r>
                  <a:rPr lang="ru-RU" dirty="0" err="1">
                    <a:latin typeface="Georgia" panose="02040502050405020303" pitchFamily="18" charset="0"/>
                  </a:rPr>
                  <a:t>кінцевому</a:t>
                </a:r>
                <a:r>
                  <a:rPr lang="ru-RU" dirty="0">
                    <a:latin typeface="Georgia" panose="02040502050405020303" pitchFamily="18" charset="0"/>
                  </a:rPr>
                  <a:t/>
                </a:r>
                <a:r>
                  <a:rPr lang="ru-RU" dirty="0" err="1">
                    <a:latin typeface="Georgia" panose="02040502050405020303" pitchFamily="18" charset="0"/>
                  </a:rPr>
                  <a:t>споживачеві</a:t>
                </a:r>
                <a:r>
                  <a:rPr lang="ru-RU" dirty="0">
                    <a:latin typeface="Georgia" panose="02040502050405020303" pitchFamily="18" charset="0"/>
                  </a:rPr>
                  <a:t>, у нас </a:t>
                </a:r>
                <a:r>
                  <a:rPr lang="ru-RU" dirty="0" err="1">
                    <a:latin typeface="Georgia" panose="02040502050405020303" pitchFamily="18" charset="0"/>
                  </a:rPr>
                  <a:t>виникає</a:t>
                </a:r>
                <a:r>
                  <a:rPr lang="ru-RU" dirty="0">
                    <a:latin typeface="Georgia" panose="02040502050405020303" pitchFamily="18" charset="0"/>
                  </a:rPr>
                  <a:t/>
                </a:r>
                <a:r>
                  <a:rPr lang="ru-RU" dirty="0" err="1">
                    <a:latin typeface="Georgia" panose="02040502050405020303" pitchFamily="18" charset="0"/>
                  </a:rPr>
                  <a:t>податкове</a:t>
                </a:r>
                <a:r>
                  <a:rPr lang="ru-RU" dirty="0">
                    <a:latin typeface="Georgia" panose="02040502050405020303" pitchFamily="18" charset="0"/>
                  </a:rPr>
                  <a:t/>
                </a:r>
                <a:r>
                  <a:rPr lang="ru-RU" dirty="0" err="1">
                    <a:latin typeface="Georgia" panose="02040502050405020303" pitchFamily="18" charset="0"/>
                  </a:rPr>
                  <a:t>зобов’язання</a:t>
                </a:r>
                <a:r>
                  <a:rPr lang="ru-RU" dirty="0">
                    <a:latin typeface="Georgia" panose="02040502050405020303" pitchFamily="18" charset="0"/>
                  </a:rPr>
                  <a:t>(ПЗ) на 2,3 грн.(12/6=2), але ми маємо ПК на 1,7 грн., тому ми </a:t>
                </a:r>
                <a:r>
                  <a:rPr lang="ru-RU" dirty="0" err="1">
                    <a:latin typeface="Georgia" panose="02040502050405020303" pitchFamily="18" charset="0"/>
                  </a:rPr>
                  <a:t>повинні</a:t>
                </a:r>
                <a:r>
                  <a:rPr lang="ru-RU" dirty="0">
                    <a:latin typeface="Georgia" panose="02040502050405020303" pitchFamily="18" charset="0"/>
                  </a:rPr>
                  <a:t/>
                </a:r>
                <a:r>
                  <a:rPr lang="ru-RU" dirty="0" err="1">
                    <a:latin typeface="Georgia" panose="02040502050405020303" pitchFamily="18" charset="0"/>
                  </a:rPr>
                  <a:t>сплатити</a:t>
                </a:r>
                <a:r>
                  <a:rPr lang="ru-RU" dirty="0">
                    <a:latin typeface="Georgia" panose="02040502050405020303" pitchFamily="18" charset="0"/>
                  </a:rPr>
                  <a:t> 0,6 </a:t>
                </a:r>
                <a:r>
                  <a:rPr lang="ru-RU" dirty="0" err="1">
                    <a:latin typeface="Georgia" panose="02040502050405020303" pitchFamily="18" charset="0"/>
                  </a:rPr>
                  <a:t>грн</a:t>
                </a:r>
                <a:r>
                  <a:rPr lang="ru-RU" dirty="0">
                    <a:latin typeface="Georgia" panose="02040502050405020303" pitchFamily="18" charset="0"/>
                  </a:rPr>
                  <a:t> (2,3-1,7=0,6).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uk-UA" sz="2000" i="1">
                        <a:latin typeface="Cambria Math" panose="02040503050406030204" pitchFamily="18" charset="0"/>
                      </a:rPr>
                      <m:t>ПДВ=</m:t>
                    </m:r>
                    <m:f>
                      <m:fPr>
                        <m:ctrlPr>
                          <a:rPr lang="uk-UA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000" i="1">
                            <a:latin typeface="Cambria Math" panose="02040503050406030204" pitchFamily="18" charset="0"/>
                          </a:rPr>
                          <m:t>Цр</m:t>
                        </m:r>
                        <m:r>
                          <a:rPr lang="uk-U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∙К∙20</m:t>
                        </m:r>
                      </m:num>
                      <m:den>
                        <m:r>
                          <a:rPr lang="uk-UA" sz="2000" i="1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uk-UA" sz="2000" i="1">
                        <a:latin typeface="Cambria Math" panose="02040503050406030204" pitchFamily="18" charset="0"/>
                      </a:rPr>
                      <m:t>−ПДВс</m:t>
                    </m:r>
                    <m:r>
                      <a:rPr lang="uk-U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∙К</m:t>
                    </m:r>
                    <m:r>
                      <a:rPr lang="uk-U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uk-U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uk-UA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uk-UA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14−2,3</m:t>
                            </m:r>
                          </m:e>
                        </m:d>
                        <m:r>
                          <a:rPr lang="uk-U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∙300∙20</m:t>
                        </m:r>
                      </m:num>
                      <m:den>
                        <m:r>
                          <a:rPr lang="uk-U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uk-U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−0,6∙300=522</m:t>
                    </m:r>
                  </m:oMath>
                </a14:m>
                <a:r>
                  <a:rPr lang="ru-RU" sz="2000" dirty="0">
                    <a:latin typeface="Georgia" panose="02040502050405020303" pitchFamily="18" charset="0"/>
                  </a:rPr>
                  <a:t/>
                </a:r>
                <a:r>
                  <a:rPr lang="ru-RU" sz="2000" dirty="0" err="1">
                    <a:latin typeface="Georgia" panose="02040502050405020303" pitchFamily="18" charset="0"/>
                  </a:rPr>
                  <a:t>грн</a:t>
                </a:r>
                <a:endParaRPr lang="ru-RU" sz="2000" dirty="0">
                  <a:latin typeface="Georgia" panose="02040502050405020303" pitchFamily="18" charset="0"/>
                </a:endParaRPr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04E1F8E-9189-424A-9507-C139B679D4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0932" y="1442829"/>
                <a:ext cx="9269902" cy="4184375"/>
              </a:xfrm>
              <a:blipFill>
                <a:blip r:embed="rId2"/>
                <a:stretch>
                  <a:fillRect l="-657" t="-1020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B6D7E4AF-EEFA-4981-8A23-D9B2257FD664}"/>
              </a:ext>
            </a:extLst>
          </p:cNvPr>
          <p:cNvSpPr txBox="1">
            <a:spLocks/>
          </p:cNvSpPr>
          <p:nvPr/>
        </p:nvSpPr>
        <p:spPr>
          <a:xfrm>
            <a:off x="2019339" y="609599"/>
            <a:ext cx="6013088" cy="60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3200" b="1" dirty="0">
                <a:latin typeface="Georgia" panose="02040502050405020303" pitchFamily="18" charset="0"/>
              </a:rPr>
              <a:t>Хід </a:t>
            </a:r>
            <a:r>
              <a:rPr lang="uk-UA" sz="3200" b="1" dirty="0" err="1">
                <a:latin typeface="Georgia" panose="02040502050405020303" pitchFamily="18" charset="0"/>
              </a:rPr>
              <a:t>розв</a:t>
            </a:r>
            <a:r>
              <a:rPr lang="en-US" sz="3200" b="1" dirty="0">
                <a:latin typeface="Georgia" panose="02040502050405020303" pitchFamily="18" charset="0"/>
              </a:rPr>
              <a:t>’</a:t>
            </a:r>
            <a:r>
              <a:rPr lang="uk-UA" sz="3200" b="1" dirty="0">
                <a:latin typeface="Georgia" panose="02040502050405020303" pitchFamily="18" charset="0"/>
              </a:rPr>
              <a:t>язання завдання</a:t>
            </a:r>
            <a:endParaRPr lang="ru-UA" sz="32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95858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04E1F8E-9189-424A-9507-C139B679D4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61385" y="1285461"/>
                <a:ext cx="8600667" cy="467801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uk-UA" sz="2000" dirty="0">
                    <a:latin typeface="Georgia" panose="02040502050405020303" pitchFamily="18" charset="0"/>
                  </a:rPr>
                  <a:t>6. Валові витрати (ВВ) знаходимо як суму витрат, пов’язаних з реалізацією, та сумою обов’язкових платежів, що відносяться на витрати обертання (ОП):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000" i="1" dirty="0" smtClean="0">
                          <a:latin typeface="Cambria Math" panose="02040503050406030204" pitchFamily="18" charset="0"/>
                        </a:rPr>
                        <m:t>ВВ = ВР+ОП </m:t>
                      </m:r>
                    </m:oMath>
                  </m:oMathPara>
                </a14:m>
                <a:endParaRPr lang="uk-UA" sz="2000" dirty="0">
                  <a:latin typeface="Georgia" panose="02040502050405020303" pitchFamily="18" charset="0"/>
                </a:endParaRPr>
              </a:p>
              <a:p>
                <a:pPr marL="0" indent="0">
                  <a:buNone/>
                </a:pPr>
                <a:r>
                  <a:rPr lang="uk-UA" sz="2000" dirty="0">
                    <a:latin typeface="Georgia" panose="02040502050405020303" pitchFamily="18" charset="0"/>
                  </a:rPr>
                  <a:t>Підставивши значення величин, маємо: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uk-UA" sz="2000" i="1" dirty="0" smtClean="0">
                        <a:latin typeface="Cambria Math" panose="02040503050406030204" pitchFamily="18" charset="0"/>
                      </a:rPr>
                      <m:t>ВВ =</m:t>
                    </m:r>
                    <m:r>
                      <a:rPr lang="uk-UA" sz="2000" b="0" i="1" dirty="0" smtClean="0">
                        <a:latin typeface="Cambria Math" panose="02040503050406030204" pitchFamily="18" charset="0"/>
                      </a:rPr>
                      <m:t>177+85,77=262,77</m:t>
                    </m:r>
                  </m:oMath>
                </a14:m>
                <a:r>
                  <a:rPr lang="uk-UA" sz="2000" dirty="0">
                    <a:latin typeface="Georgia" panose="02040502050405020303" pitchFamily="18" charset="0"/>
                  </a:rPr>
                  <a:t> грн</a:t>
                </a:r>
              </a:p>
              <a:p>
                <a:pPr marL="0" indent="0" algn="just">
                  <a:buNone/>
                </a:pPr>
                <a:endParaRPr lang="uk-UA" sz="2000" dirty="0">
                  <a:latin typeface="Georgia" panose="02040502050405020303" pitchFamily="18" charset="0"/>
                </a:endParaRPr>
              </a:p>
              <a:p>
                <a:pPr marL="0" indent="0">
                  <a:buNone/>
                </a:pPr>
                <a:r>
                  <a:rPr lang="uk-UA" sz="2000" dirty="0">
                    <a:latin typeface="Georgia" panose="02040502050405020303" pitchFamily="18" charset="0"/>
                  </a:rPr>
                  <a:t>7.	Дохід, який оподатковується (Д):</a:t>
                </a:r>
              </a:p>
              <a:p>
                <a:pPr marL="0" indent="0" algn="ctr">
                  <a:buNone/>
                </a:pPr>
                <a:r>
                  <a:rPr lang="uk-UA" sz="2000" dirty="0">
                    <a:latin typeface="Georgia" panose="02040502050405020303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uk-UA" sz="2000" b="0" i="1" smtClean="0">
                        <a:latin typeface="Cambria Math" panose="02040503050406030204" pitchFamily="18" charset="0"/>
                      </a:rPr>
                      <m:t>Д=</m:t>
                    </m:r>
                    <m:d>
                      <m:dPr>
                        <m:ctrlPr>
                          <a:rPr lang="uk-U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uk-UA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uk-UA" sz="2000" b="0" i="1" smtClean="0">
                                <a:latin typeface="Cambria Math" panose="02040503050406030204" pitchFamily="18" charset="0"/>
                              </a:rPr>
                              <m:t>Цр−ПДВ</m:t>
                            </m:r>
                          </m:e>
                        </m:d>
                        <m:r>
                          <a:rPr lang="uk-UA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uk-UA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uk-UA" sz="2000" b="0" i="1" smtClean="0">
                                <a:latin typeface="Cambria Math" panose="02040503050406030204" pitchFamily="18" charset="0"/>
                              </a:rPr>
                              <m:t>Цз−ПДВ</m:t>
                            </m:r>
                          </m:e>
                        </m:d>
                      </m:e>
                    </m:d>
                    <m:r>
                      <a:rPr lang="uk-U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∙К−ВВ</m:t>
                    </m:r>
                  </m:oMath>
                </a14:m>
                <a:endParaRPr lang="uk-UA" sz="2000" dirty="0">
                  <a:latin typeface="Georgia" panose="02040502050405020303" pitchFamily="18" charset="0"/>
                </a:endParaRPr>
              </a:p>
              <a:p>
                <a:pPr marL="0" indent="0">
                  <a:buNone/>
                </a:pPr>
                <a:r>
                  <a:rPr lang="uk-UA" sz="2000" dirty="0">
                    <a:latin typeface="Georgia" panose="02040502050405020303" pitchFamily="18" charset="0"/>
                  </a:rPr>
                  <a:t>Підставивши значення величин, маємо:</a:t>
                </a:r>
              </a:p>
              <a:p>
                <a:pPr marL="0" indent="0" defTabSz="458788">
                  <a:buNone/>
                </a:pPr>
                <a14:m>
                  <m:oMath xmlns:m="http://schemas.openxmlformats.org/officeDocument/2006/math">
                    <m:r>
                      <a:rPr lang="uk-UA" sz="2000" b="0" i="1" smtClean="0">
                        <a:latin typeface="Cambria Math" panose="02040503050406030204" pitchFamily="18" charset="0"/>
                      </a:rPr>
                      <m:t>Д=</m:t>
                    </m:r>
                    <m:d>
                      <m:dPr>
                        <m:ctrlPr>
                          <a:rPr lang="uk-U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uk-UA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uk-UA" sz="2000" b="0" i="1" smtClean="0">
                                <a:latin typeface="Cambria Math" panose="02040503050406030204" pitchFamily="18" charset="0"/>
                              </a:rPr>
                              <m:t>14−2,3</m:t>
                            </m:r>
                          </m:e>
                        </m:d>
                        <m:r>
                          <a:rPr lang="uk-UA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uk-UA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uk-UA" sz="2000" b="0" i="1" smtClean="0">
                                <a:latin typeface="Cambria Math" panose="02040503050406030204" pitchFamily="18" charset="0"/>
                              </a:rPr>
                              <m:t>10−1,7</m:t>
                            </m:r>
                          </m:e>
                        </m:d>
                      </m:e>
                    </m:d>
                    <m:r>
                      <a:rPr lang="uk-U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∙300−262,77=757,23</m:t>
                    </m:r>
                  </m:oMath>
                </a14:m>
                <a:r>
                  <a:rPr lang="uk-UA" sz="2000" dirty="0">
                    <a:latin typeface="Georgia" panose="02040502050405020303" pitchFamily="18" charset="0"/>
                  </a:rPr>
                  <a:t> грн</a:t>
                </a:r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xmlns="" id="{904E1F8E-9189-424A-9507-C139B679D4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61385" y="1285461"/>
                <a:ext cx="8600667" cy="4678018"/>
              </a:xfrm>
              <a:blipFill>
                <a:blip r:embed="rId2"/>
                <a:stretch>
                  <a:fillRect l="-709" t="-913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B6D7E4AF-EEFA-4981-8A23-D9B2257FD664}"/>
              </a:ext>
            </a:extLst>
          </p:cNvPr>
          <p:cNvSpPr txBox="1">
            <a:spLocks/>
          </p:cNvSpPr>
          <p:nvPr/>
        </p:nvSpPr>
        <p:spPr>
          <a:xfrm>
            <a:off x="2244627" y="516834"/>
            <a:ext cx="6013088" cy="60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3200" b="1" dirty="0">
                <a:latin typeface="Georgia" panose="02040502050405020303" pitchFamily="18" charset="0"/>
              </a:rPr>
              <a:t>Хід </a:t>
            </a:r>
            <a:r>
              <a:rPr lang="uk-UA" sz="3200" b="1" dirty="0" err="1">
                <a:latin typeface="Georgia" panose="02040502050405020303" pitchFamily="18" charset="0"/>
              </a:rPr>
              <a:t>розв</a:t>
            </a:r>
            <a:r>
              <a:rPr lang="en-US" sz="3200" b="1" dirty="0">
                <a:latin typeface="Georgia" panose="02040502050405020303" pitchFamily="18" charset="0"/>
              </a:rPr>
              <a:t>’</a:t>
            </a:r>
            <a:r>
              <a:rPr lang="uk-UA" sz="3200" b="1" dirty="0">
                <a:latin typeface="Georgia" panose="02040502050405020303" pitchFamily="18" charset="0"/>
              </a:rPr>
              <a:t>язання завдання</a:t>
            </a:r>
            <a:endParaRPr lang="ru-UA" sz="32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10044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04E1F8E-9189-424A-9507-C139B679D4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61385" y="1285460"/>
                <a:ext cx="8600667" cy="495631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ru-RU" sz="2000" dirty="0">
                    <a:latin typeface="Georgia" panose="02040502050405020303" pitchFamily="18" charset="0"/>
                  </a:rPr>
                  <a:t>8. </a:t>
                </a:r>
                <a:r>
                  <a:rPr lang="ru-RU" sz="2000" dirty="0" err="1">
                    <a:latin typeface="Georgia" panose="02040502050405020303" pitchFamily="18" charset="0"/>
                  </a:rPr>
                  <a:t>Податок</a:t>
                </a:r>
                <a:r>
                  <a:rPr lang="ru-RU" sz="2000" dirty="0">
                    <a:latin typeface="Georgia" panose="02040502050405020303" pitchFamily="18" charset="0"/>
                  </a:rPr>
                  <a:t> на </a:t>
                </a:r>
                <a:r>
                  <a:rPr lang="ru-RU" sz="2000" dirty="0" err="1">
                    <a:latin typeface="Georgia" panose="02040502050405020303" pitchFamily="18" charset="0"/>
                  </a:rPr>
                  <a:t>прибуток</a:t>
                </a:r>
                <a:r>
                  <a:rPr lang="ru-RU" sz="2000" dirty="0">
                    <a:latin typeface="Georgia" panose="02040502050405020303" pitchFamily="18" charset="0"/>
                  </a:rPr>
                  <a:t> (ПП) </a:t>
                </a:r>
                <a:r>
                  <a:rPr lang="ru-RU" sz="2000" dirty="0" err="1">
                    <a:latin typeface="Georgia" panose="02040502050405020303" pitchFamily="18" charset="0"/>
                  </a:rPr>
                  <a:t>знаходимо</a:t>
                </a:r>
                <a:r>
                  <a:rPr lang="ru-RU" sz="2000" dirty="0">
                    <a:latin typeface="Georgia" panose="02040502050405020303" pitchFamily="18" charset="0"/>
                  </a:rPr>
                  <a:t> за формулою:</a:t>
                </a:r>
              </a:p>
              <a:p>
                <a:pPr marL="0" indent="0" algn="ctr">
                  <a:buNone/>
                </a:pPr>
                <a:r>
                  <a:rPr lang="ru-RU" sz="2000" dirty="0">
                    <a:latin typeface="Georgia" panose="02040502050405020303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uk-UA" sz="2000" b="0" i="1" smtClean="0">
                        <a:latin typeface="Cambria Math" panose="02040503050406030204" pitchFamily="18" charset="0"/>
                      </a:rPr>
                      <m:t>ПП=</m:t>
                    </m:r>
                    <m:f>
                      <m:fPr>
                        <m:ctrlPr>
                          <a:rPr lang="uk-UA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000" b="0" i="1" smtClean="0">
                            <a:latin typeface="Cambria Math" panose="02040503050406030204" pitchFamily="18" charset="0"/>
                          </a:rPr>
                          <m:t>Д</m:t>
                        </m:r>
                        <m:r>
                          <a:rPr lang="uk-U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uk-UA" sz="20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ru-RU" sz="2000" dirty="0">
                    <a:latin typeface="Georgia" panose="02040502050405020303" pitchFamily="18" charset="0"/>
                  </a:rPr>
                  <a:t> , </a:t>
                </a:r>
              </a:p>
              <a:p>
                <a:pPr marL="0" indent="450850">
                  <a:buNone/>
                </a:pPr>
                <a:r>
                  <a:rPr lang="ru-RU" sz="2000" dirty="0">
                    <a:latin typeface="Georgia" panose="02040502050405020303" pitchFamily="18" charset="0"/>
                  </a:rPr>
                  <a:t>де а = 21%. </a:t>
                </a:r>
              </a:p>
              <a:p>
                <a:pPr marL="0" indent="0">
                  <a:buNone/>
                </a:pPr>
                <a:r>
                  <a:rPr lang="ru-RU" sz="2000" dirty="0" err="1">
                    <a:latin typeface="Georgia" panose="02040502050405020303" pitchFamily="18" charset="0"/>
                  </a:rPr>
                  <a:t>Тоді</a:t>
                </a:r>
                <a:r>
                  <a:rPr lang="ru-RU" sz="2000" dirty="0">
                    <a:latin typeface="Georgia" panose="02040502050405020303" pitchFamily="18" charset="0"/>
                  </a:rPr>
                  <a:t>, </a:t>
                </a:r>
                <a:r>
                  <a:rPr lang="ru-RU" sz="2000" dirty="0" err="1">
                    <a:latin typeface="Georgia" panose="02040502050405020303" pitchFamily="18" charset="0"/>
                  </a:rPr>
                  <a:t>підставивши</a:t>
                </a:r>
                <a:r>
                  <a:rPr lang="ru-RU" sz="2000" dirty="0">
                    <a:latin typeface="Georgia" panose="02040502050405020303" pitchFamily="18" charset="0"/>
                  </a:rPr>
                  <a:t> значення величин, маємо:</a:t>
                </a:r>
              </a:p>
              <a:p>
                <a:pPr marL="0" indent="0">
                  <a:buNone/>
                </a:pPr>
                <a:r>
                  <a:rPr lang="ru-RU" sz="2000" dirty="0">
                    <a:latin typeface="Georgia" panose="02040502050405020303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uk-UA" sz="2000" i="1">
                        <a:latin typeface="Cambria Math" panose="02040503050406030204" pitchFamily="18" charset="0"/>
                      </a:rPr>
                      <m:t>ПП=</m:t>
                    </m:r>
                    <m:f>
                      <m:fPr>
                        <m:ctrlPr>
                          <a:rPr lang="uk-UA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000" i="1">
                            <a:latin typeface="Cambria Math" panose="02040503050406030204" pitchFamily="18" charset="0"/>
                          </a:rPr>
                          <m:t>Д</m:t>
                        </m:r>
                        <m:r>
                          <a:rPr lang="uk-U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uk-UA" sz="2000" i="1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uk-UA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uk-UA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000" b="0" i="1" smtClean="0">
                            <a:latin typeface="Cambria Math" panose="02040503050406030204" pitchFamily="18" charset="0"/>
                          </a:rPr>
                          <m:t>757,23</m:t>
                        </m:r>
                        <m:r>
                          <a:rPr lang="uk-U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∙21</m:t>
                        </m:r>
                      </m:num>
                      <m:den>
                        <m:r>
                          <a:rPr lang="uk-UA" sz="20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uk-UA" sz="2000" b="0" i="1" smtClean="0">
                        <a:latin typeface="Cambria Math" panose="02040503050406030204" pitchFamily="18" charset="0"/>
                      </a:rPr>
                      <m:t>=159,01</m:t>
                    </m:r>
                  </m:oMath>
                </a14:m>
                <a:r>
                  <a:rPr lang="ru-RU" sz="2000" dirty="0">
                    <a:latin typeface="Georgia" panose="02040502050405020303" pitchFamily="18" charset="0"/>
                  </a:rPr>
                  <a:t> грн</a:t>
                </a:r>
              </a:p>
              <a:p>
                <a:pPr marL="0" indent="0">
                  <a:buNone/>
                </a:pPr>
                <a:endParaRPr lang="ru-RU" sz="2000" dirty="0">
                  <a:latin typeface="Georgia" panose="02040502050405020303" pitchFamily="18" charset="0"/>
                </a:endParaRPr>
              </a:p>
              <a:p>
                <a:pPr marL="0" indent="0">
                  <a:buNone/>
                </a:pPr>
                <a:r>
                  <a:rPr lang="ru-RU" sz="2000" dirty="0">
                    <a:latin typeface="Georgia" panose="02040502050405020303" pitchFamily="18" charset="0"/>
                  </a:rPr>
                  <a:t>9. </a:t>
                </a:r>
                <a:r>
                  <a:rPr lang="ru-RU" sz="2000" dirty="0" err="1">
                    <a:latin typeface="Georgia" panose="02040502050405020303" pitchFamily="18" charset="0"/>
                  </a:rPr>
                  <a:t>Розраховуємо</a:t>
                </a:r>
                <a:r>
                  <a:rPr lang="ru-RU" sz="2000" dirty="0">
                    <a:latin typeface="Georgia" panose="02040502050405020303" pitchFamily="18" charset="0"/>
                  </a:rPr>
                  <a:t/>
                </a:r>
                <a:r>
                  <a:rPr lang="ru-RU" sz="2000" dirty="0" err="1">
                    <a:latin typeface="Georgia" panose="02040502050405020303" pitchFamily="18" charset="0"/>
                  </a:rPr>
                  <a:t>номінальний</a:t>
                </a:r>
                <a:r>
                  <a:rPr lang="ru-RU" sz="2000" dirty="0">
                    <a:latin typeface="Georgia" panose="02040502050405020303" pitchFamily="18" charset="0"/>
                  </a:rPr>
                  <a:t/>
                </a:r>
                <a:r>
                  <a:rPr lang="ru-RU" sz="2000" dirty="0" err="1">
                    <a:latin typeface="Georgia" panose="02040502050405020303" pitchFamily="18" charset="0"/>
                  </a:rPr>
                  <a:t>розмір</a:t>
                </a:r>
                <a:r>
                  <a:rPr lang="ru-RU" sz="2000" dirty="0">
                    <a:latin typeface="Georgia" panose="02040502050405020303" pitchFamily="18" charset="0"/>
                  </a:rPr>
                  <a:t> чистого </a:t>
                </a:r>
                <a:r>
                  <a:rPr lang="ru-RU" sz="2000" dirty="0" err="1">
                    <a:latin typeface="Georgia" panose="02040502050405020303" pitchFamily="18" charset="0"/>
                  </a:rPr>
                  <a:t>прибутку</a:t>
                </a:r>
                <a:r>
                  <a:rPr lang="ru-RU" sz="2000" dirty="0">
                    <a:latin typeface="Georgia" panose="02040502050405020303" pitchFamily="18" charset="0"/>
                  </a:rPr>
                  <a:t> (П) за формулою: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uk-UA" sz="2000" b="0" i="1" smtClean="0">
                        <a:latin typeface="Cambria Math" panose="02040503050406030204" pitchFamily="18" charset="0"/>
                      </a:rPr>
                      <m:t>П=Д−ПП</m:t>
                    </m:r>
                  </m:oMath>
                </a14:m>
                <a:r>
                  <a:rPr lang="ru-RU" sz="2000" dirty="0">
                    <a:latin typeface="Georgia" panose="02040502050405020303" pitchFamily="18" charset="0"/>
                  </a:rPr>
                  <a:t/>
                </a:r>
              </a:p>
              <a:p>
                <a:pPr marL="0" indent="0">
                  <a:buNone/>
                </a:pPr>
                <a:r>
                  <a:rPr lang="ru-RU" sz="2000" dirty="0">
                    <a:latin typeface="Georgia" panose="02040502050405020303" pitchFamily="18" charset="0"/>
                  </a:rPr>
                  <a:t>Підставивши значення величин, маємо: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uk-UA" sz="2000" b="0" i="1" smtClean="0">
                        <a:latin typeface="Cambria Math" panose="02040503050406030204" pitchFamily="18" charset="0"/>
                      </a:rPr>
                      <m:t>П=757,23−159,01=598,22</m:t>
                    </m:r>
                  </m:oMath>
                </a14:m>
                <a:r>
                  <a:rPr lang="ru-RU" sz="2000" dirty="0">
                    <a:latin typeface="Georgia" panose="02040502050405020303" pitchFamily="18" charset="0"/>
                  </a:rPr>
                  <a:t/>
                </a:r>
                <a:r>
                  <a:rPr lang="ru-RU" sz="2000" dirty="0" err="1">
                    <a:latin typeface="Georgia" panose="02040502050405020303" pitchFamily="18" charset="0"/>
                  </a:rPr>
                  <a:t>грн</a:t>
                </a:r>
                <a:endParaRPr lang="ru-RU" sz="2000" dirty="0">
                  <a:latin typeface="Georgia" panose="02040502050405020303" pitchFamily="18" charset="0"/>
                </a:endParaRPr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04E1F8E-9189-424A-9507-C139B679D4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61385" y="1285460"/>
                <a:ext cx="8600667" cy="4956313"/>
              </a:xfrm>
              <a:blipFill>
                <a:blip r:embed="rId2"/>
                <a:stretch>
                  <a:fillRect l="-709" t="-861" b="-123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B6D7E4AF-EEFA-4981-8A23-D9B2257FD664}"/>
              </a:ext>
            </a:extLst>
          </p:cNvPr>
          <p:cNvSpPr txBox="1">
            <a:spLocks/>
          </p:cNvSpPr>
          <p:nvPr/>
        </p:nvSpPr>
        <p:spPr>
          <a:xfrm>
            <a:off x="2244627" y="516834"/>
            <a:ext cx="6013088" cy="60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3200" b="1" dirty="0">
                <a:latin typeface="Georgia" panose="02040502050405020303" pitchFamily="18" charset="0"/>
              </a:rPr>
              <a:t>Хід </a:t>
            </a:r>
            <a:r>
              <a:rPr lang="uk-UA" sz="3200" b="1" dirty="0" err="1">
                <a:latin typeface="Georgia" panose="02040502050405020303" pitchFamily="18" charset="0"/>
              </a:rPr>
              <a:t>розв</a:t>
            </a:r>
            <a:r>
              <a:rPr lang="en-US" sz="3200" b="1" dirty="0">
                <a:latin typeface="Georgia" panose="02040502050405020303" pitchFamily="18" charset="0"/>
              </a:rPr>
              <a:t>’</a:t>
            </a:r>
            <a:r>
              <a:rPr lang="uk-UA" sz="3200" b="1" dirty="0">
                <a:latin typeface="Georgia" panose="02040502050405020303" pitchFamily="18" charset="0"/>
              </a:rPr>
              <a:t>язання завдання</a:t>
            </a:r>
            <a:endParaRPr lang="ru-UA" sz="32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4756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231A59B-767A-4826-A731-3DE283D13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7672" y="1073427"/>
            <a:ext cx="7022592" cy="609600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latin typeface="Georgia" panose="02040502050405020303" pitchFamily="18" charset="0"/>
              </a:rPr>
              <a:t>Фактори ефективної закупівлі </a:t>
            </a:r>
            <a:endParaRPr lang="ru-UA" sz="3200" b="1" dirty="0">
              <a:latin typeface="Georgia" panose="02040502050405020303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04E1F8E-9189-424A-9507-C139B679D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991" y="1901952"/>
            <a:ext cx="8660752" cy="437083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допомагає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назвати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закупівлю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успішною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Інститут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професійного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сфері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закупівель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стандарти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використовує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ООН,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Всесвітній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банк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МВФ,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пропонує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модель закупівлі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п'яти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прав». Модель стала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традиційною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формулою»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закупівлях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цілі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критерії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оцінки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показників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закупівель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версією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придбані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товари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послуги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повинні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правильної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правильної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кількості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доставлені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потрібне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місце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потрібний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потрібною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ціною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Альтернативний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перелік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п'яти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прав —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змінює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фактор "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правильне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місце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" на фактор "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правильне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джерело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",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надійний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постачальник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96427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04E1F8E-9189-424A-9507-C139B679D4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61385" y="1285460"/>
                <a:ext cx="8600667" cy="495631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ru-RU" sz="2000" dirty="0">
                    <a:latin typeface="Georgia" panose="02040502050405020303" pitchFamily="18" charset="0"/>
                  </a:rPr>
                  <a:t>10. </a:t>
                </a:r>
                <a:r>
                  <a:rPr lang="ru-RU" sz="2000" dirty="0" err="1">
                    <a:latin typeface="Georgia" panose="02040502050405020303" pitchFamily="18" charset="0"/>
                  </a:rPr>
                  <a:t>Знаходимо</a:t>
                </a:r>
                <a:r>
                  <a:rPr lang="ru-RU" sz="2000" dirty="0">
                    <a:latin typeface="Georgia" panose="02040502050405020303" pitchFamily="18" charset="0"/>
                  </a:rPr>
                  <a:t/>
                </a:r>
                <a:r>
                  <a:rPr lang="ru-RU" sz="2000" dirty="0" err="1">
                    <a:latin typeface="Georgia" panose="02040502050405020303" pitchFamily="18" charset="0"/>
                  </a:rPr>
                  <a:t>рентабельність</a:t>
                </a:r>
                <a:r>
                  <a:rPr lang="ru-RU" sz="2000" dirty="0">
                    <a:latin typeface="Georgia" panose="02040502050405020303" pitchFamily="18" charset="0"/>
                  </a:rPr>
                  <a:t/>
                </a:r>
                <a:r>
                  <a:rPr lang="ru-RU" sz="2000" dirty="0" err="1">
                    <a:latin typeface="Georgia" panose="02040502050405020303" pitchFamily="18" charset="0"/>
                  </a:rPr>
                  <a:t>витрат</a:t>
                </a:r>
                <a:r>
                  <a:rPr lang="ru-RU" sz="2000" dirty="0">
                    <a:latin typeface="Georgia" panose="02040502050405020303" pitchFamily="18" charset="0"/>
                  </a:rPr>
                  <a:t/>
                </a:r>
                <a:r>
                  <a:rPr lang="ru-RU" sz="2000" dirty="0" err="1">
                    <a:latin typeface="Georgia" panose="02040502050405020303" pitchFamily="18" charset="0"/>
                  </a:rPr>
                  <a:t>обігу</a:t>
                </a:r>
                <a:r>
                  <a:rPr lang="ru-RU" sz="2000" dirty="0">
                    <a:latin typeface="Georgia" panose="02040502050405020303" pitchFamily="18" charset="0"/>
                  </a:rPr>
                  <a:t> (РВО) у %:</a:t>
                </a:r>
              </a:p>
              <a:p>
                <a:pPr marL="0" indent="0" algn="ctr">
                  <a:buNone/>
                </a:pPr>
                <a:r>
                  <a:rPr lang="ru-RU" sz="2000" dirty="0">
                    <a:latin typeface="Georgia" panose="02040502050405020303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uk-UA" sz="2000" b="0" i="1" smtClean="0">
                        <a:latin typeface="Cambria Math" panose="02040503050406030204" pitchFamily="18" charset="0"/>
                      </a:rPr>
                      <m:t>РВО=</m:t>
                    </m:r>
                    <m:f>
                      <m:fPr>
                        <m:ctrlPr>
                          <a:rPr lang="uk-UA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000" b="0" i="1" smtClean="0">
                            <a:latin typeface="Cambria Math" panose="02040503050406030204" pitchFamily="18" charset="0"/>
                          </a:rPr>
                          <m:t>П</m:t>
                        </m:r>
                      </m:num>
                      <m:den>
                        <m:r>
                          <a:rPr lang="uk-UA" sz="2000" b="0" i="1" smtClean="0">
                            <a:latin typeface="Cambria Math" panose="02040503050406030204" pitchFamily="18" charset="0"/>
                          </a:rPr>
                          <m:t>ВВ</m:t>
                        </m:r>
                      </m:den>
                    </m:f>
                    <m:r>
                      <a:rPr lang="uk-UA" sz="2000" b="0" i="1" smtClean="0">
                        <a:latin typeface="Cambria Math" panose="02040503050406030204" pitchFamily="18" charset="0"/>
                      </a:rPr>
                      <m:t>100</m:t>
                    </m:r>
                  </m:oMath>
                </a14:m>
                <a:r>
                  <a:rPr lang="ru-RU" sz="2000" dirty="0">
                    <a:latin typeface="Georgia" panose="02040502050405020303" pitchFamily="18" charset="0"/>
                  </a:rPr>
                  <a:t/>
                </a:r>
              </a:p>
              <a:p>
                <a:pPr marL="0" indent="0">
                  <a:buNone/>
                </a:pPr>
                <a:r>
                  <a:rPr lang="ru-RU" sz="2000" dirty="0">
                    <a:latin typeface="Georgia" panose="02040502050405020303" pitchFamily="18" charset="0"/>
                  </a:rPr>
                  <a:t>Підставивши значення величин, маємо:</a:t>
                </a:r>
              </a:p>
              <a:p>
                <a:pPr marL="0" indent="0">
                  <a:buNone/>
                </a:pPr>
                <a:r>
                  <a:rPr lang="ru-RU" sz="2000" dirty="0">
                    <a:latin typeface="Georgia" panose="02040502050405020303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uk-UA" sz="2000" i="1">
                        <a:latin typeface="Cambria Math" panose="02040503050406030204" pitchFamily="18" charset="0"/>
                      </a:rPr>
                      <m:t>ПП=</m:t>
                    </m:r>
                    <m:f>
                      <m:fPr>
                        <m:ctrlPr>
                          <a:rPr lang="uk-UA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000" b="0" i="1" smtClean="0">
                            <a:latin typeface="Cambria Math" panose="02040503050406030204" pitchFamily="18" charset="0"/>
                          </a:rPr>
                          <m:t>П</m:t>
                        </m:r>
                      </m:num>
                      <m:den>
                        <m:r>
                          <a:rPr lang="uk-UA" sz="2000" b="0" i="1" smtClean="0">
                            <a:latin typeface="Cambria Math" panose="02040503050406030204" pitchFamily="18" charset="0"/>
                          </a:rPr>
                          <m:t>ВВ</m:t>
                        </m:r>
                      </m:den>
                    </m:f>
                    <m:r>
                      <a:rPr lang="uk-UA" sz="2000" b="0" i="1" smtClean="0">
                        <a:latin typeface="Cambria Math" panose="02040503050406030204" pitchFamily="18" charset="0"/>
                      </a:rPr>
                      <m:t>100=</m:t>
                    </m:r>
                    <m:f>
                      <m:fPr>
                        <m:ctrlPr>
                          <a:rPr lang="uk-UA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000" b="0" i="1" smtClean="0">
                            <a:latin typeface="Cambria Math" panose="02040503050406030204" pitchFamily="18" charset="0"/>
                          </a:rPr>
                          <m:t>598,22</m:t>
                        </m:r>
                      </m:num>
                      <m:den>
                        <m:r>
                          <a:rPr lang="uk-UA" sz="2000" b="0" i="1" smtClean="0">
                            <a:latin typeface="Cambria Math" panose="02040503050406030204" pitchFamily="18" charset="0"/>
                          </a:rPr>
                          <m:t>262,77</m:t>
                        </m:r>
                      </m:den>
                    </m:f>
                    <m:r>
                      <a:rPr lang="uk-UA" sz="2000" b="0" i="1" smtClean="0">
                        <a:latin typeface="Cambria Math" panose="02040503050406030204" pitchFamily="18" charset="0"/>
                      </a:rPr>
                      <m:t>100=227,6</m:t>
                    </m:r>
                  </m:oMath>
                </a14:m>
                <a:r>
                  <a:rPr lang="ru-RU" sz="2000" dirty="0">
                    <a:latin typeface="Georgia" panose="02040502050405020303" pitchFamily="18" charset="0"/>
                  </a:rPr>
                  <a:t> %</a:t>
                </a:r>
              </a:p>
              <a:p>
                <a:pPr marL="0" indent="0">
                  <a:buNone/>
                </a:pPr>
                <a:endParaRPr lang="ru-RU" sz="2000" dirty="0">
                  <a:latin typeface="Georgia" panose="02040502050405020303" pitchFamily="18" charset="0"/>
                </a:endParaRPr>
              </a:p>
              <a:p>
                <a:pPr marL="0" indent="0">
                  <a:buNone/>
                </a:pPr>
                <a:r>
                  <a:rPr lang="ru-RU" sz="2000" dirty="0">
                    <a:latin typeface="Georgia" panose="02040502050405020303" pitchFamily="18" charset="0"/>
                  </a:rPr>
                  <a:t>11. </a:t>
                </a:r>
                <a:r>
                  <a:rPr lang="ru-RU" sz="2000" dirty="0" err="1">
                    <a:latin typeface="Georgia" panose="02040502050405020303" pitchFamily="18" charset="0"/>
                  </a:rPr>
                  <a:t>Розраховуємо</a:t>
                </a:r>
                <a:r>
                  <a:rPr lang="ru-RU" sz="2000" dirty="0">
                    <a:latin typeface="Georgia" panose="02040502050405020303" pitchFamily="18" charset="0"/>
                  </a:rPr>
                  <a:t/>
                </a:r>
                <a:r>
                  <a:rPr lang="ru-RU" sz="2000" dirty="0" err="1">
                    <a:latin typeface="Georgia" panose="02040502050405020303" pitchFamily="18" charset="0"/>
                  </a:rPr>
                  <a:t>рентабельність</a:t>
                </a:r>
                <a:r>
                  <a:rPr lang="ru-RU" sz="2000" dirty="0">
                    <a:latin typeface="Georgia" panose="02040502050405020303" pitchFamily="18" charset="0"/>
                  </a:rPr>
                  <a:t> обороту по </a:t>
                </a:r>
                <a:r>
                  <a:rPr lang="ru-RU" sz="2000" dirty="0" err="1">
                    <a:latin typeface="Georgia" panose="02040502050405020303" pitchFamily="18" charset="0"/>
                  </a:rPr>
                  <a:t>закупівлі</a:t>
                </a:r>
                <a:r>
                  <a:rPr lang="ru-RU" sz="2000" dirty="0">
                    <a:latin typeface="Georgia" panose="02040502050405020303" pitchFamily="18" charset="0"/>
                  </a:rPr>
                  <a:t>(РОЗ) у %: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000" b="0" i="1" smtClean="0">
                          <a:latin typeface="Cambria Math" panose="02040503050406030204" pitchFamily="18" charset="0"/>
                        </a:rPr>
                        <m:t>РОЗ=</m:t>
                      </m:r>
                      <m:f>
                        <m:fPr>
                          <m:ctrlPr>
                            <a:rPr lang="uk-UA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2000" i="1">
                              <a:latin typeface="Cambria Math" panose="02040503050406030204" pitchFamily="18" charset="0"/>
                            </a:rPr>
                            <m:t>П</m:t>
                          </m:r>
                        </m:num>
                        <m:den>
                          <m:r>
                            <a:rPr lang="uk-UA" sz="2000" b="0" i="1" smtClean="0">
                              <a:latin typeface="Cambria Math" panose="02040503050406030204" pitchFamily="18" charset="0"/>
                            </a:rPr>
                            <m:t>Цз</m:t>
                          </m:r>
                          <m:r>
                            <a:rPr lang="uk-U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  <m:r>
                            <a:rPr lang="uk-U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з</m:t>
                          </m:r>
                        </m:den>
                      </m:f>
                      <m:r>
                        <a:rPr lang="uk-UA" sz="2000" i="1">
                          <a:latin typeface="Cambria Math" panose="02040503050406030204" pitchFamily="18" charset="0"/>
                        </a:rPr>
                        <m:t>100</m:t>
                      </m:r>
                      <m:r>
                        <a:rPr lang="uk-UA" sz="20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2000" dirty="0">
                  <a:latin typeface="Georgia" panose="02040502050405020303" pitchFamily="18" charset="0"/>
                </a:endParaRPr>
              </a:p>
              <a:p>
                <a:pPr marL="0" indent="0">
                  <a:buNone/>
                </a:pPr>
                <a:r>
                  <a:rPr lang="ru-RU" sz="2000" dirty="0">
                    <a:latin typeface="Georgia" panose="02040502050405020303" pitchFamily="18" charset="0"/>
                  </a:rPr>
                  <a:t>Підставивши значення величин, маємо: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uk-UA" sz="2000" i="1">
                        <a:latin typeface="Cambria Math" panose="02040503050406030204" pitchFamily="18" charset="0"/>
                      </a:rPr>
                      <m:t>РОЗ=</m:t>
                    </m:r>
                    <m:f>
                      <m:fPr>
                        <m:ctrlPr>
                          <a:rPr lang="uk-UA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000" i="1">
                            <a:latin typeface="Cambria Math" panose="02040503050406030204" pitchFamily="18" charset="0"/>
                          </a:rPr>
                          <m:t>П</m:t>
                        </m:r>
                      </m:num>
                      <m:den>
                        <m:r>
                          <a:rPr lang="uk-UA" sz="2000" i="1">
                            <a:latin typeface="Cambria Math" panose="02040503050406030204" pitchFamily="18" charset="0"/>
                          </a:rPr>
                          <m:t>Цз</m:t>
                        </m:r>
                        <m:r>
                          <a:rPr lang="uk-U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  <m:r>
                          <a:rPr lang="uk-U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з</m:t>
                        </m:r>
                      </m:den>
                    </m:f>
                    <m:r>
                      <a:rPr lang="uk-UA" sz="2000" i="1">
                        <a:latin typeface="Cambria Math" panose="02040503050406030204" pitchFamily="18" charset="0"/>
                      </a:rPr>
                      <m:t>100</m:t>
                    </m:r>
                    <m:r>
                      <a:rPr lang="uk-UA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uk-UA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000" b="0" i="1" smtClean="0">
                            <a:latin typeface="Cambria Math" panose="02040503050406030204" pitchFamily="18" charset="0"/>
                          </a:rPr>
                          <m:t>598,22</m:t>
                        </m:r>
                      </m:num>
                      <m:den>
                        <m:r>
                          <a:rPr lang="uk-UA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uk-U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∙300</m:t>
                        </m:r>
                      </m:den>
                    </m:f>
                    <m:r>
                      <a:rPr lang="uk-UA" sz="2000" i="1">
                        <a:latin typeface="Cambria Math" panose="02040503050406030204" pitchFamily="18" charset="0"/>
                      </a:rPr>
                      <m:t>100</m:t>
                    </m:r>
                    <m:r>
                      <a:rPr lang="uk-UA" sz="2000" b="0" i="1" smtClean="0">
                        <a:latin typeface="Cambria Math" panose="02040503050406030204" pitchFamily="18" charset="0"/>
                      </a:rPr>
                      <m:t>=19,94</m:t>
                    </m:r>
                  </m:oMath>
                </a14:m>
                <a:r>
                  <a:rPr lang="ru-RU" sz="2000" dirty="0">
                    <a:latin typeface="Georgia" panose="02040502050405020303" pitchFamily="18" charset="0"/>
                  </a:rPr>
                  <a:t> %</a:t>
                </a:r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04E1F8E-9189-424A-9507-C139B679D4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61385" y="1285460"/>
                <a:ext cx="8600667" cy="4956313"/>
              </a:xfrm>
              <a:blipFill>
                <a:blip r:embed="rId2"/>
                <a:stretch>
                  <a:fillRect l="-709" t="-861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B6D7E4AF-EEFA-4981-8A23-D9B2257FD664}"/>
              </a:ext>
            </a:extLst>
          </p:cNvPr>
          <p:cNvSpPr txBox="1">
            <a:spLocks/>
          </p:cNvSpPr>
          <p:nvPr/>
        </p:nvSpPr>
        <p:spPr>
          <a:xfrm>
            <a:off x="2244627" y="516834"/>
            <a:ext cx="6013088" cy="60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3200" b="1" dirty="0">
                <a:latin typeface="Georgia" panose="02040502050405020303" pitchFamily="18" charset="0"/>
              </a:rPr>
              <a:t>Хід </a:t>
            </a:r>
            <a:r>
              <a:rPr lang="uk-UA" sz="3200" b="1" dirty="0" err="1">
                <a:latin typeface="Georgia" panose="02040502050405020303" pitchFamily="18" charset="0"/>
              </a:rPr>
              <a:t>розв</a:t>
            </a:r>
            <a:r>
              <a:rPr lang="en-US" sz="3200" b="1" dirty="0">
                <a:latin typeface="Georgia" panose="02040502050405020303" pitchFamily="18" charset="0"/>
              </a:rPr>
              <a:t>’</a:t>
            </a:r>
            <a:r>
              <a:rPr lang="uk-UA" sz="3200" b="1" dirty="0">
                <a:latin typeface="Georgia" panose="02040502050405020303" pitchFamily="18" charset="0"/>
              </a:rPr>
              <a:t>язання завдання</a:t>
            </a:r>
            <a:endParaRPr lang="ru-UA" sz="32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08044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04E1F8E-9189-424A-9507-C139B679D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1385" y="1285460"/>
            <a:ext cx="8600667" cy="4956313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uk-UA" sz="2000" dirty="0">
                <a:latin typeface="Georgia" panose="02040502050405020303" pitchFamily="18" charset="0"/>
              </a:rPr>
              <a:t>Таблиця 4</a:t>
            </a:r>
          </a:p>
          <a:p>
            <a:pPr marL="0" indent="0" algn="ctr">
              <a:buNone/>
            </a:pPr>
            <a:r>
              <a:rPr lang="uk-UA" sz="2000" dirty="0">
                <a:latin typeface="Georgia" panose="02040502050405020303" pitchFamily="18" charset="0"/>
              </a:rPr>
              <a:t>Оцінка ефективності комерційної угоди</a:t>
            </a:r>
          </a:p>
          <a:p>
            <a:pPr marL="0" indent="0" algn="ctr">
              <a:buNone/>
            </a:pPr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B6D7E4AF-EEFA-4981-8A23-D9B2257FD664}"/>
              </a:ext>
            </a:extLst>
          </p:cNvPr>
          <p:cNvSpPr txBox="1">
            <a:spLocks/>
          </p:cNvSpPr>
          <p:nvPr/>
        </p:nvSpPr>
        <p:spPr>
          <a:xfrm>
            <a:off x="2244627" y="516834"/>
            <a:ext cx="6013088" cy="60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3200" b="1" dirty="0">
                <a:latin typeface="Georgia" panose="02040502050405020303" pitchFamily="18" charset="0"/>
              </a:rPr>
              <a:t>Хід </a:t>
            </a:r>
            <a:r>
              <a:rPr lang="uk-UA" sz="3200" b="1" dirty="0" err="1">
                <a:latin typeface="Georgia" panose="02040502050405020303" pitchFamily="18" charset="0"/>
              </a:rPr>
              <a:t>розв</a:t>
            </a:r>
            <a:r>
              <a:rPr lang="en-US" sz="3200" b="1" dirty="0">
                <a:latin typeface="Georgia" panose="02040502050405020303" pitchFamily="18" charset="0"/>
              </a:rPr>
              <a:t>’</a:t>
            </a:r>
            <a:r>
              <a:rPr lang="uk-UA" sz="3200" b="1" dirty="0">
                <a:latin typeface="Georgia" panose="02040502050405020303" pitchFamily="18" charset="0"/>
              </a:rPr>
              <a:t>язання завдання</a:t>
            </a:r>
            <a:endParaRPr lang="ru-UA" sz="3200" b="1" dirty="0">
              <a:latin typeface="Georgia" panose="02040502050405020303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54A79253-EB41-45F8-B0D7-B51FA3206D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481" y="2331761"/>
            <a:ext cx="8349379" cy="391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54062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04E1F8E-9189-424A-9507-C139B679D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1385" y="1285460"/>
            <a:ext cx="8600667" cy="4956313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uk-UA" sz="2000" dirty="0">
                <a:latin typeface="Georgia" panose="02040502050405020303" pitchFamily="18" charset="0"/>
              </a:rPr>
              <a:t>Таблиця 4</a:t>
            </a:r>
          </a:p>
          <a:p>
            <a:pPr marL="0" indent="0" algn="ctr">
              <a:buNone/>
            </a:pPr>
            <a:r>
              <a:rPr lang="uk-UA" sz="2000" dirty="0">
                <a:latin typeface="Georgia" panose="02040502050405020303" pitchFamily="18" charset="0"/>
              </a:rPr>
              <a:t>Оцінка ефективності комерційної угоди</a:t>
            </a:r>
          </a:p>
          <a:p>
            <a:pPr marL="0" indent="0" algn="ctr">
              <a:buNone/>
            </a:pPr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B6D7E4AF-EEFA-4981-8A23-D9B2257FD664}"/>
              </a:ext>
            </a:extLst>
          </p:cNvPr>
          <p:cNvSpPr txBox="1">
            <a:spLocks/>
          </p:cNvSpPr>
          <p:nvPr/>
        </p:nvSpPr>
        <p:spPr>
          <a:xfrm>
            <a:off x="2244627" y="516834"/>
            <a:ext cx="6013088" cy="60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3200" b="1" dirty="0">
                <a:latin typeface="Georgia" panose="02040502050405020303" pitchFamily="18" charset="0"/>
              </a:rPr>
              <a:t>Хід </a:t>
            </a:r>
            <a:r>
              <a:rPr lang="uk-UA" sz="3200" b="1" dirty="0" err="1">
                <a:latin typeface="Georgia" panose="02040502050405020303" pitchFamily="18" charset="0"/>
              </a:rPr>
              <a:t>розв</a:t>
            </a:r>
            <a:r>
              <a:rPr lang="en-US" sz="3200" b="1" dirty="0">
                <a:latin typeface="Georgia" panose="02040502050405020303" pitchFamily="18" charset="0"/>
              </a:rPr>
              <a:t>’</a:t>
            </a:r>
            <a:r>
              <a:rPr lang="uk-UA" sz="3200" b="1" dirty="0">
                <a:latin typeface="Georgia" panose="02040502050405020303" pitchFamily="18" charset="0"/>
              </a:rPr>
              <a:t>язання завдання</a:t>
            </a:r>
            <a:endParaRPr lang="ru-UA" sz="3200" b="1" dirty="0">
              <a:latin typeface="Georgia" panose="02040502050405020303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971F7A0-A8DC-45D2-BE75-1CA8866500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377" y="2356195"/>
            <a:ext cx="9004682" cy="341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90856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04E1F8E-9189-424A-9507-C139B679D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1385" y="1285460"/>
            <a:ext cx="8600667" cy="4956313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uk-UA" sz="2000" dirty="0">
                <a:latin typeface="Georgia" panose="02040502050405020303" pitchFamily="18" charset="0"/>
              </a:rPr>
              <a:t>Таблиця 4</a:t>
            </a:r>
          </a:p>
          <a:p>
            <a:pPr marL="0" indent="0" algn="ctr">
              <a:buNone/>
            </a:pPr>
            <a:r>
              <a:rPr lang="uk-UA" sz="2000" dirty="0">
                <a:latin typeface="Georgia" panose="02040502050405020303" pitchFamily="18" charset="0"/>
              </a:rPr>
              <a:t>Оцінка ефективності комерційної угоди</a:t>
            </a:r>
          </a:p>
          <a:p>
            <a:pPr marL="0" indent="0" algn="ctr">
              <a:buNone/>
            </a:pPr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B6D7E4AF-EEFA-4981-8A23-D9B2257FD664}"/>
              </a:ext>
            </a:extLst>
          </p:cNvPr>
          <p:cNvSpPr txBox="1">
            <a:spLocks/>
          </p:cNvSpPr>
          <p:nvPr/>
        </p:nvSpPr>
        <p:spPr>
          <a:xfrm>
            <a:off x="2244627" y="516834"/>
            <a:ext cx="6013088" cy="60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3200" b="1" dirty="0">
                <a:latin typeface="Georgia" panose="02040502050405020303" pitchFamily="18" charset="0"/>
              </a:rPr>
              <a:t>Хід </a:t>
            </a:r>
            <a:r>
              <a:rPr lang="uk-UA" sz="3200" b="1" dirty="0" err="1">
                <a:latin typeface="Georgia" panose="02040502050405020303" pitchFamily="18" charset="0"/>
              </a:rPr>
              <a:t>розв</a:t>
            </a:r>
            <a:r>
              <a:rPr lang="en-US" sz="3200" b="1" dirty="0">
                <a:latin typeface="Georgia" panose="02040502050405020303" pitchFamily="18" charset="0"/>
              </a:rPr>
              <a:t>’</a:t>
            </a:r>
            <a:r>
              <a:rPr lang="uk-UA" sz="3200" b="1" dirty="0">
                <a:latin typeface="Georgia" panose="02040502050405020303" pitchFamily="18" charset="0"/>
              </a:rPr>
              <a:t>язання завдання</a:t>
            </a:r>
            <a:endParaRPr lang="ru-UA" sz="3200" b="1" dirty="0">
              <a:latin typeface="Georgia" panose="02040502050405020303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B126C22-7F9B-4697-89F3-64C98E4678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774" y="2262809"/>
            <a:ext cx="8435887" cy="407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17772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04E1F8E-9189-424A-9507-C139B679D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1385" y="1285460"/>
            <a:ext cx="8600667" cy="4956313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uk-UA" sz="2000" dirty="0">
                <a:latin typeface="Georgia" panose="02040502050405020303" pitchFamily="18" charset="0"/>
              </a:rPr>
              <a:t>Таблиця 4</a:t>
            </a:r>
          </a:p>
          <a:p>
            <a:pPr marL="0" indent="0" algn="ctr">
              <a:buNone/>
            </a:pPr>
            <a:r>
              <a:rPr lang="uk-UA" sz="2000" dirty="0">
                <a:latin typeface="Georgia" panose="02040502050405020303" pitchFamily="18" charset="0"/>
              </a:rPr>
              <a:t>Оцінка ефективності комерційної угоди</a:t>
            </a:r>
          </a:p>
          <a:p>
            <a:pPr marL="0" indent="0" algn="ctr">
              <a:buNone/>
            </a:pPr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B6D7E4AF-EEFA-4981-8A23-D9B2257FD664}"/>
              </a:ext>
            </a:extLst>
          </p:cNvPr>
          <p:cNvSpPr txBox="1">
            <a:spLocks/>
          </p:cNvSpPr>
          <p:nvPr/>
        </p:nvSpPr>
        <p:spPr>
          <a:xfrm>
            <a:off x="2244627" y="516834"/>
            <a:ext cx="6013088" cy="60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3200" b="1" dirty="0">
                <a:latin typeface="Georgia" panose="02040502050405020303" pitchFamily="18" charset="0"/>
              </a:rPr>
              <a:t>Хід </a:t>
            </a:r>
            <a:r>
              <a:rPr lang="uk-UA" sz="3200" b="1" dirty="0" err="1">
                <a:latin typeface="Georgia" panose="02040502050405020303" pitchFamily="18" charset="0"/>
              </a:rPr>
              <a:t>розв</a:t>
            </a:r>
            <a:r>
              <a:rPr lang="en-US" sz="3200" b="1" dirty="0">
                <a:latin typeface="Georgia" panose="02040502050405020303" pitchFamily="18" charset="0"/>
              </a:rPr>
              <a:t>’</a:t>
            </a:r>
            <a:r>
              <a:rPr lang="uk-UA" sz="3200" b="1" dirty="0">
                <a:latin typeface="Georgia" panose="02040502050405020303" pitchFamily="18" charset="0"/>
              </a:rPr>
              <a:t>язання завдання</a:t>
            </a:r>
            <a:endParaRPr lang="ru-UA" sz="3200" b="1" dirty="0">
              <a:latin typeface="Georgia" panose="02040502050405020303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1E7CCDC-540A-45F3-ABC0-F0BE98CB42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220" y="2129872"/>
            <a:ext cx="7748995" cy="446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41351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04E1F8E-9189-424A-9507-C139B679D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1385" y="1285460"/>
            <a:ext cx="8600667" cy="4956313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uk-UA" sz="2000" dirty="0">
                <a:latin typeface="Georgia" panose="02040502050405020303" pitchFamily="18" charset="0"/>
              </a:rPr>
              <a:t>Таблиця 4</a:t>
            </a:r>
          </a:p>
          <a:p>
            <a:pPr marL="0" indent="0" algn="ctr">
              <a:buNone/>
            </a:pPr>
            <a:r>
              <a:rPr lang="uk-UA" sz="2000" dirty="0">
                <a:latin typeface="Georgia" panose="02040502050405020303" pitchFamily="18" charset="0"/>
              </a:rPr>
              <a:t>Оцінка ефективності комерційної угоди</a:t>
            </a:r>
          </a:p>
          <a:p>
            <a:pPr marL="0" indent="0" algn="ctr">
              <a:buNone/>
            </a:pPr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B6D7E4AF-EEFA-4981-8A23-D9B2257FD664}"/>
              </a:ext>
            </a:extLst>
          </p:cNvPr>
          <p:cNvSpPr txBox="1">
            <a:spLocks/>
          </p:cNvSpPr>
          <p:nvPr/>
        </p:nvSpPr>
        <p:spPr>
          <a:xfrm>
            <a:off x="2244627" y="516834"/>
            <a:ext cx="6013088" cy="60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3200" b="1" dirty="0">
                <a:latin typeface="Georgia" panose="02040502050405020303" pitchFamily="18" charset="0"/>
              </a:rPr>
              <a:t>Хід </a:t>
            </a:r>
            <a:r>
              <a:rPr lang="uk-UA" sz="3200" b="1" dirty="0" err="1">
                <a:latin typeface="Georgia" panose="02040502050405020303" pitchFamily="18" charset="0"/>
              </a:rPr>
              <a:t>розв</a:t>
            </a:r>
            <a:r>
              <a:rPr lang="en-US" sz="3200" b="1" dirty="0">
                <a:latin typeface="Georgia" panose="02040502050405020303" pitchFamily="18" charset="0"/>
              </a:rPr>
              <a:t>’</a:t>
            </a:r>
            <a:r>
              <a:rPr lang="uk-UA" sz="3200" b="1" dirty="0">
                <a:latin typeface="Georgia" panose="02040502050405020303" pitchFamily="18" charset="0"/>
              </a:rPr>
              <a:t>язання завдання</a:t>
            </a:r>
            <a:endParaRPr lang="ru-UA" sz="3200" b="1" dirty="0">
              <a:latin typeface="Georgia" panose="02040502050405020303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0D7A264-9136-4BAA-AA1C-5D93827F4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874" y="2288070"/>
            <a:ext cx="8893687" cy="380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45204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04E1F8E-9189-424A-9507-C139B679D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1385" y="1285460"/>
            <a:ext cx="8600667" cy="4956313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uk-UA" sz="2000" dirty="0">
                <a:latin typeface="Georgia" panose="02040502050405020303" pitchFamily="18" charset="0"/>
              </a:rPr>
              <a:t>Таблиця 4</a:t>
            </a:r>
          </a:p>
          <a:p>
            <a:pPr marL="0" indent="0" algn="ctr">
              <a:buNone/>
            </a:pPr>
            <a:r>
              <a:rPr lang="uk-UA" sz="2000" dirty="0">
                <a:latin typeface="Georgia" panose="02040502050405020303" pitchFamily="18" charset="0"/>
              </a:rPr>
              <a:t>Оцінка ефективності комерційної угоди</a:t>
            </a:r>
          </a:p>
          <a:p>
            <a:pPr marL="0" indent="0" algn="ctr">
              <a:buNone/>
            </a:pPr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B6D7E4AF-EEFA-4981-8A23-D9B2257FD664}"/>
              </a:ext>
            </a:extLst>
          </p:cNvPr>
          <p:cNvSpPr txBox="1">
            <a:spLocks/>
          </p:cNvSpPr>
          <p:nvPr/>
        </p:nvSpPr>
        <p:spPr>
          <a:xfrm>
            <a:off x="2244627" y="516834"/>
            <a:ext cx="6013088" cy="60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3200" b="1" dirty="0">
                <a:latin typeface="Georgia" panose="02040502050405020303" pitchFamily="18" charset="0"/>
              </a:rPr>
              <a:t>Хід </a:t>
            </a:r>
            <a:r>
              <a:rPr lang="uk-UA" sz="3200" b="1" dirty="0" err="1">
                <a:latin typeface="Georgia" panose="02040502050405020303" pitchFamily="18" charset="0"/>
              </a:rPr>
              <a:t>розв</a:t>
            </a:r>
            <a:r>
              <a:rPr lang="en-US" sz="3200" b="1" dirty="0">
                <a:latin typeface="Georgia" panose="02040502050405020303" pitchFamily="18" charset="0"/>
              </a:rPr>
              <a:t>’</a:t>
            </a:r>
            <a:r>
              <a:rPr lang="uk-UA" sz="3200" b="1" dirty="0">
                <a:latin typeface="Georgia" panose="02040502050405020303" pitchFamily="18" charset="0"/>
              </a:rPr>
              <a:t>язання завдання</a:t>
            </a:r>
            <a:endParaRPr lang="ru-UA" sz="3200" b="1" dirty="0">
              <a:latin typeface="Georgia" panose="02040502050405020303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DD528E52-1C65-49C3-AD6C-7DC9E9D55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837" y="2311915"/>
            <a:ext cx="8600667" cy="326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53269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231A59B-767A-4826-A731-3DE283D13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369" y="256974"/>
            <a:ext cx="8862917" cy="644174"/>
          </a:xfrm>
        </p:spPr>
        <p:txBody>
          <a:bodyPr>
            <a:normAutofit/>
          </a:bodyPr>
          <a:lstStyle/>
          <a:p>
            <a:pPr algn="ctr"/>
            <a:r>
              <a:rPr lang="uk-UA" sz="3100" b="1" dirty="0">
                <a:latin typeface="Georgia" panose="02040502050405020303" pitchFamily="18" charset="0"/>
              </a:rPr>
              <a:t>Висновок</a:t>
            </a:r>
            <a:endParaRPr lang="ru-UA" sz="3100" b="1" dirty="0">
              <a:latin typeface="Georgia" panose="02040502050405020303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04E1F8E-9189-424A-9507-C139B679D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210" y="901147"/>
            <a:ext cx="9195616" cy="510208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2000" dirty="0">
                <a:latin typeface="Georgia" panose="02040502050405020303" pitchFamily="18" charset="0"/>
                <a:ea typeface="Cambria Math" panose="02040503050406030204" pitchFamily="18" charset="0"/>
              </a:rPr>
              <a:t>Провівши розрахунки по кожній запропонованій угоді, можна оцінити ефективність укладання кожної угоди. Аналізуючи витрати пов’язані із закупівлею, видно, що в угоді №1 – вони найбільші і складають 87,06 гривень. Це пояснюється тим, що закупівля товару здійснювалась на кредитних ресурсах, тобто виникли додаткові витрати на обслуговування кредиту та страхування угоди. В угоді № 2 виникають лише транспортні витрати, які складають 15 гривень, що в 5,8 разів менше від попередньої угоди. В угоді №3 витрати на закупівлю відсутні, так як витрати, що виникають, можливо, бере «на себе» постачальник. Щодо валових витрат, в угоді №2 вони 550,98 грн. Не дивлячись на те, що валові витрати в угоді №2 є найвищими, розмір номінального чистого прибутку є найвищими 2203,33 грн.</a:t>
            </a:r>
          </a:p>
          <a:p>
            <a:pPr marL="0" indent="0" algn="just">
              <a:buNone/>
            </a:pPr>
            <a:r>
              <a:rPr lang="uk-UA" sz="2000" dirty="0">
                <a:latin typeface="Georgia" panose="02040502050405020303" pitchFamily="18" charset="0"/>
                <a:ea typeface="Cambria Math" panose="02040503050406030204" pitchFamily="18" charset="0"/>
              </a:rPr>
              <a:t>Отриманий дохід за угодою №2 є найвищим = 2785,02грн, що спричинили два чинники: націнка та обіг товару. Хоча, в угоді №1 націнка є найвищою, але кількість реалізованого товару не сприяло отриманню бажаного доходу.</a:t>
            </a:r>
          </a:p>
        </p:txBody>
      </p:sp>
    </p:spTree>
    <p:extLst>
      <p:ext uri="{BB962C8B-B14F-4D97-AF65-F5344CB8AC3E}">
        <p14:creationId xmlns:p14="http://schemas.microsoft.com/office/powerpoint/2010/main" xmlns="" val="11497624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231A59B-767A-4826-A731-3DE283D13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369" y="641288"/>
            <a:ext cx="8862917" cy="644174"/>
          </a:xfrm>
        </p:spPr>
        <p:txBody>
          <a:bodyPr>
            <a:normAutofit/>
          </a:bodyPr>
          <a:lstStyle/>
          <a:p>
            <a:pPr algn="ctr"/>
            <a:r>
              <a:rPr lang="uk-UA" sz="3100" b="1" dirty="0">
                <a:latin typeface="Georgia" panose="02040502050405020303" pitchFamily="18" charset="0"/>
              </a:rPr>
              <a:t>Висновок</a:t>
            </a:r>
            <a:endParaRPr lang="ru-UA" sz="3100" b="1" dirty="0">
              <a:latin typeface="Georgia" panose="02040502050405020303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04E1F8E-9189-424A-9507-C139B679D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369" y="1545321"/>
            <a:ext cx="9195616" cy="304800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2000" dirty="0">
                <a:latin typeface="Georgia" panose="02040502050405020303" pitchFamily="18" charset="0"/>
                <a:ea typeface="Cambria Math" panose="02040503050406030204" pitchFamily="18" charset="0"/>
              </a:rPr>
              <a:t>Оцінюючи рентабельність витрат обігу та рентабельність обороту по закупівлі, в угоді №2 отримали більш середній показник, ніж в інших угодах, що показує ефективність витрачених грошових коштів та прибутковість. Враховуючи всі проаналізовані показники, ефективною є угода №2. Приймаємо управлінське рішення заключити угоду з посередницькою фірмою "</a:t>
            </a:r>
            <a:r>
              <a:rPr lang="uk-UA" sz="2000" dirty="0" err="1">
                <a:latin typeface="Georgia" panose="02040502050405020303" pitchFamily="18" charset="0"/>
                <a:ea typeface="Cambria Math" panose="02040503050406030204" pitchFamily="18" charset="0"/>
              </a:rPr>
              <a:t>Гросма</a:t>
            </a:r>
            <a:r>
              <a:rPr lang="uk-UA" sz="2000" dirty="0">
                <a:latin typeface="Georgia" panose="02040502050405020303" pitchFamily="18" charset="0"/>
                <a:ea typeface="Cambria Math" panose="02040503050406030204" pitchFamily="18" charset="0"/>
              </a:rPr>
              <a:t>".</a:t>
            </a:r>
          </a:p>
          <a:p>
            <a:pPr marL="0" indent="0" algn="just">
              <a:buNone/>
            </a:pPr>
            <a:r>
              <a:rPr lang="uk-UA" sz="2000" dirty="0">
                <a:latin typeface="Georgia" panose="02040502050405020303" pitchFamily="18" charset="0"/>
                <a:ea typeface="Cambria Math" panose="02040503050406030204" pitchFamily="18" charset="0"/>
              </a:rPr>
              <a:t>Отже, висновок: при отриманні найбільшого доходу, важливо у першу чергу мати якнайбільший обіг товару, а для цього не обов'язкова велика націнка, навпаки, не велика націнка сприятиме більшому обігу товарів.</a:t>
            </a:r>
          </a:p>
        </p:txBody>
      </p:sp>
    </p:spTree>
    <p:extLst>
      <p:ext uri="{BB962C8B-B14F-4D97-AF65-F5344CB8AC3E}">
        <p14:creationId xmlns:p14="http://schemas.microsoft.com/office/powerpoint/2010/main" xmlns="" val="2258344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231A59B-767A-4826-A731-3DE283D13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816" y="1073427"/>
            <a:ext cx="8540496" cy="609600"/>
          </a:xfrm>
        </p:spPr>
        <p:txBody>
          <a:bodyPr>
            <a:normAutofit fontScale="90000"/>
          </a:bodyPr>
          <a:lstStyle/>
          <a:p>
            <a:r>
              <a:rPr lang="uk-UA" sz="3200" b="1" dirty="0" smtClean="0">
                <a:latin typeface="Georgia" panose="02040502050405020303" pitchFamily="18" charset="0"/>
              </a:rPr>
              <a:t>Базові чинники ефективності закупівель </a:t>
            </a:r>
            <a:endParaRPr lang="ru-UA" sz="3200" b="1" dirty="0">
              <a:latin typeface="Georgia" panose="02040502050405020303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04E1F8E-9189-424A-9507-C139B679D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991" y="1673352"/>
            <a:ext cx="8660752" cy="4599432"/>
          </a:xfrm>
        </p:spPr>
        <p:txBody>
          <a:bodyPr>
            <a:noAutofit/>
          </a:bodyPr>
          <a:lstStyle/>
          <a:p>
            <a:pPr algn="just"/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Якісний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продукт.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Компанія-замовник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формує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вимоги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 продукту —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опис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склад,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термін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кінцевий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термін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споживання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критерії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 закупівлі.</a:t>
            </a:r>
          </a:p>
          <a:p>
            <a:pPr algn="just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Оптимальна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ознака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хорошої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закупівлі.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Наявність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товарів,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компанія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використовує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вчасно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навпаки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відсутність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товарів,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необхідні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— негативно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позначається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компанії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Мінімальна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ціна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Ціновий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критерій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ключовий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комерційних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торгах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тендерах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товари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послуги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Відповідність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визнаним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стандартам.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Як правило,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базовий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критерій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закупівлі, на товар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послугу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бере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участь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подальшому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просуванні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циклі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149642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231A59B-767A-4826-A731-3DE283D13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256" y="1073427"/>
            <a:ext cx="8449056" cy="609600"/>
          </a:xfrm>
        </p:spPr>
        <p:txBody>
          <a:bodyPr>
            <a:normAutofit fontScale="90000"/>
          </a:bodyPr>
          <a:lstStyle/>
          <a:p>
            <a:r>
              <a:rPr lang="uk-UA" sz="3200" b="1" dirty="0" smtClean="0">
                <a:latin typeface="Georgia" panose="02040502050405020303" pitchFamily="18" charset="0"/>
              </a:rPr>
              <a:t>Базові чинники ефективності закупівель </a:t>
            </a:r>
            <a:endParaRPr lang="ru-UA" sz="3200" b="1" dirty="0">
              <a:latin typeface="Georgia" panose="02040502050405020303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04E1F8E-9189-424A-9507-C139B679D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991" y="1901952"/>
            <a:ext cx="8660752" cy="4370832"/>
          </a:xfrm>
        </p:spPr>
        <p:txBody>
          <a:bodyPr>
            <a:noAutofit/>
          </a:bodyPr>
          <a:lstStyle/>
          <a:p>
            <a:pPr algn="just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Доставка за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розкладом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Бізнес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цінує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коли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прогнози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збуваються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можливо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коли контрагент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погоджується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терміни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замовника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Надійний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постачальник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Закупівельники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шукають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контрагентів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з'ясовують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репутацію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позицію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ринку,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служба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безпеки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перевіряє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відомості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можливого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партнера —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справжність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документації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факти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вплинути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результат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співпраці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Критерії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описані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черговістю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кожен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них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однаково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важливий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для закупівлі.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9642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231A59B-767A-4826-A731-3DE283D13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657" y="158657"/>
            <a:ext cx="9372600" cy="609600"/>
          </a:xfrm>
        </p:spPr>
        <p:txBody>
          <a:bodyPr>
            <a:normAutofit fontScale="90000"/>
          </a:bodyPr>
          <a:lstStyle/>
          <a:p>
            <a:r>
              <a:rPr lang="uk-UA" sz="3200" b="1" dirty="0" smtClean="0">
                <a:latin typeface="Georgia" panose="02040502050405020303" pitchFamily="18" charset="0"/>
              </a:rPr>
              <a:t>Чинники впливу на ефективність закупівель</a:t>
            </a:r>
            <a:endParaRPr lang="ru-UA" sz="3200" b="1" dirty="0">
              <a:latin typeface="Georgia" panose="02040502050405020303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2CB555B-C2AA-43F3-BCAA-04B3846F75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5159" y="768257"/>
            <a:ext cx="7013067" cy="51004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B6ECB8E-1FB2-4019-B46F-66104CE36F69}"/>
              </a:ext>
            </a:extLst>
          </p:cNvPr>
          <p:cNvSpPr txBox="1"/>
          <p:nvPr/>
        </p:nvSpPr>
        <p:spPr>
          <a:xfrm>
            <a:off x="283032" y="5923153"/>
            <a:ext cx="87373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>
                <a:latin typeface="Georgia" panose="02040502050405020303" pitchFamily="18" charset="0"/>
              </a:rPr>
              <a:t>Рис. </a:t>
            </a:r>
            <a:r>
              <a:rPr lang="uk-UA" sz="2000" dirty="0" smtClean="0">
                <a:latin typeface="Georgia" panose="02040502050405020303" pitchFamily="18" charset="0"/>
              </a:rPr>
              <a:t> </a:t>
            </a:r>
            <a:r>
              <a:rPr lang="uk-UA" sz="2000" dirty="0">
                <a:latin typeface="Georgia" panose="02040502050405020303" pitchFamily="18" charset="0"/>
              </a:rPr>
              <a:t>Структура економічних </a:t>
            </a:r>
            <a:r>
              <a:rPr lang="uk-UA" sz="2000" dirty="0" smtClean="0">
                <a:latin typeface="Georgia" panose="02040502050405020303" pitchFamily="18" charset="0"/>
              </a:rPr>
              <a:t>чинників</a:t>
            </a:r>
            <a:r>
              <a:rPr lang="uk-UA" sz="2000" dirty="0" smtClean="0">
                <a:latin typeface="Georgia" panose="02040502050405020303" pitchFamily="18" charset="0"/>
              </a:rPr>
              <a:t>, </a:t>
            </a:r>
            <a:r>
              <a:rPr lang="uk-UA" sz="2000" dirty="0">
                <a:latin typeface="Georgia" panose="02040502050405020303" pitchFamily="18" charset="0"/>
              </a:rPr>
              <a:t>які впливають на показники ефективності</a:t>
            </a:r>
            <a:endParaRPr lang="ru-UA" sz="2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9642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231A59B-767A-4826-A731-3DE283D13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5847" y="1073427"/>
            <a:ext cx="7183040" cy="609600"/>
          </a:xfrm>
        </p:spPr>
        <p:txBody>
          <a:bodyPr>
            <a:normAutofit fontScale="90000"/>
          </a:bodyPr>
          <a:lstStyle/>
          <a:p>
            <a:r>
              <a:rPr lang="uk-UA" sz="3200" b="1" dirty="0">
                <a:latin typeface="Georgia" panose="02040502050405020303" pitchFamily="18" charset="0"/>
              </a:rPr>
              <a:t>Умова практичного завдання №4.</a:t>
            </a:r>
            <a:endParaRPr lang="ru-UA" sz="3200" b="1" dirty="0">
              <a:latin typeface="Georgia" panose="02040502050405020303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04E1F8E-9189-424A-9507-C139B679D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990" y="1755648"/>
            <a:ext cx="8917361" cy="404164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dirty="0" err="1" smtClean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Підприємству</a:t>
            </a:r>
            <a:r>
              <a:rPr lang="ru-RU" sz="2800" dirty="0" smtClean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ТОВ «Гарант» надійшло три </a:t>
            </a:r>
            <a:r>
              <a:rPr lang="ru-RU" sz="2800" dirty="0" err="1" smtClean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комерційні</a:t>
            </a:r>
            <a:r>
              <a:rPr lang="ru-RU" sz="2800" dirty="0" smtClean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пропозиції</a:t>
            </a:r>
            <a:r>
              <a:rPr lang="ru-RU" sz="2800" dirty="0" smtClean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щодо</a:t>
            </a:r>
            <a:r>
              <a:rPr lang="ru-RU" sz="2800" dirty="0" smtClean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закупівлі товарів. </a:t>
            </a:r>
            <a:r>
              <a:rPr lang="ru-RU" sz="2800" dirty="0" err="1" smtClean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Слід</a:t>
            </a:r>
            <a:r>
              <a:rPr lang="ru-RU" sz="2800" dirty="0" smtClean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 </a:t>
            </a:r>
            <a:r>
              <a:rPr lang="ru-RU" sz="2800" dirty="0" err="1" smtClean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оцінити</a:t>
            </a:r>
            <a:r>
              <a:rPr lang="ru-RU" sz="2800" dirty="0" smtClean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ефективність</a:t>
            </a:r>
            <a:r>
              <a:rPr lang="ru-RU" sz="2800" dirty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та </a:t>
            </a:r>
            <a:r>
              <a:rPr lang="ru-RU" sz="2800" dirty="0" err="1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прийняти</a:t>
            </a:r>
            <a:r>
              <a:rPr lang="ru-RU" sz="2800" dirty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управлінське</a:t>
            </a:r>
            <a:r>
              <a:rPr lang="ru-RU" sz="2800" dirty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рішення</a:t>
            </a:r>
            <a:r>
              <a:rPr lang="ru-RU" sz="2800" dirty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щодо</a:t>
            </a:r>
            <a:r>
              <a:rPr lang="ru-RU" sz="2800" dirty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укладання</a:t>
            </a:r>
            <a:r>
              <a:rPr lang="ru-RU" sz="2800" dirty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однієї</a:t>
            </a:r>
            <a:r>
              <a:rPr lang="ru-RU" sz="2800" dirty="0" smtClean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комерційної </a:t>
            </a:r>
            <a:r>
              <a:rPr lang="ru-RU" sz="2800" dirty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угоди </a:t>
            </a:r>
            <a:r>
              <a:rPr lang="ru-RU" sz="2800" dirty="0" err="1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запропонованої</a:t>
            </a:r>
            <a:r>
              <a:rPr lang="ru-RU" sz="2800" dirty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підприємством</a:t>
            </a:r>
            <a:r>
              <a:rPr lang="ru-RU" sz="2800" dirty="0" smtClean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постачальником</a:t>
            </a:r>
            <a:r>
              <a:rPr lang="ru-RU" sz="2800" dirty="0" smtClean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 </a:t>
            </a:r>
            <a:r>
              <a:rPr lang="ru-RU" sz="2800" dirty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на </a:t>
            </a:r>
            <a:r>
              <a:rPr lang="ru-RU" sz="2800" dirty="0" err="1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підставі</a:t>
            </a:r>
            <a:r>
              <a:rPr lang="ru-RU" sz="2800" dirty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критеріїв</a:t>
            </a:r>
            <a:r>
              <a:rPr lang="ru-RU" sz="2800" dirty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рентабельності</a:t>
            </a:r>
            <a:r>
              <a:rPr lang="ru-RU" sz="2800" dirty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витрат</a:t>
            </a:r>
            <a:r>
              <a:rPr lang="ru-RU" sz="2800" dirty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обігу</a:t>
            </a:r>
            <a:r>
              <a:rPr lang="ru-RU" sz="2800" dirty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та </a:t>
            </a:r>
            <a:r>
              <a:rPr lang="ru-RU" sz="2800" dirty="0" err="1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рентабельності</a:t>
            </a:r>
            <a:r>
              <a:rPr lang="ru-RU" sz="2800" dirty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обігу</a:t>
            </a:r>
            <a:r>
              <a:rPr lang="ru-RU" sz="2800" dirty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по закупівлі. </a:t>
            </a:r>
            <a:r>
              <a:rPr lang="ru-RU" sz="2800" dirty="0" err="1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Дані</a:t>
            </a:r>
            <a:r>
              <a:rPr lang="ru-RU" sz="2800" dirty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розрахунку</a:t>
            </a:r>
            <a:r>
              <a:rPr lang="ru-RU" sz="2800" dirty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оформити</a:t>
            </a:r>
            <a:r>
              <a:rPr lang="ru-RU" sz="2800" dirty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у </a:t>
            </a:r>
            <a:r>
              <a:rPr lang="ru-RU" sz="2800" dirty="0" err="1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вигляді</a:t>
            </a:r>
            <a:r>
              <a:rPr lang="ru-RU" sz="2800" dirty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підсумкової</a:t>
            </a:r>
            <a:r>
              <a:rPr lang="ru-RU" sz="2800" dirty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таблиці</a:t>
            </a:r>
            <a:r>
              <a:rPr lang="ru-RU" sz="2800" dirty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та </a:t>
            </a:r>
            <a:r>
              <a:rPr lang="ru-RU" sz="2800" dirty="0" err="1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сформулювати</a:t>
            </a:r>
            <a:r>
              <a:rPr lang="ru-RU" sz="2800" dirty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висновки</a:t>
            </a:r>
            <a:r>
              <a:rPr lang="ru-RU" sz="2800" dirty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. </a:t>
            </a:r>
            <a:r>
              <a:rPr lang="ru-RU" sz="2800" dirty="0" err="1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Перелік</a:t>
            </a:r>
            <a:r>
              <a:rPr lang="ru-RU" sz="2800" dirty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угод</a:t>
            </a:r>
            <a:r>
              <a:rPr lang="ru-RU" sz="2800" dirty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що</a:t>
            </a:r>
            <a:r>
              <a:rPr lang="ru-RU" sz="2800" dirty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пропонуються</a:t>
            </a:r>
            <a:r>
              <a:rPr lang="ru-RU" sz="2800" dirty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підприємству</a:t>
            </a:r>
            <a:r>
              <a:rPr lang="ru-RU" sz="2800" dirty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наведено </a:t>
            </a:r>
            <a:r>
              <a:rPr lang="ru-RU" sz="2800" dirty="0" err="1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нижче</a:t>
            </a:r>
            <a:r>
              <a:rPr lang="ru-RU" sz="2800" dirty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149642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231A59B-767A-4826-A731-3DE283D13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940" y="378801"/>
            <a:ext cx="7217795" cy="609600"/>
          </a:xfrm>
        </p:spPr>
        <p:txBody>
          <a:bodyPr>
            <a:normAutofit fontScale="90000"/>
          </a:bodyPr>
          <a:lstStyle/>
          <a:p>
            <a:r>
              <a:rPr lang="uk-UA" sz="3200" b="1" dirty="0">
                <a:latin typeface="Georgia" panose="02040502050405020303" pitchFamily="18" charset="0"/>
              </a:rPr>
              <a:t>Умова практичного завдання №4.</a:t>
            </a:r>
            <a:endParaRPr lang="ru-UA" sz="3200" b="1" dirty="0">
              <a:latin typeface="Georgia" panose="02040502050405020303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04E1F8E-9189-424A-9507-C139B679D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21" y="943325"/>
            <a:ext cx="9827869" cy="553587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u="sng" dirty="0" err="1">
                <a:latin typeface="Georgia" panose="02040502050405020303" pitchFamily="18" charset="0"/>
                <a:ea typeface="Cambria Math" panose="02040503050406030204" pitchFamily="18" charset="0"/>
              </a:rPr>
              <a:t>Перелік</a:t>
            </a:r>
            <a:r>
              <a:rPr lang="ru-RU" sz="2000" b="1" u="sng" dirty="0">
                <a:latin typeface="Georgia" panose="02040502050405020303" pitchFamily="18" charset="0"/>
                <a:ea typeface="Cambria Math" panose="02040503050406030204" pitchFamily="18" charset="0"/>
              </a:rPr>
              <a:t> </a:t>
            </a:r>
            <a:r>
              <a:rPr lang="ru-RU" sz="2000" b="1" u="sng" dirty="0" err="1">
                <a:latin typeface="Georgia" panose="02040502050405020303" pitchFamily="18" charset="0"/>
                <a:ea typeface="Cambria Math" panose="02040503050406030204" pitchFamily="18" charset="0"/>
              </a:rPr>
              <a:t>угод</a:t>
            </a:r>
            <a:r>
              <a:rPr lang="ru-RU" sz="2000" b="1" u="sng" dirty="0">
                <a:latin typeface="Georgia" panose="02040502050405020303" pitchFamily="18" charset="0"/>
                <a:ea typeface="Cambria Math" panose="02040503050406030204" pitchFamily="18" charset="0"/>
              </a:rPr>
              <a:t>, </a:t>
            </a:r>
            <a:r>
              <a:rPr lang="ru-RU" sz="2000" b="1" u="sng" dirty="0" err="1">
                <a:latin typeface="Georgia" panose="02040502050405020303" pitchFamily="18" charset="0"/>
                <a:ea typeface="Cambria Math" panose="02040503050406030204" pitchFamily="18" charset="0"/>
              </a:rPr>
              <a:t>що</a:t>
            </a:r>
            <a:r>
              <a:rPr lang="ru-RU" sz="2000" b="1" u="sng" dirty="0">
                <a:latin typeface="Georgia" panose="02040502050405020303" pitchFamily="18" charset="0"/>
                <a:ea typeface="Cambria Math" panose="02040503050406030204" pitchFamily="18" charset="0"/>
              </a:rPr>
              <a:t> </a:t>
            </a:r>
            <a:r>
              <a:rPr lang="ru-RU" sz="2000" b="1" u="sng" dirty="0" err="1">
                <a:latin typeface="Georgia" panose="02040502050405020303" pitchFamily="18" charset="0"/>
                <a:ea typeface="Cambria Math" panose="02040503050406030204" pitchFamily="18" charset="0"/>
              </a:rPr>
              <a:t>пропонуються</a:t>
            </a:r>
            <a:r>
              <a:rPr lang="ru-RU" sz="2000" b="1" u="sng" dirty="0">
                <a:latin typeface="Georgia" panose="02040502050405020303" pitchFamily="18" charset="0"/>
                <a:ea typeface="Cambria Math" panose="02040503050406030204" pitchFamily="18" charset="0"/>
              </a:rPr>
              <a:t> </a:t>
            </a:r>
            <a:r>
              <a:rPr lang="ru-RU" sz="2000" b="1" u="sng" dirty="0" err="1">
                <a:latin typeface="Georgia" panose="02040502050405020303" pitchFamily="18" charset="0"/>
                <a:ea typeface="Cambria Math" panose="02040503050406030204" pitchFamily="18" charset="0"/>
              </a:rPr>
              <a:t>підприємству</a:t>
            </a:r>
            <a:endParaRPr lang="en-US" sz="2000" b="1" u="sng" dirty="0">
              <a:latin typeface="Georgia" panose="02040502050405020303" pitchFamily="18" charset="0"/>
              <a:ea typeface="Cambria Math" panose="02040503050406030204" pitchFamily="18" charset="0"/>
            </a:endParaRPr>
          </a:p>
          <a:p>
            <a:pPr marL="0" indent="0" algn="ctr">
              <a:buNone/>
            </a:pPr>
            <a:r>
              <a:rPr lang="uk-UA" sz="2000" dirty="0">
                <a:latin typeface="Georgia" panose="02040502050405020303" pitchFamily="18" charset="0"/>
              </a:rPr>
              <a:t>Угода № 1</a:t>
            </a:r>
            <a:endParaRPr lang="ru-UA" sz="20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uk-UA" sz="2000" dirty="0">
                <a:latin typeface="Georgia" panose="02040502050405020303" pitchFamily="18" charset="0"/>
              </a:rPr>
              <a:t>Підприємству запропоновано укласти угоду із Київською швейною фабрикою на закупівлю </a:t>
            </a:r>
            <a:r>
              <a:rPr lang="uk-UA" sz="2000" i="1" dirty="0">
                <a:latin typeface="Georgia" panose="02040502050405020303" pitchFamily="18" charset="0"/>
              </a:rPr>
              <a:t>Q</a:t>
            </a:r>
            <a:r>
              <a:rPr lang="uk-UA" sz="2000" dirty="0">
                <a:latin typeface="Georgia" panose="02040502050405020303" pitchFamily="18" charset="0"/>
              </a:rPr>
              <a:t> одиниць курток жіночих за ціною </a:t>
            </a:r>
            <a:r>
              <a:rPr lang="uk-UA" sz="2000" i="1" dirty="0" err="1">
                <a:latin typeface="Georgia" panose="02040502050405020303" pitchFamily="18" charset="0"/>
              </a:rPr>
              <a:t>Ц</a:t>
            </a:r>
            <a:r>
              <a:rPr lang="uk-UA" sz="2000" i="1" baseline="-25000" dirty="0" err="1">
                <a:latin typeface="Georgia" panose="02040502050405020303" pitchFamily="18" charset="0"/>
              </a:rPr>
              <a:t>з</a:t>
            </a:r>
            <a:r>
              <a:rPr lang="uk-UA" sz="2000" dirty="0">
                <a:latin typeface="Georgia" panose="02040502050405020303" pitchFamily="18" charset="0"/>
              </a:rPr>
              <a:t> грн. </a:t>
            </a:r>
            <a:r>
              <a:rPr lang="uk-UA" sz="2000" dirty="0" err="1">
                <a:latin typeface="Georgia" panose="02040502050405020303" pitchFamily="18" charset="0"/>
              </a:rPr>
              <a:t>Середньоринкова</a:t>
            </a:r>
            <a:r>
              <a:rPr lang="uk-UA" sz="2000" dirty="0">
                <a:latin typeface="Georgia" panose="02040502050405020303" pitchFamily="18" charset="0"/>
              </a:rPr>
              <a:t> ціна реалізації складає </a:t>
            </a:r>
            <a:r>
              <a:rPr lang="uk-UA" sz="2000" i="1" dirty="0" err="1">
                <a:latin typeface="Georgia" panose="02040502050405020303" pitchFamily="18" charset="0"/>
              </a:rPr>
              <a:t>Ц</a:t>
            </a:r>
            <a:r>
              <a:rPr lang="uk-UA" sz="2000" i="1" baseline="-25000" dirty="0" err="1">
                <a:latin typeface="Georgia" panose="02040502050405020303" pitchFamily="18" charset="0"/>
              </a:rPr>
              <a:t>р</a:t>
            </a:r>
            <a:r>
              <a:rPr lang="uk-UA" sz="2000" dirty="0">
                <a:latin typeface="Georgia" panose="02040502050405020303" pitchFamily="18" charset="0"/>
              </a:rPr>
              <a:t> грн. Оплата проводиться по факту поставки. Транспортні витрати – </a:t>
            </a:r>
            <a:r>
              <a:rPr lang="uk-UA" sz="2000" i="1" dirty="0" err="1">
                <a:latin typeface="Georgia" panose="02040502050405020303" pitchFamily="18" charset="0"/>
              </a:rPr>
              <a:t>В</a:t>
            </a:r>
            <a:r>
              <a:rPr lang="uk-UA" sz="2000" i="1" baseline="-25000" dirty="0" err="1">
                <a:latin typeface="Georgia" panose="02040502050405020303" pitchFamily="18" charset="0"/>
              </a:rPr>
              <a:t>г</a:t>
            </a:r>
            <a:r>
              <a:rPr lang="uk-UA" sz="2000" dirty="0">
                <a:latin typeface="Georgia" panose="02040502050405020303" pitchFamily="18" charset="0"/>
              </a:rPr>
              <a:t> грн. Прогнозний термін реалізації </a:t>
            </a:r>
            <a:r>
              <a:rPr lang="uk-UA" sz="2000" i="1" dirty="0">
                <a:latin typeface="Georgia" panose="02040502050405020303" pitchFamily="18" charset="0"/>
              </a:rPr>
              <a:t>Т</a:t>
            </a:r>
            <a:r>
              <a:rPr lang="uk-UA" sz="2000" dirty="0">
                <a:latin typeface="Georgia" panose="02040502050405020303" pitchFamily="18" charset="0"/>
              </a:rPr>
              <a:t> днів. Для закупівлі товарів використовуються кредитні ресурси. Ставка кредитного відсотка </a:t>
            </a:r>
            <a:r>
              <a:rPr lang="uk-UA" sz="2000" i="1" dirty="0">
                <a:latin typeface="Georgia" panose="02040502050405020303" pitchFamily="18" charset="0"/>
              </a:rPr>
              <a:t>а</a:t>
            </a:r>
            <a:r>
              <a:rPr lang="uk-UA" sz="2000" dirty="0">
                <a:latin typeface="Georgia" panose="02040502050405020303" pitchFamily="18" charset="0"/>
              </a:rPr>
              <a:t> річних. Страховий тариф </a:t>
            </a:r>
            <a:r>
              <a:rPr lang="uk-UA" sz="2000" i="1" dirty="0">
                <a:latin typeface="Georgia" panose="02040502050405020303" pitchFamily="18" charset="0"/>
              </a:rPr>
              <a:t>в </a:t>
            </a:r>
            <a:r>
              <a:rPr lang="uk-UA" sz="2000" dirty="0">
                <a:latin typeface="Georgia" panose="02040502050405020303" pitchFamily="18" charset="0"/>
              </a:rPr>
              <a:t>від суми кредиту. Конкретні дані за варіантами наведено в Таблиці 1. </a:t>
            </a:r>
            <a:endParaRPr lang="ru-UA" sz="2000" dirty="0"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uk-UA" sz="2000" dirty="0">
                <a:latin typeface="Georgia" panose="02040502050405020303" pitchFamily="18" charset="0"/>
              </a:rPr>
              <a:t>Угода №2</a:t>
            </a:r>
            <a:endParaRPr lang="ru-UA" sz="20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uk-UA" sz="2000" dirty="0">
                <a:latin typeface="Georgia" panose="02040502050405020303" pitchFamily="18" charset="0"/>
              </a:rPr>
              <a:t>Підприємству запропоновано укласти угоду з посередницькою фірмою "</a:t>
            </a:r>
            <a:r>
              <a:rPr lang="uk-UA" sz="2000" dirty="0" err="1">
                <a:latin typeface="Georgia" panose="02040502050405020303" pitchFamily="18" charset="0"/>
              </a:rPr>
              <a:t>Гросма</a:t>
            </a:r>
            <a:r>
              <a:rPr lang="uk-UA" sz="2000" dirty="0">
                <a:latin typeface="Georgia" panose="02040502050405020303" pitchFamily="18" charset="0"/>
              </a:rPr>
              <a:t>" на закупівлю комплектів постільної білизни, оптова ціна закупівлі яких </a:t>
            </a:r>
            <a:r>
              <a:rPr lang="uk-UA" sz="2000" i="1" dirty="0" err="1">
                <a:latin typeface="Georgia" panose="02040502050405020303" pitchFamily="18" charset="0"/>
              </a:rPr>
              <a:t>Ц</a:t>
            </a:r>
            <a:r>
              <a:rPr lang="uk-UA" sz="2000" i="1" baseline="-25000" dirty="0" err="1">
                <a:latin typeface="Georgia" panose="02040502050405020303" pitchFamily="18" charset="0"/>
              </a:rPr>
              <a:t>в</a:t>
            </a:r>
            <a:r>
              <a:rPr lang="uk-UA" sz="2000" dirty="0">
                <a:latin typeface="Georgia" panose="02040502050405020303" pitchFamily="18" charset="0"/>
              </a:rPr>
              <a:t> грн. Мінімальна партія закупівлі </a:t>
            </a:r>
            <a:r>
              <a:rPr lang="uk-UA" sz="2000" i="1" dirty="0">
                <a:latin typeface="Georgia" panose="02040502050405020303" pitchFamily="18" charset="0"/>
              </a:rPr>
              <a:t>Q</a:t>
            </a:r>
            <a:r>
              <a:rPr lang="uk-UA" sz="2000" dirty="0">
                <a:latin typeface="Georgia" panose="02040502050405020303" pitchFamily="18" charset="0"/>
              </a:rPr>
              <a:t> штук. </a:t>
            </a:r>
            <a:r>
              <a:rPr lang="uk-UA" sz="2000" dirty="0" err="1">
                <a:latin typeface="Georgia" panose="02040502050405020303" pitchFamily="18" charset="0"/>
              </a:rPr>
              <a:t>Середньоринкова</a:t>
            </a:r>
            <a:r>
              <a:rPr lang="uk-UA" sz="2000" dirty="0">
                <a:latin typeface="Georgia" panose="02040502050405020303" pitchFamily="18" charset="0"/>
              </a:rPr>
              <a:t> ціна реалізації </a:t>
            </a:r>
            <a:r>
              <a:rPr lang="uk-UA" sz="2000" i="1" dirty="0" err="1">
                <a:latin typeface="Georgia" panose="02040502050405020303" pitchFamily="18" charset="0"/>
              </a:rPr>
              <a:t>Ц</a:t>
            </a:r>
            <a:r>
              <a:rPr lang="uk-UA" sz="2000" i="1" baseline="-25000" dirty="0" err="1">
                <a:latin typeface="Georgia" panose="02040502050405020303" pitchFamily="18" charset="0"/>
              </a:rPr>
              <a:t>р</a:t>
            </a:r>
            <a:r>
              <a:rPr lang="uk-UA" sz="2000" dirty="0">
                <a:latin typeface="Georgia" panose="02040502050405020303" pitchFamily="18" charset="0"/>
              </a:rPr>
              <a:t> грн. Транспортні витрати </a:t>
            </a:r>
            <a:r>
              <a:rPr lang="uk-UA" sz="2000" i="1" dirty="0" err="1">
                <a:latin typeface="Georgia" panose="02040502050405020303" pitchFamily="18" charset="0"/>
              </a:rPr>
              <a:t>В</a:t>
            </a:r>
            <a:r>
              <a:rPr lang="uk-UA" sz="2000" i="1" baseline="-25000" dirty="0" err="1">
                <a:latin typeface="Georgia" panose="02040502050405020303" pitchFamily="18" charset="0"/>
              </a:rPr>
              <a:t>г</a:t>
            </a:r>
            <a:r>
              <a:rPr lang="uk-UA" sz="2000" dirty="0">
                <a:latin typeface="Georgia" panose="02040502050405020303" pitchFamily="18" charset="0"/>
              </a:rPr>
              <a:t> грн. Необхідна сума коштів може бути виділена із власних обігових коштів. Термін реалізації </a:t>
            </a:r>
            <a:r>
              <a:rPr lang="uk-UA" sz="2000" i="1" dirty="0">
                <a:latin typeface="Georgia" panose="02040502050405020303" pitchFamily="18" charset="0"/>
              </a:rPr>
              <a:t>Т</a:t>
            </a:r>
            <a:r>
              <a:rPr lang="uk-UA" sz="2000" dirty="0">
                <a:latin typeface="Georgia" panose="02040502050405020303" pitchFamily="18" charset="0"/>
              </a:rPr>
              <a:t> днів. Конкретні дані за варіантами наведено в Таблиці 2. </a:t>
            </a:r>
            <a:endParaRPr lang="ru-UA" sz="2000" dirty="0">
              <a:latin typeface="Georgia" panose="02040502050405020303" pitchFamily="18" charset="0"/>
            </a:endParaRPr>
          </a:p>
          <a:p>
            <a:pPr marL="0" indent="0" algn="ctr">
              <a:buNone/>
            </a:pPr>
            <a:endParaRPr lang="uk-UA" sz="2000" dirty="0">
              <a:latin typeface="Georgia" panose="02040502050405020303" pitchFamily="18" charset="0"/>
              <a:ea typeface="Cambria Math" panose="02040503050406030204" pitchFamily="18" charset="0"/>
            </a:endParaRPr>
          </a:p>
          <a:p>
            <a:pPr marL="0" indent="0" algn="ctr">
              <a:buNone/>
            </a:pPr>
            <a:endParaRPr lang="uk-UA" sz="2000" dirty="0">
              <a:latin typeface="Georgia" panose="02040502050405020303" pitchFamily="18" charset="0"/>
              <a:ea typeface="Cambria Math" panose="02040503050406030204" pitchFamily="18" charset="0"/>
            </a:endParaRPr>
          </a:p>
          <a:p>
            <a:pPr marL="0" indent="0" algn="r">
              <a:buNone/>
            </a:pPr>
            <a:endParaRPr lang="uk-UA" sz="2000" dirty="0">
              <a:latin typeface="Georgia" panose="02040502050405020303" pitchFamily="18" charset="0"/>
              <a:ea typeface="Cambria Math" panose="02040503050406030204" pitchFamily="18" charset="0"/>
            </a:endParaRPr>
          </a:p>
          <a:p>
            <a:pPr marL="0" indent="0" algn="ctr">
              <a:buNone/>
            </a:pPr>
            <a:endParaRPr lang="uk-UA" sz="2000" dirty="0">
              <a:latin typeface="Georgia" panose="02040502050405020303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5151252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3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B48E7BC8-26A7-4EAB-907C-8F8DD1890F85}">
  <we:reference id="0f21ddb5-5c95-4be6-81cc-d95eba46e774" version="1.0.0.0" store="EXCatalog" storeType="EXCatalog"/>
  <we:alternateReferences>
    <we:reference id="WA104380902" version="1.0.0.0" store="uk-UA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3992</TotalTime>
  <Words>1217</Words>
  <Application>Microsoft Office PowerPoint</Application>
  <PresentationFormat>Произвольный</PresentationFormat>
  <Paragraphs>299</Paragraphs>
  <Slides>48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Аспект</vt:lpstr>
      <vt:lpstr>Коледж економіки, права та інформаційних технологій</vt:lpstr>
      <vt:lpstr>Базові поняття до виконання завдання </vt:lpstr>
      <vt:lpstr>Базові поняття до виконання завдання </vt:lpstr>
      <vt:lpstr>Фактори ефективної закупівлі </vt:lpstr>
      <vt:lpstr>Базові чинники ефективності закупівель </vt:lpstr>
      <vt:lpstr>Базові чинники ефективності закупівель </vt:lpstr>
      <vt:lpstr>Чинники впливу на ефективність закупівель</vt:lpstr>
      <vt:lpstr>Умова практичного завдання №4.</vt:lpstr>
      <vt:lpstr>Умова практичного завдання №4.</vt:lpstr>
      <vt:lpstr>Умова практичного завдання №4.</vt:lpstr>
      <vt:lpstr>Умова практичного завдання №4.</vt:lpstr>
      <vt:lpstr>Умова практичного завдання №4.</vt:lpstr>
      <vt:lpstr>Умова практичного завдання №4.</vt:lpstr>
      <vt:lpstr>Умова практичного завдання №4.</vt:lpstr>
      <vt:lpstr>Слайд 15</vt:lpstr>
      <vt:lpstr>Слайд 16</vt:lpstr>
      <vt:lpstr>Слайд 17</vt:lpstr>
      <vt:lpstr>Слайд 18</vt:lpstr>
      <vt:lpstr>Хід розв’язання завдання</vt:lpstr>
      <vt:lpstr>Слайд 20</vt:lpstr>
      <vt:lpstr>Хід розв’язання завдання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Висновок</vt:lpstr>
      <vt:lpstr>Висновок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УНІВЕРСИТЕТ "КРОК" Коледж економіки, права та інформаційних технологій Циклова комісія з комерційної логістики</dc:title>
  <dc:creator>Админ</dc:creator>
  <cp:lastModifiedBy>Dom</cp:lastModifiedBy>
  <cp:revision>387</cp:revision>
  <dcterms:created xsi:type="dcterms:W3CDTF">2020-04-15T17:49:03Z</dcterms:created>
  <dcterms:modified xsi:type="dcterms:W3CDTF">2021-02-09T05:19:18Z</dcterms:modified>
</cp:coreProperties>
</file>