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7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17CEAA-CE58-4378-AC43-144957E4FB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635B18F-1E08-4110-871A-78A6D527C7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DE9E6D-556E-4CC3-8D09-BDE369C2E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CF0291-9788-454D-99D4-8CEDDC88D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64DB02-E401-49C2-8D96-FAFD99D77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3940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D930F9-AA5B-49C6-9EBE-7C0F202D9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4AE21DB-BEEE-4477-BBB6-A9FAF9407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642E67-26E3-4784-8EDE-84B62239E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4BEF51-4E74-46AA-8A47-0C60136A8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D4D89A-6D14-4E4A-9CEA-A7558850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3571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815762A-9938-4CF8-A0C8-6C0D2BEB2E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F448A4A-D3CD-4C12-BB4A-CC2140942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866BD6-B093-4175-8080-324597F7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9E7DCFE-D090-4678-B13F-91708031B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802CE1-148D-4241-9EE0-A06B50BE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63346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023DA-1ACA-41E7-94DB-E22D290BA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661C51-50D9-4FEC-9B48-D286B1B8C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0C93B5-1B8A-4D35-8698-3A764C24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B039F78-6531-4892-A900-F98AE2FAA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829E97F-3911-42D4-ACAE-233E944A1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890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697BC3-B1B2-42D4-B864-2F2EAF538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55A4676-4445-4D3A-B4F0-B5BBAA802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EEBF32-C6AE-40F7-B175-DCA873C1D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DA8CA8-39FF-4EBD-86A7-AADC21CB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C5DB9A-CAA6-44B6-A47D-69EA83CE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6215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499FCB-B63F-4B47-914A-76DF42F97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DA67B6-746D-468A-876E-5E930BE40E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FBC8B28-BD8A-4B92-BF2E-753766A3D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7E7383-9BAD-4FB4-9381-019AFC96F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DB1426D-B76E-4D1A-9C14-9EDB623F9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74875C-40C4-4B22-B394-47EE56EF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169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A20C11-88D6-4638-AC65-F889262E0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F69FAF-865D-4DBD-868D-C5D5A2AB3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3D7859-BE56-4243-A9B9-188E5CF414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6BAF70C-A472-4037-8CF9-832FEFD7B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F5FB885-38C9-4346-BBBC-FEE59E4B45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C79E091-2ECB-4825-AB88-591CD5837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6F3842D-ED4B-41CD-9FFF-F7731D312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07C258A-BBA2-4DD4-B8AF-4CF1116DF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819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251533-B2C1-43A3-AF75-D92EE2A6F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4B6C690-4CEE-40E5-816B-63DFF778A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7E0CF62-4233-43B9-AD67-B8EBD815B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85A4D52-1911-49DD-A79B-A2FD4B8E9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960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4245C33-E67C-45DD-88E5-CF437CA76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A38BBFE-F716-4DDD-8CE3-D69FC078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B3D1390-CCCD-45E5-B7B9-4814C042A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0549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C457F0-896D-45D5-A9DC-4A0782313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8623F1-F854-4022-A277-8A20D0AEE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3862F0-ECF1-435B-B2C5-46C63A94D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D2E9D0A-BD1C-4BF8-881F-34ED5DE2B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8EBEB9-36CA-4F35-93B3-4E49D8CF7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68CE92-3AA0-4AEE-9AF9-5BB28A594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306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05C8CD-9DFF-44BC-A6A7-BDF85E5E9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C14D6E1-D4F0-48C5-8DCB-F48245F7C2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E0359FF-7B20-404D-9876-4C6AA18827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013AB6-3369-44D1-8391-312F9D40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AC1BC37-3C1E-43CD-840A-466198C37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288BF5C-485D-44AA-B294-E3C7C738C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334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147E75-5284-4A0C-9793-E820568A6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E48ACAC-E54F-427C-9947-1CA957A58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F2719F-7B72-48E4-A43E-8EF957E469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3D52E-FCCA-4354-8D74-46ABA3DDE0F2}" type="datetimeFigureOut">
              <a:rPr lang="uk-UA" smtClean="0"/>
              <a:t>09.09.2020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88C263-E4A2-4EDF-BCFD-A6A9A110C1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158972-99F4-4411-8E54-023E3FD397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3B7D-9BED-4A70-B189-FD364BA960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263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CA5F87-1D1E-45CB-8D83-FC7EEFAD9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Ð£ÑÑÐ´ Ð·Ð°Ð¿ÑÐ¾Ð²Ð°Ð´Ð¸Ð² Ð¿ÑÐ»Ð¾ÑÐ½Ð¸Ð¹ Ð¿ÑÐ¾ÐµÐºÑ ÑÐ¾Ð´Ð¾ ÑÐºÐ°ÑÑÐ²Ð°Ð½Ð½Ñ ÑÐµÐ³ÑÐ»ÑÐ²Ð°Ð½Ð½Ñ ÑÑÐ½">
            <a:extLst>
              <a:ext uri="{FF2B5EF4-FFF2-40B4-BE49-F238E27FC236}">
                <a16:creationId xmlns:a16="http://schemas.microsoft.com/office/drawing/2014/main" id="{3F91724A-88E5-4B82-9824-82DF7A8971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7" r="3427" b="2"/>
          <a:stretch/>
        </p:blipFill>
        <p:spPr bwMode="auto">
          <a:xfrm>
            <a:off x="20" y="10"/>
            <a:ext cx="866849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CCFC2C6-6238-4A2F-93DE-2ADF74AF6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711652" y="0"/>
            <a:ext cx="8480347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8C7E2B-F942-406C-8026-383EA558A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48600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400" b="1" kern="1200" dirty="0" err="1">
                <a:latin typeface="+mj-lt"/>
                <a:ea typeface="+mj-ea"/>
                <a:cs typeface="+mj-cs"/>
              </a:rPr>
              <a:t>Лекція</a:t>
            </a:r>
            <a:r>
              <a:rPr lang="en-US" sz="4400" b="1" kern="1200" dirty="0">
                <a:latin typeface="+mj-lt"/>
                <a:ea typeface="+mj-ea"/>
                <a:cs typeface="+mj-cs"/>
              </a:rPr>
              <a:t> </a:t>
            </a:r>
            <a:r>
              <a:rPr lang="uk-UA" sz="4400" b="1" kern="1200" dirty="0">
                <a:latin typeface="+mj-lt"/>
                <a:ea typeface="+mj-ea"/>
                <a:cs typeface="+mj-cs"/>
              </a:rPr>
              <a:t>2</a:t>
            </a:r>
            <a:br>
              <a:rPr lang="en-US" sz="4400" b="1" kern="1200" dirty="0">
                <a:latin typeface="+mj-lt"/>
                <a:ea typeface="+mj-ea"/>
                <a:cs typeface="+mj-cs"/>
              </a:rPr>
            </a:br>
            <a:br>
              <a:rPr lang="en-US" sz="4400" b="1" kern="1200" dirty="0">
                <a:latin typeface="+mj-lt"/>
                <a:ea typeface="+mj-ea"/>
                <a:cs typeface="+mj-cs"/>
              </a:rPr>
            </a:br>
            <a:r>
              <a:rPr lang="uk-UA" sz="4400" b="1" dirty="0"/>
              <a:t>Формування цінової політики</a:t>
            </a:r>
            <a:br>
              <a:rPr lang="en-US" sz="4400" kern="1200" dirty="0">
                <a:latin typeface="+mj-lt"/>
                <a:ea typeface="+mj-ea"/>
                <a:cs typeface="+mj-cs"/>
              </a:rPr>
            </a:br>
            <a:endParaRPr lang="en-US" sz="44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130540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1648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2872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96DD74-B248-4EA9-933A-A448F9748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341641"/>
            <a:ext cx="3730752" cy="1693776"/>
          </a:xfrm>
        </p:spPr>
        <p:txBody>
          <a:bodyPr>
            <a:normAutofit/>
          </a:bodyPr>
          <a:lstStyle/>
          <a:p>
            <a:r>
              <a:rPr lang="en-US" sz="3300"/>
              <a:t>2.6. Структура ціни</a:t>
            </a:r>
            <a:br>
              <a:rPr lang="uk-UA" sz="3300"/>
            </a:br>
            <a:r>
              <a:rPr lang="uk-UA" sz="3300"/>
              <a:t>Структура роздрібної ціни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AAE9118-0436-4488-AC4A-C14DF6A7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2368551"/>
            <a:ext cx="12192002" cy="4489449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28">
            <a:extLst>
              <a:ext uri="{FF2B5EF4-FFF2-40B4-BE49-F238E27FC236}">
                <a16:creationId xmlns:a16="http://schemas.microsoft.com/office/drawing/2014/main" id="{07A0C51E-5464-4470-855E-CA530A59B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59557" y="2633701"/>
            <a:ext cx="8072887" cy="3550909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4BB2813-7EDD-4439-AEF9-B4D801F5C4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020" y="3929658"/>
            <a:ext cx="7763958" cy="121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0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083406-6F83-4A4F-9CAD-D3C6214AA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7066D9-657E-4376-AC42-D87277B09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2.1. Сутність і роль цінової політики в сучасній економіці. Стратегічні та тактичні аспекти цінової політики. </a:t>
            </a:r>
          </a:p>
          <a:p>
            <a:r>
              <a:rPr lang="uk-UA" dirty="0"/>
              <a:t>2.2. Функції цін. </a:t>
            </a:r>
          </a:p>
          <a:p>
            <a:r>
              <a:rPr lang="uk-UA" dirty="0"/>
              <a:t>2.3. Основні принципи формування цінової політики. </a:t>
            </a:r>
          </a:p>
          <a:p>
            <a:r>
              <a:rPr lang="uk-UA" dirty="0"/>
              <a:t>2.4. Ціноутворення на різних типах ринку. </a:t>
            </a:r>
          </a:p>
          <a:p>
            <a:r>
              <a:rPr lang="uk-UA" dirty="0"/>
              <a:t>2.5. Класифікація цін. </a:t>
            </a:r>
          </a:p>
          <a:p>
            <a:r>
              <a:rPr lang="uk-UA" dirty="0"/>
              <a:t>2.6. Структура ціни.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3329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ÑÐ¾Ð±Ð»Ð¸Ð²Ð¾ÑÑÑ ÑÐ¾ÑÐ¼ÑÐ²Ð°Ð½Ð½Ñ ÑÑÐ½Ð¾Ð²Ð¾Ñ Ð¿Ð¾Ð»ÑÑÐ¸ÐºÐ¸ ÑÐ¾ÑÐ³Ð¾Ð²ÐµÐ»ÑÐ½Ð¾Ð³Ð¾ Ð¿ÑÐ´Ð¿ÑÐ¸ÑÐ¼ÑÑÐ²Ð°.  ÐÐºÐ¾Ð½Ð¾Ð¼ÑÐºÐ°, ÑÑÐ½Ð°Ð½ÑÐ¸, Ð¿ÑÐ´Ð¿ÑÐ¸ÑÐ¼Ð½Ð¸ÑÑÐºÐ° Ð´ÑÑÐ»ÑÐ½ÑÑÑÑ - ÐºÑÑÑÐ¾Ð²Ñ, ÑÐµÑÐµÑÐ°ÑÐ¸,  ÐºÐ¾Ð½ÑÑÐ¾Ð»ÑÐ½Ñ, Ð´Ð¸Ð¿Ð»Ð¾Ð¼Ð½Ñ">
            <a:extLst>
              <a:ext uri="{FF2B5EF4-FFF2-40B4-BE49-F238E27FC236}">
                <a16:creationId xmlns:a16="http://schemas.microsoft.com/office/drawing/2014/main" id="{8573B6D5-93A6-4D70-9FFD-6F449CD2D67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44" b="-1"/>
          <a:stretch/>
        </p:blipFill>
        <p:spPr bwMode="auto">
          <a:xfrm>
            <a:off x="321733" y="321733"/>
            <a:ext cx="11548534" cy="621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8554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66DB16-21DB-4044-8327-88E1D8C66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 fontScale="90000"/>
          </a:bodyPr>
          <a:lstStyle/>
          <a:p>
            <a:pPr algn="r"/>
            <a:r>
              <a:rPr lang="uk-UA" sz="3700" dirty="0">
                <a:solidFill>
                  <a:schemeClr val="accent2">
                    <a:lumMod val="75000"/>
                  </a:schemeClr>
                </a:solidFill>
              </a:rPr>
              <a:t>2.1. Сутність і роль цінової політики в сучасній економіці.</a:t>
            </a:r>
            <a:br>
              <a:rPr lang="uk-UA" sz="37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uk-UA" sz="37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uk-UA" sz="3700" dirty="0">
                <a:solidFill>
                  <a:schemeClr val="accent2">
                    <a:lumMod val="75000"/>
                  </a:schemeClr>
                </a:solidFill>
              </a:rPr>
              <a:t> Стратегічні та тактичні аспекти цінової політики. 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C2DC8E-49EB-4182-973B-B5644F203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ru-RU" sz="2000" dirty="0" err="1"/>
              <a:t>Цінова</a:t>
            </a:r>
            <a:r>
              <a:rPr lang="ru-RU" sz="2000" dirty="0"/>
              <a:t> </a:t>
            </a:r>
            <a:r>
              <a:rPr lang="ru-RU" sz="2000" dirty="0" err="1"/>
              <a:t>політика</a:t>
            </a:r>
            <a:r>
              <a:rPr lang="ru-RU" sz="2000" dirty="0"/>
              <a:t> </a:t>
            </a:r>
            <a:r>
              <a:rPr lang="ru-RU" sz="2000" dirty="0" err="1"/>
              <a:t>фірми</a:t>
            </a:r>
            <a:r>
              <a:rPr lang="ru-RU" sz="2000" dirty="0"/>
              <a:t> - </a:t>
            </a:r>
            <a:r>
              <a:rPr lang="ru-RU" sz="2000" dirty="0" err="1"/>
              <a:t>поняття</a:t>
            </a:r>
            <a:r>
              <a:rPr lang="ru-RU" sz="2000" dirty="0"/>
              <a:t> </a:t>
            </a:r>
            <a:r>
              <a:rPr lang="ru-RU" sz="2000" dirty="0" err="1"/>
              <a:t>ширше</a:t>
            </a:r>
            <a:r>
              <a:rPr lang="ru-RU" sz="2000" dirty="0"/>
              <a:t>, </a:t>
            </a:r>
            <a:r>
              <a:rPr lang="ru-RU" sz="2000" dirty="0" err="1"/>
              <a:t>ніж</a:t>
            </a:r>
            <a:r>
              <a:rPr lang="ru-RU" sz="2000" dirty="0"/>
              <a:t> </a:t>
            </a:r>
            <a:r>
              <a:rPr lang="ru-RU" sz="2000" dirty="0" err="1"/>
              <a:t>цінова</a:t>
            </a:r>
            <a:r>
              <a:rPr lang="ru-RU" sz="2000" dirty="0"/>
              <a:t> </a:t>
            </a:r>
            <a:r>
              <a:rPr lang="ru-RU" sz="2000" dirty="0" err="1"/>
              <a:t>стратегія</a:t>
            </a:r>
            <a:r>
              <a:rPr lang="ru-RU" sz="2000" dirty="0"/>
              <a:t>.</a:t>
            </a:r>
          </a:p>
          <a:p>
            <a:endParaRPr lang="ru-RU" sz="2000" dirty="0"/>
          </a:p>
          <a:p>
            <a:r>
              <a:rPr lang="uk-UA" sz="2000" dirty="0"/>
              <a:t>Стратегічні рішення спрямовані на досягнення довгострокових цілей підприємства, і в них, як правило, не враховуються короткострокові переваги фірми, постійні коливання ринку, зміна умов торгівлі тощо.</a:t>
            </a:r>
          </a:p>
          <a:p>
            <a:endParaRPr lang="uk-UA" sz="2000" dirty="0"/>
          </a:p>
          <a:p>
            <a:r>
              <a:rPr lang="ru-RU" sz="2000" dirty="0" err="1"/>
              <a:t>Тактичне</a:t>
            </a:r>
            <a:r>
              <a:rPr lang="ru-RU" sz="2000" dirty="0"/>
              <a:t> </a:t>
            </a:r>
            <a:r>
              <a:rPr lang="ru-RU" sz="2000" dirty="0" err="1"/>
              <a:t>цінове</a:t>
            </a:r>
            <a:r>
              <a:rPr lang="ru-RU" sz="2000" dirty="0"/>
              <a:t> </a:t>
            </a:r>
            <a:r>
              <a:rPr lang="ru-RU" sz="2000" dirty="0" err="1"/>
              <a:t>планування</a:t>
            </a:r>
            <a:r>
              <a:rPr lang="ru-RU" sz="2000" dirty="0"/>
              <a:t> </a:t>
            </a:r>
            <a:r>
              <a:rPr lang="ru-RU" sz="2000" dirty="0" err="1"/>
              <a:t>здійснюється</a:t>
            </a:r>
            <a:r>
              <a:rPr lang="ru-RU" sz="2000" dirty="0"/>
              <a:t> на </a:t>
            </a:r>
            <a:r>
              <a:rPr lang="ru-RU" sz="2000" dirty="0" err="1"/>
              <a:t>двох</a:t>
            </a:r>
            <a:r>
              <a:rPr lang="ru-RU" sz="2000" dirty="0"/>
              <a:t> </a:t>
            </a:r>
            <a:r>
              <a:rPr lang="ru-RU" sz="2000" dirty="0" err="1"/>
              <a:t>рівнях</a:t>
            </a:r>
            <a:r>
              <a:rPr lang="ru-RU" sz="2000" dirty="0"/>
              <a:t>:</a:t>
            </a:r>
          </a:p>
          <a:p>
            <a:pPr marL="0" indent="0">
              <a:buNone/>
            </a:pPr>
            <a:r>
              <a:rPr lang="ru-RU" sz="2000" dirty="0"/>
              <a:t>1)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ціною</a:t>
            </a:r>
            <a:r>
              <a:rPr lang="ru-RU" sz="2000" dirty="0"/>
              <a:t> </a:t>
            </a:r>
            <a:r>
              <a:rPr lang="ru-RU" sz="2000" dirty="0" err="1"/>
              <a:t>відповідно</a:t>
            </a:r>
            <a:r>
              <a:rPr lang="ru-RU" sz="2000" dirty="0"/>
              <a:t> до </a:t>
            </a:r>
            <a:r>
              <a:rPr lang="ru-RU" sz="2000" dirty="0" err="1"/>
              <a:t>психологією</a:t>
            </a:r>
            <a:r>
              <a:rPr lang="ru-RU" sz="2000" dirty="0"/>
              <a:t> </a:t>
            </a:r>
            <a:r>
              <a:rPr lang="ru-RU" sz="2000" dirty="0" err="1"/>
              <a:t>споживача</a:t>
            </a:r>
            <a:r>
              <a:rPr lang="ru-RU" sz="2000" dirty="0"/>
              <a:t>, </a:t>
            </a:r>
            <a:r>
              <a:rPr lang="ru-RU" sz="2000" dirty="0" err="1"/>
              <a:t>сезонними</a:t>
            </a:r>
            <a:r>
              <a:rPr lang="ru-RU" sz="2000" dirty="0"/>
              <a:t> </a:t>
            </a:r>
            <a:r>
              <a:rPr lang="ru-RU" sz="2000" dirty="0" err="1"/>
              <a:t>коливаннями</a:t>
            </a:r>
            <a:r>
              <a:rPr lang="ru-RU" sz="2000" dirty="0"/>
              <a:t> </a:t>
            </a:r>
            <a:r>
              <a:rPr lang="ru-RU" sz="2000" dirty="0" err="1"/>
              <a:t>попиту</a:t>
            </a:r>
            <a:r>
              <a:rPr lang="ru-RU" sz="2000" dirty="0"/>
              <a:t> і т.п .;</a:t>
            </a:r>
          </a:p>
          <a:p>
            <a:pPr marL="0" indent="0">
              <a:buNone/>
            </a:pPr>
            <a:r>
              <a:rPr lang="ru-RU" sz="2000" dirty="0"/>
              <a:t>2) </a:t>
            </a:r>
            <a:r>
              <a:rPr lang="ru-RU" sz="2000" dirty="0" err="1"/>
              <a:t>встановлення</a:t>
            </a:r>
            <a:r>
              <a:rPr lang="ru-RU" sz="2000" dirty="0"/>
              <a:t> </a:t>
            </a:r>
            <a:r>
              <a:rPr lang="ru-RU" sz="2000" dirty="0" err="1"/>
              <a:t>ціни</a:t>
            </a:r>
            <a:r>
              <a:rPr lang="ru-RU" sz="2000" dirty="0"/>
              <a:t> для </a:t>
            </a:r>
            <a:r>
              <a:rPr lang="ru-RU" sz="2000" dirty="0" err="1"/>
              <a:t>кожної</a:t>
            </a:r>
            <a:r>
              <a:rPr lang="ru-RU" sz="2000" dirty="0"/>
              <a:t> </a:t>
            </a:r>
            <a:r>
              <a:rPr lang="ru-RU" sz="2000" dirty="0" err="1"/>
              <a:t>конкретної</a:t>
            </a:r>
            <a:r>
              <a:rPr lang="ru-RU" sz="2000" dirty="0"/>
              <a:t> угоди.</a:t>
            </a:r>
          </a:p>
          <a:p>
            <a:pPr marL="0" indent="0">
              <a:buNone/>
            </a:pPr>
            <a:endParaRPr lang="uk-UA" sz="2000" dirty="0"/>
          </a:p>
          <a:p>
            <a:endParaRPr lang="uk-UA" sz="2000" dirty="0"/>
          </a:p>
          <a:p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893434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EED01F-63D8-410D-AEF1-2877C1801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2.2. Функції цін.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F7605C1-14E0-4E2D-8F41-1DED6137E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582516"/>
            <a:ext cx="6780700" cy="369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693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667474-A5B5-429D-B3DF-1361FBCA8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2.3. Основні принципи формування цінової політики. </a:t>
            </a:r>
          </a:p>
        </p:txBody>
      </p:sp>
      <p:pic>
        <p:nvPicPr>
          <p:cNvPr id="1026" name="Picture 2" descr="1.3. ÐÑÐ½Ð¾Ð²Ð½Ñ Ð¿ÑÐ¸Ð½ÑÐ¸Ð¿Ð¸ ÑÐ¾ÑÐ¼ÑÐ²Ð°Ð½Ð½Ñ ÑÑÐ½Ð¾Ð²Ð¾Ñ Ð¿Ð¾Ð»ÑÑÐ¸ÐºÐ¸ - ÐÑÐ±Ð»ÑÐ¾ÑÐµÐºÐ° BukLib.net">
            <a:extLst>
              <a:ext uri="{FF2B5EF4-FFF2-40B4-BE49-F238E27FC236}">
                <a16:creationId xmlns:a16="http://schemas.microsoft.com/office/drawing/2014/main" id="{B05D09CA-ABB9-4047-86A4-9C8C230AE4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851" y="2401669"/>
            <a:ext cx="8752860" cy="2054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936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13C9E7-86AF-454D-9745-AC574F98D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2.4. Ціноутворення на різних типах ринку. </a:t>
            </a:r>
          </a:p>
        </p:txBody>
      </p:sp>
      <p:pic>
        <p:nvPicPr>
          <p:cNvPr id="4098" name="Picture 2" descr="Ð¡ÑÑÐ´Ð¾Ð¿ÐµÐ´Ð¸Ñ â Ð¤Ð°ÐºÑÐ¾ÑÐ¸ Ð¼Ð°ÑÐºÐµÑÐ¸Ð½Ð³Ð¾Ð²Ð¾Ð³Ð¾ ÑÑÐ½Ð¾ÑÑÐ²Ð¾ÑÐµÐ½Ð½Ñ">
            <a:extLst>
              <a:ext uri="{FF2B5EF4-FFF2-40B4-BE49-F238E27FC236}">
                <a16:creationId xmlns:a16="http://schemas.microsoft.com/office/drawing/2014/main" id="{C8A92928-F0F0-406F-9F4A-5E98C175C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54700" y="492573"/>
            <a:ext cx="4351789" cy="5880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05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F8D647-9C9A-4504-A3DF-4EABB719D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2.5. Класифікація цін.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AC06847-73A4-41CE-9DDF-442ED4F9C4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822" y="1442332"/>
            <a:ext cx="6553545" cy="3981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67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D35D61A1-8484-4749-8AD0-A3455E0753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51DA6-73F0-460E-ADC0-2676F12EE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2.6. </a:t>
            </a:r>
            <a:r>
              <a:rPr lang="en-US" dirty="0" err="1"/>
              <a:t>Структура</a:t>
            </a:r>
            <a:r>
              <a:rPr lang="en-US" dirty="0"/>
              <a:t> </a:t>
            </a:r>
            <a:r>
              <a:rPr lang="en-US" dirty="0" err="1"/>
              <a:t>ціни</a:t>
            </a:r>
            <a:br>
              <a:rPr lang="uk-UA" dirty="0"/>
            </a:br>
            <a:r>
              <a:rPr lang="uk-UA" dirty="0"/>
              <a:t>За стадіями виробництва</a:t>
            </a:r>
            <a:endParaRPr lang="en-US" dirty="0"/>
          </a:p>
        </p:txBody>
      </p:sp>
      <p:sp>
        <p:nvSpPr>
          <p:cNvPr id="12" name="Rounded Rectangle 5">
            <a:extLst>
              <a:ext uri="{FF2B5EF4-FFF2-40B4-BE49-F238E27FC236}">
                <a16:creationId xmlns:a16="http://schemas.microsoft.com/office/drawing/2014/main" id="{1447903E-2B66-479D-959B-F2EBB2CC9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28801"/>
            <a:ext cx="10515600" cy="436245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258DF98-4053-4900-A6B6-5D17185CB2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493" b="2"/>
          <a:stretch/>
        </p:blipFill>
        <p:spPr>
          <a:xfrm>
            <a:off x="3227459" y="3429000"/>
            <a:ext cx="5737082" cy="216203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747410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197</Words>
  <Application>Microsoft Office PowerPoint</Application>
  <PresentationFormat>Широкоэкранный</PresentationFormat>
  <Paragraphs>23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Лекція 2  Формування цінової політики </vt:lpstr>
      <vt:lpstr>План</vt:lpstr>
      <vt:lpstr>Презентация PowerPoint</vt:lpstr>
      <vt:lpstr>2.1. Сутність і роль цінової політики в сучасній економіці.   Стратегічні та тактичні аспекти цінової політики. </vt:lpstr>
      <vt:lpstr>2.2. Функції цін. </vt:lpstr>
      <vt:lpstr>2.3. Основні принципи формування цінової політики. </vt:lpstr>
      <vt:lpstr>2.4. Ціноутворення на різних типах ринку. </vt:lpstr>
      <vt:lpstr>2.5. Класифікація цін. </vt:lpstr>
      <vt:lpstr>2.6. Структура ціни За стадіями виробництва</vt:lpstr>
      <vt:lpstr>2.6. Структура ціни Структура роздрібної ціни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  Формування цінової політики </dc:title>
  <dc:creator>Naumova Mariia</dc:creator>
  <cp:lastModifiedBy>Naumova Mariia</cp:lastModifiedBy>
  <cp:revision>2</cp:revision>
  <dcterms:created xsi:type="dcterms:W3CDTF">2020-09-08T23:34:20Z</dcterms:created>
  <dcterms:modified xsi:type="dcterms:W3CDTF">2020-09-09T10:09:44Z</dcterms:modified>
</cp:coreProperties>
</file>