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7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77CD979-6CB4-4771-863A-F3CEC5F72509}" type="datetime1">
              <a:rPr lang="ru-RU" smtClean="0"/>
              <a:t>15.10.2020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444FEA7-A6A1-4C1B-A1CF-B68B41EC1A8E}" type="datetime1">
              <a:rPr lang="ru-RU" smtClean="0"/>
              <a:t>15.10.2020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fld id="{F5367D5C-F95A-42A3-88EC-882E2435144E}" type="datetime1">
              <a:rPr lang="ru-RU" smtClean="0"/>
              <a:t>15.10.2020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6637FB-2A93-4CBD-BFA2-D7CF6538021B}" type="datetime1">
              <a:rPr lang="ru-RU" smtClean="0"/>
              <a:t>15.10.2020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524C86-1CBF-4FDC-97D7-01157E908D38}" type="datetime1">
              <a:rPr lang="ru-RU" smtClean="0"/>
              <a:t>15.10.2020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A467F0-67F1-4FFB-84D6-E0366AF5D58F}" type="datetime1">
              <a:rPr lang="ru-RU" smtClean="0"/>
              <a:t>15.10.2020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58943CEE-22B0-4537-8D57-A0FA5AADADF2}" type="datetime1">
              <a:rPr lang="ru-RU" smtClean="0"/>
              <a:t>15.10.2020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6AE23C-0C45-469E-B619-DD472E6D19F8}" type="datetime1">
              <a:rPr lang="ru-RU" smtClean="0"/>
              <a:t>15.10.2020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84B974-3E30-46C0-8835-EBE9AF88C154}" type="datetime1">
              <a:rPr lang="ru-RU" smtClean="0"/>
              <a:t>15.10.2020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A373D8-060E-42D4-83B5-67EE9C99EB76}" type="datetime1">
              <a:rPr lang="ru-RU" smtClean="0"/>
              <a:t>15.10.2020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039D93-8FE6-4FAB-8379-7097A2FFC7EA}" type="datetime1">
              <a:rPr lang="ru-RU" smtClean="0"/>
              <a:t>15.10.2020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4A5CD4F3-DD0B-41D2-86DC-8F94F11A7635}" type="datetime1">
              <a:rPr lang="ru-RU" smtClean="0"/>
              <a:t>15.10.2020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4225BED9-9D02-4AA4-868D-12B5B80D13D4}" type="datetime1">
              <a:rPr lang="ru-RU" smtClean="0"/>
              <a:t>15.10.2020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C16BE775-1C9E-48DD-93B9-3187A540B86B}" type="datetime1">
              <a:rPr lang="ru-RU" smtClean="0"/>
              <a:t>15.10.2020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Century Gothic" panose="020B0502020202020204" pitchFamily="34" charset="0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docs.dtkt.ua/doc/z0086-0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tkt.ua/doc/z0893-99" TargetMode="External"/><Relationship Id="rId2" Type="http://schemas.openxmlformats.org/officeDocument/2006/relationships/hyperlink" Target="https://docs.dtkt.ua/doc/1027.25.0?_ga=2.8657139.793744127.1599557772-648409885.1547039427#pn4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dtkt.ua/doc/1023.3089.0?_ga=2.9115891.793744127.1599557772-648409885.1547039427#pn14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docs.dtkt.ua/doc/435-15?page=14#st84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dtkt.ua/doc/1011.47.167?page=30#pn4928" TargetMode="External"/><Relationship Id="rId2" Type="http://schemas.openxmlformats.org/officeDocument/2006/relationships/hyperlink" Target="https://docs.dtkt.ua/doc/1011.47.167?page=30#pn489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dtkt.ua/doc/1011.47.167?page=24#pn395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143114"/>
            <a:ext cx="12191979" cy="6857990"/>
          </a:xfrm>
          <a:prstGeom prst="rect">
            <a:avLst/>
          </a:prstGeom>
        </p:spPr>
      </p:pic>
      <p:sp>
        <p:nvSpPr>
          <p:cNvPr id="64" name="Прямоугольник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Прямоугольник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r>
              <a:rPr lang="uk-UA" sz="2500" b="1" dirty="0">
                <a:solidFill>
                  <a:schemeClr val="tx1"/>
                </a:solidFill>
              </a:rPr>
              <a:t>Методичні рекомендації</a:t>
            </a:r>
            <a:br>
              <a:rPr lang="uk-UA" sz="2500" b="1" dirty="0">
                <a:solidFill>
                  <a:schemeClr val="tx1"/>
                </a:solidFill>
              </a:rPr>
            </a:br>
            <a:r>
              <a:rPr lang="uk-UA" sz="2500" b="1" dirty="0">
                <a:solidFill>
                  <a:schemeClr val="tx1"/>
                </a:solidFill>
              </a:rPr>
              <a:t> до виконання завдань</a:t>
            </a:r>
            <a:endParaRPr lang="ru" sz="25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ru" dirty="0">
                <a:solidFill>
                  <a:schemeClr val="tx1"/>
                </a:solidFill>
              </a:rPr>
              <a:t>Семінар 4</a:t>
            </a:r>
          </a:p>
          <a:p>
            <a:r>
              <a:rPr lang="ru" dirty="0">
                <a:solidFill>
                  <a:schemeClr val="tx1"/>
                </a:solidFill>
              </a:rPr>
              <a:t>Семінар 5</a:t>
            </a:r>
          </a:p>
          <a:p>
            <a:pPr rtl="0"/>
            <a:endParaRPr lang="ru" dirty="0">
              <a:solidFill>
                <a:schemeClr val="tx1"/>
              </a:solidFill>
            </a:endParaRPr>
          </a:p>
          <a:p>
            <a:pPr rtl="0"/>
            <a:endParaRPr lang="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6D956-B13B-41C5-915D-126261EEB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Види калькуляції, кошторисів -2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64EBC1-522E-4DCB-B8AC-56384C148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uk-UA" b="1" dirty="0"/>
              <a:t>Фактичні</a:t>
            </a:r>
            <a:r>
              <a:rPr lang="uk-UA" dirty="0"/>
              <a:t> калькуляція, кошторис показують фактичні витрати на здійснення якоїсь роботи, приміром на виробництво продукції.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Як правило, фактичні витрати відрізняються від планових. Тому й фактичні калькуляція, кошторис відрізняються від планових. Порівнюючи фактичні і планові (нормативні) витрати, підприємство може аналізувати причини відхилень, приймати у зв'язку з цим відповідні рішення. </a:t>
            </a:r>
          </a:p>
          <a:p>
            <a:pPr marL="0" indent="0" algn="just">
              <a:buNone/>
            </a:pPr>
            <a:r>
              <a:rPr lang="uk-UA" dirty="0"/>
              <a:t>Наприклад, за фактом отримали в півтора разу більші витрати, аніж планували. Аналізуючи відхилення, можна встановити, що фактичні умови виконання робіт були інші, аніж заплановані. </a:t>
            </a:r>
          </a:p>
          <a:p>
            <a:pPr marL="0" indent="0" algn="just">
              <a:buNone/>
            </a:pPr>
            <a:r>
              <a:rPr lang="uk-UA" dirty="0"/>
              <a:t>Наприклад, планувалося, що площа стіни для оштукатурювання буде рівна, а насправді виявилася далеко не такою рівною, тож довелося витратити більше штукатурного розчину і докласти більше праці.</a:t>
            </a:r>
          </a:p>
          <a:p>
            <a:pPr marL="0" indent="0" algn="just">
              <a:buNone/>
            </a:pPr>
            <a:endParaRPr lang="uk-UA" dirty="0"/>
          </a:p>
          <a:p>
            <a:pPr algn="just"/>
            <a:r>
              <a:rPr lang="uk-UA" dirty="0"/>
              <a:t>Відхилення між фактичними і плановими показниками також можна зазначати у фактичних калькуляції, кошторисі. Там само можна аналізувати причини відхилень, писати прийняті рішення.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1038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BAC37-EABA-4670-9F4D-D5B638DD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138" y="457200"/>
            <a:ext cx="10058400" cy="1035131"/>
          </a:xfrm>
        </p:spPr>
        <p:txBody>
          <a:bodyPr/>
          <a:lstStyle/>
          <a:p>
            <a:r>
              <a:rPr lang="uk-UA" b="1" dirty="0"/>
              <a:t>Форма калькуляції, кошторису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D4C668-2C11-47B3-8453-4D02D40E8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994" y="1431608"/>
            <a:ext cx="4260572" cy="3849624"/>
          </a:xfrm>
        </p:spPr>
        <p:txBody>
          <a:bodyPr>
            <a:normAutofit/>
          </a:bodyPr>
          <a:lstStyle/>
          <a:p>
            <a:pPr algn="just"/>
            <a:r>
              <a:rPr lang="uk-UA" sz="1200" dirty="0"/>
              <a:t>Встановлена форма кошторису є тільки для бюджетних організацій, і затверджена вона </a:t>
            </a:r>
            <a:r>
              <a:rPr lang="uk-UA" sz="1200" u="sng" dirty="0">
                <a:hlinkClick r:id="rId2"/>
              </a:rPr>
              <a:t>Наказом №57</a:t>
            </a:r>
            <a:r>
              <a:rPr lang="uk-UA" sz="1200" dirty="0"/>
              <a:t>. Для решти підприємств встановленої нормативними документами форми калькуляції, кошторису немає, тож її розробляє кожне підприємство самостійно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77D3DE-9827-472F-A8EC-4EC2F6506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422" y="1431608"/>
            <a:ext cx="61912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372875F-0416-4911-965D-CA81C3BB7297}"/>
              </a:ext>
            </a:extLst>
          </p:cNvPr>
          <p:cNvSpPr/>
          <p:nvPr/>
        </p:nvSpPr>
        <p:spPr>
          <a:xfrm>
            <a:off x="885328" y="3028182"/>
            <a:ext cx="40365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b="1" dirty="0">
                <a:solidFill>
                  <a:srgbClr val="232B30"/>
                </a:solidFill>
                <a:latin typeface="Century Gothic" panose="020B0502020202020204" pitchFamily="34" charset="0"/>
              </a:rPr>
              <a:t>Елементи калькуляції (кошторису)</a:t>
            </a:r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:</a:t>
            </a:r>
          </a:p>
          <a:p>
            <a:pPr algn="just"/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— назву підприємства, яке складає калькуляцію;</a:t>
            </a:r>
          </a:p>
          <a:p>
            <a:pPr algn="just"/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— інформацію про затвердження калькуляції керівником;</a:t>
            </a:r>
          </a:p>
          <a:p>
            <a:pPr algn="just"/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— назву калькуляції;</a:t>
            </a:r>
          </a:p>
          <a:p>
            <a:pPr algn="just"/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— власне розрахунок;</a:t>
            </a:r>
          </a:p>
          <a:p>
            <a:pPr algn="just"/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— визначення на підставі розрахунку вартості одиниці продукції;</a:t>
            </a:r>
          </a:p>
          <a:p>
            <a:pPr algn="just"/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— підпис працівника, який склав калькуляцію.</a:t>
            </a:r>
          </a:p>
          <a:p>
            <a:pPr algn="just"/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За таким принципом можна складати й інші кошториси, калькуляції.</a:t>
            </a:r>
            <a:endParaRPr lang="uk-UA" sz="1200" b="0" i="0" dirty="0">
              <a:solidFill>
                <a:srgbClr val="232B3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0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F5AA0E-FE8D-4742-A672-63EFDF9BF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830" y="505703"/>
            <a:ext cx="10058400" cy="1371600"/>
          </a:xfrm>
        </p:spPr>
        <p:txBody>
          <a:bodyPr/>
          <a:lstStyle/>
          <a:p>
            <a:r>
              <a:rPr lang="uk-UA" dirty="0"/>
              <a:t>Витрати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F279B7-9D64-4C7B-939F-27760CC9F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56" y="1816873"/>
            <a:ext cx="4292379" cy="3849624"/>
          </a:xfrm>
        </p:spPr>
        <p:txBody>
          <a:bodyPr>
            <a:normAutofit/>
          </a:bodyPr>
          <a:lstStyle/>
          <a:p>
            <a:pPr algn="just"/>
            <a:r>
              <a:rPr lang="uk-UA" sz="1200" dirty="0"/>
              <a:t>Роблячи розрахунок калькуляцій, кошторису, усі витрати групують за різними видами (статтями) витрат. Які види витрат потрібно брати?</a:t>
            </a:r>
          </a:p>
          <a:p>
            <a:pPr algn="just"/>
            <a:r>
              <a:rPr lang="uk-UA" sz="1200" dirty="0"/>
              <a:t>Відповідно до </a:t>
            </a:r>
            <a:r>
              <a:rPr lang="uk-UA" sz="1200" u="sng" dirty="0">
                <a:hlinkClick r:id="rId2"/>
              </a:rPr>
              <a:t>п. 11 П(С)БО 16</a:t>
            </a:r>
            <a:r>
              <a:rPr lang="uk-UA" sz="1200" dirty="0"/>
              <a:t> «Витрати» підприємства мають встановлювати перелік і склад статей калькулювання виробничої собівартості продукції (робіт, послуг).</a:t>
            </a:r>
          </a:p>
          <a:p>
            <a:pPr algn="just"/>
            <a:r>
              <a:rPr lang="uk-UA" sz="1200" dirty="0"/>
              <a:t>Відповідно до </a:t>
            </a:r>
            <a:r>
              <a:rPr lang="en-GB" sz="1200" u="sng" dirty="0">
                <a:hlinkClick r:id="rId3"/>
              </a:rPr>
              <a:t>I</a:t>
            </a:r>
            <a:r>
              <a:rPr lang="uk-UA" sz="1200" u="sng" dirty="0" err="1">
                <a:hlinkClick r:id="rId3"/>
              </a:rPr>
              <a:t>нструкції</a:t>
            </a:r>
            <a:r>
              <a:rPr lang="uk-UA" sz="1200" u="sng" dirty="0">
                <a:hlinkClick r:id="rId3"/>
              </a:rPr>
              <a:t> №291</a:t>
            </a:r>
            <a:r>
              <a:rPr lang="uk-UA" sz="1200" dirty="0"/>
              <a:t> аналітичний облік за рахунком 23 «Виробництво» ведуть за видами виробництв, </a:t>
            </a:r>
            <a:r>
              <a:rPr lang="uk-UA" sz="1200" b="1" dirty="0"/>
              <a:t>за статтями витрат і видами або групами продукції</a:t>
            </a:r>
            <a:r>
              <a:rPr lang="uk-UA" sz="1200" dirty="0"/>
              <a:t>, що виробляється. На великих виробництвах аналітичний облік витрат можуть вести за підрозділами підприємства та центрами витрат і відповідальності.</a:t>
            </a:r>
          </a:p>
          <a:p>
            <a:pPr marL="0" indent="0" algn="just">
              <a:buNone/>
            </a:pPr>
            <a:endParaRPr lang="uk-UA" sz="1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AD8F7A-DBEC-44D9-870B-EE86B9A9AB99}"/>
              </a:ext>
            </a:extLst>
          </p:cNvPr>
          <p:cNvSpPr/>
          <p:nvPr/>
        </p:nvSpPr>
        <p:spPr>
          <a:xfrm>
            <a:off x="5359179" y="64259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1200" dirty="0">
                <a:latin typeface="Century Gothic" panose="020B0502020202020204" pitchFamily="34" charset="0"/>
              </a:rPr>
              <a:t>Розробляючи калькуляцію, можна орієнтуватися на інформацію, наведену в </a:t>
            </a:r>
            <a:r>
              <a:rPr lang="uk-UA" sz="1200" u="sng" dirty="0">
                <a:latin typeface="Century Gothic" panose="020B0502020202020204" pitchFamily="34" charset="0"/>
                <a:hlinkClick r:id="rId4"/>
              </a:rPr>
              <a:t>п. 2.16 </a:t>
            </a:r>
            <a:r>
              <a:rPr lang="uk-UA" sz="1200" u="sng" dirty="0" err="1">
                <a:latin typeface="Century Gothic" panose="020B0502020202020204" pitchFamily="34" charset="0"/>
                <a:hlinkClick r:id="rId4"/>
              </a:rPr>
              <a:t>Методрекомендацій</a:t>
            </a:r>
            <a:r>
              <a:rPr lang="uk-UA" sz="1200" u="sng" dirty="0">
                <a:latin typeface="Century Gothic" panose="020B0502020202020204" pitchFamily="34" charset="0"/>
                <a:hlinkClick r:id="rId4"/>
              </a:rPr>
              <a:t> №635</a:t>
            </a:r>
            <a:r>
              <a:rPr lang="uk-UA" sz="1200" dirty="0">
                <a:latin typeface="Century Gothic" panose="020B0502020202020204" pitchFamily="34" charset="0"/>
              </a:rPr>
              <a:t>, де сказано, що витрати, пов'язані з виробництвом продукції (робіт, послуг), групують за статтями калькуляції, номенклатура яких </a:t>
            </a:r>
            <a:r>
              <a:rPr lang="uk-UA" sz="1200" b="1" dirty="0">
                <a:latin typeface="Century Gothic" panose="020B0502020202020204" pitchFamily="34" charset="0"/>
              </a:rPr>
              <a:t>може включати</a:t>
            </a:r>
            <a:r>
              <a:rPr lang="uk-UA" sz="1200" dirty="0">
                <a:latin typeface="Century Gothic" panose="020B0502020202020204" pitchFamily="34" charset="0"/>
              </a:rPr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uk-UA" sz="1200" dirty="0">
                <a:latin typeface="Century Gothic" panose="020B0502020202020204" pitchFamily="34" charset="0"/>
              </a:rPr>
              <a:t>сировину та матеріали;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uk-UA" sz="1200" dirty="0">
                <a:latin typeface="Century Gothic" panose="020B0502020202020204" pitchFamily="34" charset="0"/>
              </a:rPr>
              <a:t>купівельні напівфабрикати та комплектуючі вироби, роботи і послуги виробничого характеру сторонніх підприємств та організацій;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uk-UA" sz="1200" dirty="0">
                <a:latin typeface="Century Gothic" panose="020B0502020202020204" pitchFamily="34" charset="0"/>
              </a:rPr>
              <a:t>паливо й енергію на технологічні цілі;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uk-UA" sz="1200" dirty="0">
                <a:latin typeface="Century Gothic" panose="020B0502020202020204" pitchFamily="34" charset="0"/>
              </a:rPr>
              <a:t>зворотні відходи (вираховуються);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uk-UA" sz="1200" dirty="0">
                <a:latin typeface="Century Gothic" panose="020B0502020202020204" pitchFamily="34" charset="0"/>
              </a:rPr>
              <a:t>основну заробітну плату;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uk-UA" sz="1200" dirty="0">
                <a:latin typeface="Century Gothic" panose="020B0502020202020204" pitchFamily="34" charset="0"/>
              </a:rPr>
              <a:t>додаткову заробітну плату;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uk-UA" sz="1200" dirty="0">
                <a:latin typeface="Century Gothic" panose="020B0502020202020204" pitchFamily="34" charset="0"/>
              </a:rPr>
              <a:t>відрахування на загальнообов'язкове державне соціальне страхування;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uk-UA" sz="1200" dirty="0">
                <a:latin typeface="Century Gothic" panose="020B0502020202020204" pitchFamily="34" charset="0"/>
              </a:rPr>
              <a:t>витрати на утримання та експлуатацію устаткування;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uk-UA" sz="1200" dirty="0">
                <a:latin typeface="Century Gothic" panose="020B0502020202020204" pitchFamily="34" charset="0"/>
              </a:rPr>
              <a:t>втрати від браку;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uk-UA" sz="1200" dirty="0">
                <a:latin typeface="Century Gothic" panose="020B0502020202020204" pitchFamily="34" charset="0"/>
              </a:rPr>
              <a:t>інші прямі витрати;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uk-UA" sz="1200" dirty="0">
                <a:latin typeface="Century Gothic" panose="020B0502020202020204" pitchFamily="34" charset="0"/>
              </a:rPr>
              <a:t>змінні загальновиробничі та постійні розподілені загальновиробничі витрати.</a:t>
            </a:r>
          </a:p>
          <a:p>
            <a:pPr algn="just"/>
            <a:endParaRPr lang="uk-UA" sz="1200" dirty="0">
              <a:latin typeface="Century Gothic" panose="020B0502020202020204" pitchFamily="34" charset="0"/>
            </a:endParaRPr>
          </a:p>
          <a:p>
            <a:pPr algn="just"/>
            <a:r>
              <a:rPr lang="uk-UA" sz="1200" dirty="0">
                <a:latin typeface="Century Gothic" panose="020B0502020202020204" pitchFamily="34" charset="0"/>
              </a:rPr>
              <a:t>Там само пишуть, що номенклатура статей калькуляції підприємства </a:t>
            </a:r>
            <a:r>
              <a:rPr lang="uk-UA" sz="1200" b="1" dirty="0">
                <a:latin typeface="Century Gothic" panose="020B0502020202020204" pitchFamily="34" charset="0"/>
              </a:rPr>
              <a:t>може враховувати</a:t>
            </a:r>
            <a:r>
              <a:rPr lang="uk-UA" sz="1200" dirty="0">
                <a:latin typeface="Century Gothic" panose="020B0502020202020204" pitchFamily="34" charset="0"/>
              </a:rPr>
              <a:t> особливості технології й організації виробництва підприємства, питому вагу окремих видів витрат у собівартості продукції.</a:t>
            </a:r>
          </a:p>
          <a:p>
            <a:pPr algn="just"/>
            <a:endParaRPr lang="uk-UA" sz="1200" dirty="0">
              <a:latin typeface="Century Gothic" panose="020B0502020202020204" pitchFamily="34" charset="0"/>
            </a:endParaRPr>
          </a:p>
          <a:p>
            <a:pPr algn="just"/>
            <a:r>
              <a:rPr lang="uk-UA" sz="1200" dirty="0">
                <a:latin typeface="Century Gothic" panose="020B0502020202020204" pitchFamily="34" charset="0"/>
              </a:rPr>
              <a:t>Обрані статті витрат калькуляції встановлюються обліковою політикою підприємства.</a:t>
            </a:r>
          </a:p>
        </p:txBody>
      </p:sp>
    </p:spTree>
    <p:extLst>
      <p:ext uri="{BB962C8B-B14F-4D97-AF65-F5344CB8AC3E}">
        <p14:creationId xmlns:p14="http://schemas.microsoft.com/office/powerpoint/2010/main" val="3710475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C1730-80BA-4480-A55F-30D102CB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98" y="459714"/>
            <a:ext cx="4340087" cy="581907"/>
          </a:xfrm>
        </p:spPr>
        <p:txBody>
          <a:bodyPr>
            <a:normAutofit fontScale="90000"/>
          </a:bodyPr>
          <a:lstStyle/>
          <a:p>
            <a:r>
              <a:rPr lang="uk-UA" sz="2800" b="1" dirty="0"/>
              <a:t>Навіщо потрібні калькуляція, кошторис?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0AE121-EF6F-40E9-BBF6-B19B191F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014" y="1337210"/>
            <a:ext cx="3974327" cy="4585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200" b="1" dirty="0"/>
              <a:t>1) </a:t>
            </a:r>
            <a:r>
              <a:rPr lang="ru-RU" sz="1200" b="1" dirty="0" err="1"/>
              <a:t>Визначення</a:t>
            </a:r>
            <a:r>
              <a:rPr lang="ru-RU" sz="1200" b="1" dirty="0"/>
              <a:t> </a:t>
            </a:r>
            <a:r>
              <a:rPr lang="ru-RU" sz="1200" b="1" dirty="0" err="1"/>
              <a:t>ціни</a:t>
            </a:r>
            <a:r>
              <a:rPr lang="ru-RU" sz="1200" b="1" dirty="0"/>
              <a:t> в </a:t>
            </a:r>
            <a:r>
              <a:rPr lang="ru-RU" sz="1200" b="1" dirty="0" err="1"/>
              <a:t>договорі</a:t>
            </a:r>
            <a:endParaRPr lang="ru-RU" sz="1200" dirty="0"/>
          </a:p>
          <a:p>
            <a:pPr algn="just"/>
            <a:r>
              <a:rPr lang="ru-RU" sz="1200" dirty="0" err="1"/>
              <a:t>Відповідно</a:t>
            </a:r>
            <a:r>
              <a:rPr lang="ru-RU" sz="1200" dirty="0"/>
              <a:t> до </a:t>
            </a:r>
            <a:r>
              <a:rPr lang="ru-RU" sz="1200" u="sng" dirty="0">
                <a:hlinkClick r:id="rId2"/>
              </a:rPr>
              <a:t>ст. 844 ЦКУ</a:t>
            </a:r>
            <a:r>
              <a:rPr lang="ru-RU" sz="1200" dirty="0"/>
              <a:t> </a:t>
            </a:r>
            <a:r>
              <a:rPr lang="ru-RU" sz="1200" dirty="0" err="1"/>
              <a:t>ціна</a:t>
            </a:r>
            <a:r>
              <a:rPr lang="ru-RU" sz="1200" dirty="0"/>
              <a:t> у </a:t>
            </a:r>
            <a:r>
              <a:rPr lang="ru-RU" sz="1200" dirty="0" err="1"/>
              <a:t>договорі</a:t>
            </a:r>
            <a:r>
              <a:rPr lang="ru-RU" sz="1200" dirty="0"/>
              <a:t> </a:t>
            </a:r>
            <a:r>
              <a:rPr lang="ru-RU" sz="1200" dirty="0" err="1"/>
              <a:t>підряду</a:t>
            </a:r>
            <a:r>
              <a:rPr lang="ru-RU" sz="1200" dirty="0"/>
              <a:t> </a:t>
            </a:r>
            <a:r>
              <a:rPr lang="ru-RU" sz="1200" dirty="0" err="1"/>
              <a:t>може</a:t>
            </a:r>
            <a:r>
              <a:rPr lang="ru-RU" sz="1200" dirty="0"/>
              <a:t> бути </a:t>
            </a:r>
            <a:r>
              <a:rPr lang="ru-RU" sz="1200" dirty="0" err="1"/>
              <a:t>визначена</a:t>
            </a:r>
            <a:r>
              <a:rPr lang="ru-RU" sz="1200" dirty="0"/>
              <a:t> у </a:t>
            </a:r>
            <a:r>
              <a:rPr lang="ru-RU" sz="1200" dirty="0" err="1"/>
              <a:t>кошторисі</a:t>
            </a:r>
            <a:r>
              <a:rPr lang="ru-RU" sz="1200" dirty="0"/>
              <a:t>, </a:t>
            </a:r>
            <a:r>
              <a:rPr lang="ru-RU" sz="1200" dirty="0" err="1"/>
              <a:t>який</a:t>
            </a:r>
            <a:r>
              <a:rPr lang="ru-RU" sz="1200" dirty="0"/>
              <a:t> у такому </a:t>
            </a:r>
            <a:r>
              <a:rPr lang="ru-RU" sz="1200" dirty="0" err="1"/>
              <a:t>разі</a:t>
            </a:r>
            <a:r>
              <a:rPr lang="ru-RU" sz="1200" dirty="0"/>
              <a:t> </a:t>
            </a:r>
            <a:r>
              <a:rPr lang="ru-RU" sz="1200" dirty="0" err="1"/>
              <a:t>стає</a:t>
            </a:r>
            <a:r>
              <a:rPr lang="ru-RU" sz="1200" dirty="0"/>
              <a:t> </a:t>
            </a:r>
            <a:r>
              <a:rPr lang="ru-RU" sz="1200" dirty="0" err="1"/>
              <a:t>частиною</a:t>
            </a:r>
            <a:r>
              <a:rPr lang="ru-RU" sz="1200" dirty="0"/>
              <a:t> договору.</a:t>
            </a:r>
          </a:p>
          <a:p>
            <a:pPr algn="just"/>
            <a:r>
              <a:rPr lang="ru-RU" sz="1200" dirty="0"/>
              <a:t>На </a:t>
            </a:r>
            <a:r>
              <a:rPr lang="ru-RU" sz="1200" dirty="0" err="1"/>
              <a:t>практиці</a:t>
            </a:r>
            <a:r>
              <a:rPr lang="ru-RU" sz="1200" dirty="0"/>
              <a:t> </a:t>
            </a:r>
            <a:r>
              <a:rPr lang="ru-RU" sz="1200" dirty="0" err="1"/>
              <a:t>такий</a:t>
            </a:r>
            <a:r>
              <a:rPr lang="ru-RU" sz="1200" dirty="0"/>
              <a:t> документ </a:t>
            </a:r>
            <a:r>
              <a:rPr lang="ru-RU" sz="1200" dirty="0" err="1"/>
              <a:t>називають</a:t>
            </a:r>
            <a:r>
              <a:rPr lang="ru-RU" sz="1200" dirty="0"/>
              <a:t> як </a:t>
            </a:r>
            <a:r>
              <a:rPr lang="ru-RU" sz="1200" dirty="0" err="1"/>
              <a:t>кошторисом</a:t>
            </a:r>
            <a:r>
              <a:rPr lang="ru-RU" sz="1200" dirty="0"/>
              <a:t>, так і </a:t>
            </a:r>
            <a:r>
              <a:rPr lang="ru-RU" sz="1200" dirty="0" err="1"/>
              <a:t>калькуляцією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, по </a:t>
            </a:r>
            <a:r>
              <a:rPr lang="ru-RU" sz="1200" dirty="0" err="1"/>
              <a:t>суті</a:t>
            </a:r>
            <a:r>
              <a:rPr lang="ru-RU" sz="1200" dirty="0"/>
              <a:t>, </a:t>
            </a:r>
            <a:r>
              <a:rPr lang="ru-RU" sz="1200" dirty="0" err="1"/>
              <a:t>одне</a:t>
            </a:r>
            <a:r>
              <a:rPr lang="ru-RU" sz="1200" dirty="0"/>
              <a:t> й те </a:t>
            </a:r>
            <a:r>
              <a:rPr lang="ru-RU" sz="1200" dirty="0" err="1"/>
              <a:t>саме</a:t>
            </a:r>
            <a:r>
              <a:rPr lang="ru-RU" sz="1200" dirty="0"/>
              <a:t>. </a:t>
            </a:r>
            <a:r>
              <a:rPr lang="ru-RU" sz="1200" dirty="0" err="1"/>
              <a:t>Наприклад</a:t>
            </a:r>
            <a:r>
              <a:rPr lang="ru-RU" sz="1200" dirty="0"/>
              <a:t>, наведений </a:t>
            </a:r>
            <a:r>
              <a:rPr lang="ru-RU" sz="1200" dirty="0" err="1"/>
              <a:t>вище</a:t>
            </a:r>
            <a:r>
              <a:rPr lang="ru-RU" sz="1200" dirty="0"/>
              <a:t> </a:t>
            </a:r>
            <a:r>
              <a:rPr lang="ru-RU" sz="1200" dirty="0" err="1"/>
              <a:t>зразок</a:t>
            </a:r>
            <a:r>
              <a:rPr lang="ru-RU" sz="1200" dirty="0"/>
              <a:t> 1 </a:t>
            </a:r>
            <a:r>
              <a:rPr lang="ru-RU" sz="1200" dirty="0" err="1"/>
              <a:t>калькуляції</a:t>
            </a:r>
            <a:r>
              <a:rPr lang="ru-RU" sz="1200" dirty="0"/>
              <a:t> (</a:t>
            </a:r>
            <a:r>
              <a:rPr lang="ru-RU" sz="1200" dirty="0" err="1"/>
              <a:t>кошторису</a:t>
            </a:r>
            <a:r>
              <a:rPr lang="ru-RU" sz="1200" dirty="0"/>
              <a:t>) </a:t>
            </a:r>
            <a:r>
              <a:rPr lang="ru-RU" sz="1200" dirty="0" err="1"/>
              <a:t>може</a:t>
            </a:r>
            <a:r>
              <a:rPr lang="ru-RU" sz="1200" dirty="0"/>
              <a:t> бути </a:t>
            </a:r>
            <a:r>
              <a:rPr lang="ru-RU" sz="1200" dirty="0" err="1"/>
              <a:t>додатком</a:t>
            </a:r>
            <a:r>
              <a:rPr lang="ru-RU" sz="1200" dirty="0"/>
              <a:t> до договору з </a:t>
            </a:r>
            <a:r>
              <a:rPr lang="ru-RU" sz="1200" dirty="0" err="1"/>
              <a:t>надання</a:t>
            </a:r>
            <a:r>
              <a:rPr lang="ru-RU" sz="1200" dirty="0"/>
              <a:t> </a:t>
            </a:r>
            <a:r>
              <a:rPr lang="ru-RU" sz="1200" dirty="0" err="1"/>
              <a:t>автопослуг</a:t>
            </a:r>
            <a:r>
              <a:rPr lang="ru-RU" sz="1200" dirty="0"/>
              <a:t>. </a:t>
            </a:r>
            <a:r>
              <a:rPr lang="ru-RU" sz="1200" dirty="0" err="1"/>
              <a:t>Отже</a:t>
            </a:r>
            <a:r>
              <a:rPr lang="ru-RU" sz="1200" dirty="0"/>
              <a:t>, </a:t>
            </a:r>
            <a:r>
              <a:rPr lang="ru-RU" sz="1200" dirty="0" err="1"/>
              <a:t>якщо</a:t>
            </a:r>
            <a:r>
              <a:rPr lang="ru-RU" sz="1200" dirty="0"/>
              <a:t> </a:t>
            </a:r>
            <a:r>
              <a:rPr lang="ru-RU" sz="1200" dirty="0" err="1"/>
              <a:t>фактична</a:t>
            </a:r>
            <a:r>
              <a:rPr lang="ru-RU" sz="1200" dirty="0"/>
              <a:t> </a:t>
            </a:r>
            <a:r>
              <a:rPr lang="ru-RU" sz="1200" dirty="0" err="1"/>
              <a:t>кількість</a:t>
            </a:r>
            <a:r>
              <a:rPr lang="ru-RU" sz="1200" dirty="0"/>
              <a:t> </a:t>
            </a:r>
            <a:r>
              <a:rPr lang="ru-RU" sz="1200" dirty="0" err="1"/>
              <a:t>рейсів</a:t>
            </a:r>
            <a:r>
              <a:rPr lang="ru-RU" sz="1200" dirty="0"/>
              <a:t> буде </a:t>
            </a:r>
            <a:r>
              <a:rPr lang="ru-RU" sz="1200" dirty="0" err="1"/>
              <a:t>інша</a:t>
            </a:r>
            <a:r>
              <a:rPr lang="ru-RU" sz="1200" dirty="0"/>
              <a:t>, </a:t>
            </a:r>
            <a:r>
              <a:rPr lang="ru-RU" sz="1200" dirty="0" err="1"/>
              <a:t>ніж</a:t>
            </a:r>
            <a:r>
              <a:rPr lang="ru-RU" sz="1200" dirty="0"/>
              <a:t> </a:t>
            </a:r>
            <a:r>
              <a:rPr lang="ru-RU" sz="1200" dirty="0" err="1"/>
              <a:t>зазначена</a:t>
            </a:r>
            <a:r>
              <a:rPr lang="ru-RU" sz="1200" dirty="0"/>
              <a:t> в </a:t>
            </a:r>
            <a:r>
              <a:rPr lang="ru-RU" sz="1200" dirty="0" err="1"/>
              <a:t>цьому</a:t>
            </a:r>
            <a:r>
              <a:rPr lang="ru-RU" sz="1200" dirty="0"/>
              <a:t> </a:t>
            </a:r>
            <a:r>
              <a:rPr lang="ru-RU" sz="1200" dirty="0" err="1"/>
              <a:t>документі</a:t>
            </a:r>
            <a:r>
              <a:rPr lang="ru-RU" sz="1200" dirty="0"/>
              <a:t>, </a:t>
            </a:r>
            <a:r>
              <a:rPr lang="ru-RU" sz="1200" dirty="0" err="1"/>
              <a:t>приміром</a:t>
            </a:r>
            <a:r>
              <a:rPr lang="ru-RU" sz="1200" dirty="0"/>
              <a:t> 15 </a:t>
            </a:r>
            <a:r>
              <a:rPr lang="ru-RU" sz="1200" dirty="0" err="1"/>
              <a:t>рейсів</a:t>
            </a:r>
            <a:r>
              <a:rPr lang="ru-RU" sz="1200" dirty="0"/>
              <a:t>, до оплати </a:t>
            </a:r>
            <a:r>
              <a:rPr lang="ru-RU" sz="1200" dirty="0" err="1"/>
              <a:t>замовникові</a:t>
            </a:r>
            <a:r>
              <a:rPr lang="ru-RU" sz="1200" dirty="0"/>
              <a:t> </a:t>
            </a:r>
            <a:r>
              <a:rPr lang="ru-RU" sz="1200" dirty="0" err="1"/>
              <a:t>виставлять</a:t>
            </a:r>
            <a:r>
              <a:rPr lang="ru-RU" sz="1200" dirty="0"/>
              <a:t> </a:t>
            </a:r>
            <a:r>
              <a:rPr lang="ru-RU" sz="1200" dirty="0" err="1"/>
              <a:t>послуги</a:t>
            </a:r>
            <a:r>
              <a:rPr lang="ru-RU" sz="1200" dirty="0"/>
              <a:t> на суму без ПДВ: 125840 </a:t>
            </a:r>
            <a:r>
              <a:rPr lang="ru-RU" sz="1200" dirty="0" err="1"/>
              <a:t>грн</a:t>
            </a:r>
            <a:r>
              <a:rPr lang="ru-RU" sz="1200" dirty="0"/>
              <a:t> (8389,33 х 15), </a:t>
            </a:r>
            <a:r>
              <a:rPr lang="ru-RU" sz="1200" dirty="0" err="1"/>
              <a:t>окрім</a:t>
            </a:r>
            <a:r>
              <a:rPr lang="ru-RU" sz="1200" dirty="0"/>
              <a:t> того ПДВ 25168 </a:t>
            </a:r>
            <a:r>
              <a:rPr lang="ru-RU" sz="1200" dirty="0" err="1"/>
              <a:t>грн</a:t>
            </a:r>
            <a:r>
              <a:rPr lang="ru-RU" sz="1200" dirty="0"/>
              <a:t> (125840 х 20%), </a:t>
            </a:r>
            <a:r>
              <a:rPr lang="ru-RU" sz="1200" dirty="0" err="1"/>
              <a:t>усього</a:t>
            </a:r>
            <a:r>
              <a:rPr lang="ru-RU" sz="1200" dirty="0"/>
              <a:t> на суму з ПДВ 151008 </a:t>
            </a:r>
            <a:r>
              <a:rPr lang="ru-RU" sz="1200" dirty="0" err="1"/>
              <a:t>грн</a:t>
            </a:r>
            <a:r>
              <a:rPr lang="ru-RU" sz="1200" dirty="0"/>
              <a:t> (125840 + 25168).</a:t>
            </a:r>
          </a:p>
          <a:p>
            <a:pPr marL="0" indent="0" algn="just">
              <a:buNone/>
            </a:pPr>
            <a:endParaRPr lang="uk-UA" sz="1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6DF68C-EE56-4DD5-8FE6-BCB8CC892F49}"/>
              </a:ext>
            </a:extLst>
          </p:cNvPr>
          <p:cNvSpPr/>
          <p:nvPr/>
        </p:nvSpPr>
        <p:spPr>
          <a:xfrm>
            <a:off x="4516342" y="484959"/>
            <a:ext cx="706870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b="1" dirty="0">
                <a:solidFill>
                  <a:srgbClr val="232B30"/>
                </a:solidFill>
                <a:latin typeface="Century Gothic" panose="020B0502020202020204" pitchFamily="34" charset="0"/>
              </a:rPr>
              <a:t>2) Підтвердження, контроль витрат</a:t>
            </a:r>
            <a:endParaRPr lang="uk-UA" sz="1200" dirty="0">
              <a:solidFill>
                <a:srgbClr val="232B3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Підприємство має затвердити статті калькуляції продукції (робіт, послуг), які воно виготовляє. </a:t>
            </a:r>
          </a:p>
          <a:p>
            <a:pPr algn="just"/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Це означає, що підприємство затверджує тільки найменування таких статей. </a:t>
            </a:r>
            <a:r>
              <a:rPr lang="en-GB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I </a:t>
            </a:r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не зобов'язане затверджувати ще й саму калькуляцію за певний період.</a:t>
            </a:r>
          </a:p>
          <a:p>
            <a:pPr algn="just"/>
            <a:endParaRPr lang="uk-UA" sz="1200" dirty="0">
              <a:solidFill>
                <a:srgbClr val="232B3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Нехай, наприклад, сільгосппідприємство затвердило такі статті калькуляції з надання послуг своєю сільгосптехнікою на сторону: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робота машин і механізмів;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загальновиробничі витрати.</a:t>
            </a:r>
          </a:p>
          <a:p>
            <a:pPr algn="just"/>
            <a:endParaRPr lang="uk-UA" sz="1200" dirty="0">
              <a:solidFill>
                <a:srgbClr val="232B30"/>
              </a:solidFill>
              <a:latin typeface="Century Gothic" panose="020B0502020202020204" pitchFamily="34" charset="0"/>
            </a:endParaRPr>
          </a:p>
          <a:p>
            <a:pPr algn="just"/>
            <a:endParaRPr lang="uk-UA" sz="1200" dirty="0">
              <a:solidFill>
                <a:srgbClr val="232B30"/>
              </a:solidFill>
              <a:latin typeface="Century Gothic" panose="020B0502020202020204" pitchFamily="34" charset="0"/>
            </a:endParaRPr>
          </a:p>
          <a:p>
            <a:pPr algn="just"/>
            <a:endParaRPr lang="uk-UA" sz="1200" dirty="0">
              <a:solidFill>
                <a:srgbClr val="232B30"/>
              </a:solidFill>
              <a:latin typeface="Century Gothic" panose="020B0502020202020204" pitchFamily="34" charset="0"/>
            </a:endParaRPr>
          </a:p>
          <a:p>
            <a:pPr algn="just"/>
            <a:endParaRPr lang="uk-UA" sz="1200" dirty="0">
              <a:solidFill>
                <a:srgbClr val="232B3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Яким чином надалі використовують ці статті калькуляції?</a:t>
            </a:r>
          </a:p>
          <a:p>
            <a:pPr algn="just"/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Статті калькуляції використовують як аналітичні рахунки на рахунку 23 «Виробництво», у розрізі яких групують витрати</a:t>
            </a:r>
            <a:r>
              <a:rPr lang="uk-UA" sz="1200" i="1" dirty="0">
                <a:solidFill>
                  <a:srgbClr val="232B30"/>
                </a:solidFill>
                <a:latin typeface="Century Gothic" panose="020B0502020202020204" pitchFamily="34" charset="0"/>
              </a:rPr>
              <a:t>.</a:t>
            </a:r>
            <a:endParaRPr lang="uk-UA" sz="1200" b="0" i="0" dirty="0">
              <a:solidFill>
                <a:srgbClr val="232B3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A7641A0-8EDE-4CFF-ACF9-865C33ADB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768" y="1843974"/>
            <a:ext cx="3753014" cy="125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F99143D-5B2D-4D7D-B344-9C56E6EF55DF}"/>
              </a:ext>
            </a:extLst>
          </p:cNvPr>
          <p:cNvSpPr/>
          <p:nvPr/>
        </p:nvSpPr>
        <p:spPr>
          <a:xfrm>
            <a:off x="4516342" y="3829133"/>
            <a:ext cx="7275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На рис. видно, що </a:t>
            </a:r>
            <a:r>
              <a:rPr lang="uk-UA" sz="1200" dirty="0" err="1">
                <a:solidFill>
                  <a:srgbClr val="232B30"/>
                </a:solidFill>
                <a:latin typeface="Century Gothic" panose="020B0502020202020204" pitchFamily="34" charset="0"/>
              </a:rPr>
              <a:t>оборотно</a:t>
            </a:r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-сальдова відомість за рахунком 23, у якій витрати розкладені за статтями калькуляції, і </a:t>
            </a:r>
            <a:r>
              <a:rPr lang="uk-UA" sz="1200" b="1" dirty="0">
                <a:solidFill>
                  <a:srgbClr val="232B30"/>
                </a:solidFill>
                <a:latin typeface="Century Gothic" panose="020B0502020202020204" pitchFamily="34" charset="0"/>
              </a:rPr>
              <a:t>є фактичною калькуляцією витрат собівартості</a:t>
            </a:r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Тому додатково складати документ із назвою «Калькуляція», давати на затвердження керівникові не обов'язково. Адже такий документ усього лишень дублюватиме відомості, наведені на рахунку 23.</a:t>
            </a:r>
          </a:p>
          <a:p>
            <a:pPr algn="just"/>
            <a:endParaRPr lang="uk-UA" sz="1200" dirty="0">
              <a:solidFill>
                <a:srgbClr val="232B3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Наприклад, в </a:t>
            </a:r>
            <a:r>
              <a:rPr lang="en-GB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I</a:t>
            </a:r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ПК ДПСУ від 31.01.2020 р. №408/6/99-00-07-02-02-06/</a:t>
            </a:r>
            <a:r>
              <a:rPr lang="en-GB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I</a:t>
            </a:r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ПК зазначено, що така калькуляція не є первинним документом. Справді, адже нею не фіксується якась господарська операція. Вона має інформативну мету.</a:t>
            </a:r>
          </a:p>
          <a:p>
            <a:pPr algn="just"/>
            <a:endParaRPr lang="uk-UA" sz="1200" b="1" dirty="0">
              <a:solidFill>
                <a:srgbClr val="232B3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uk-UA" sz="1200" b="1" dirty="0">
                <a:solidFill>
                  <a:srgbClr val="232B30"/>
                </a:solidFill>
                <a:latin typeface="Century Gothic" panose="020B0502020202020204" pitchFamily="34" charset="0"/>
              </a:rPr>
              <a:t>Разом з тим підприємство може спершу затвердити планову чи нормативну калькуляцію, а після закінчення звітного періоду складати фактичну калькуляцію, в якій порівнювати фактичні показники з плановими, аналізуючи і пояснюючи відхилення. Така калькуляція буде елементом управлінського обліку, але ніяк не первинним документом</a:t>
            </a:r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 </a:t>
            </a:r>
            <a:endParaRPr lang="uk-UA" sz="1200" b="0" i="0" dirty="0">
              <a:solidFill>
                <a:srgbClr val="232B3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44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, стола, красного цвета, покрытия&#10;&#10;Автоматически созданное описание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365750"/>
            <a:ext cx="12191979" cy="6857990"/>
          </a:xfrm>
          <a:prstGeom prst="rect">
            <a:avLst/>
          </a:prstGeom>
        </p:spPr>
      </p:pic>
      <p:sp>
        <p:nvSpPr>
          <p:cNvPr id="29" name="Прямоугольник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Прямоугольник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4"/>
            <a:ext cx="6718433" cy="1746504"/>
          </a:xfrm>
        </p:spPr>
        <p:txBody>
          <a:bodyPr rtlCol="0">
            <a:normAutofit fontScale="90000"/>
          </a:bodyPr>
          <a:lstStyle/>
          <a:p>
            <a:r>
              <a:rPr lang="ru-RU" b="1" dirty="0"/>
              <a:t>Повна собівартість </a:t>
            </a:r>
            <a:r>
              <a:rPr lang="ru-RU" dirty="0"/>
              <a:t>– сума всіх витрат на виробництво і ре</a:t>
            </a:r>
            <a:r>
              <a:rPr lang="uk-UA" dirty="0" err="1"/>
              <a:t>алізацію</a:t>
            </a:r>
            <a:r>
              <a:rPr lang="uk-UA" dirty="0"/>
              <a:t> продукту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49FC32-86FD-4074-9433-9E4C3A056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891" y="2410594"/>
            <a:ext cx="6216395" cy="405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BCD6E-C762-4DA8-8B58-80ECFD35D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uk-UA" dirty="0"/>
              <a:t>Механізм формування цін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BE994E-B9BC-420C-94FC-B9B680E34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139" y="2103120"/>
            <a:ext cx="7961722" cy="3849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611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F3E57-48DD-4440-AF9B-74A3A6D59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Визначення рівня ціни виробника та прибутку від продажу одиниці виробу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D5BFA7-3110-4818-BF2C-345F695B0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0" y="2210628"/>
            <a:ext cx="6339840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u="sng" dirty="0"/>
              <a:t>алгоритм </a:t>
            </a:r>
            <a:r>
              <a:rPr lang="ru-RU" sz="1200" u="sng" dirty="0" err="1"/>
              <a:t>розв’язання</a:t>
            </a:r>
            <a:r>
              <a:rPr lang="ru-RU" sz="1200" dirty="0"/>
              <a:t>:</a:t>
            </a:r>
          </a:p>
          <a:p>
            <a:pPr marL="0" indent="0">
              <a:buNone/>
            </a:pPr>
            <a:r>
              <a:rPr lang="ru-RU" sz="1200" dirty="0"/>
              <a:t>1) </a:t>
            </a:r>
            <a:r>
              <a:rPr lang="ru-RU" sz="1200" dirty="0" err="1"/>
              <a:t>визначаємо</a:t>
            </a:r>
            <a:r>
              <a:rPr lang="ru-RU" sz="1200" dirty="0"/>
              <a:t> </a:t>
            </a:r>
            <a:r>
              <a:rPr lang="ru-RU" sz="1200" dirty="0" err="1"/>
              <a:t>абсолютне</a:t>
            </a:r>
            <a:r>
              <a:rPr lang="ru-RU" sz="1200" dirty="0"/>
              <a:t> </a:t>
            </a:r>
            <a:r>
              <a:rPr lang="ru-RU" sz="1200" dirty="0" err="1"/>
              <a:t>значення</a:t>
            </a:r>
            <a:r>
              <a:rPr lang="ru-RU" sz="1200" dirty="0"/>
              <a:t> 4, 5, 6 статей </a:t>
            </a:r>
            <a:r>
              <a:rPr lang="ru-RU" sz="1200" dirty="0" err="1"/>
              <a:t>калькуляції</a:t>
            </a:r>
            <a:r>
              <a:rPr lang="ru-RU" sz="1200" dirty="0"/>
              <a:t>.</a:t>
            </a:r>
          </a:p>
          <a:p>
            <a:pPr marL="0" indent="0">
              <a:buNone/>
            </a:pPr>
            <a:r>
              <a:rPr lang="ru-RU" sz="1200" dirty="0"/>
              <a:t>2) </a:t>
            </a:r>
            <a:r>
              <a:rPr lang="ru-RU" sz="1200" dirty="0" err="1"/>
              <a:t>підсумовування</a:t>
            </a:r>
            <a:r>
              <a:rPr lang="ru-RU" sz="1200" dirty="0"/>
              <a:t> 1-6 статей </a:t>
            </a:r>
            <a:r>
              <a:rPr lang="ru-RU" sz="1200" dirty="0" err="1"/>
              <a:t>дає</a:t>
            </a:r>
            <a:r>
              <a:rPr lang="ru-RU" sz="1200" dirty="0"/>
              <a:t> </a:t>
            </a:r>
            <a:r>
              <a:rPr lang="ru-RU" sz="1200" dirty="0" err="1"/>
              <a:t>значення</a:t>
            </a:r>
            <a:r>
              <a:rPr lang="ru-RU" sz="1200" dirty="0"/>
              <a:t> </a:t>
            </a:r>
            <a:r>
              <a:rPr lang="ru-RU" sz="1200" dirty="0" err="1"/>
              <a:t>виробничої</a:t>
            </a:r>
            <a:r>
              <a:rPr lang="ru-RU" sz="1200" dirty="0"/>
              <a:t> </a:t>
            </a:r>
            <a:r>
              <a:rPr lang="ru-RU" sz="1200" dirty="0" err="1"/>
              <a:t>собівартості</a:t>
            </a:r>
            <a:r>
              <a:rPr lang="ru-RU" sz="1200" dirty="0"/>
              <a:t> і на </a:t>
            </a:r>
            <a:r>
              <a:rPr lang="ru-RU" sz="1200" dirty="0" err="1"/>
              <a:t>її</a:t>
            </a:r>
            <a:r>
              <a:rPr lang="ru-RU" sz="1200" dirty="0"/>
              <a:t> </a:t>
            </a:r>
            <a:r>
              <a:rPr lang="ru-RU" sz="1200" dirty="0" err="1"/>
              <a:t>підставі</a:t>
            </a:r>
            <a:r>
              <a:rPr lang="ru-RU" sz="1200" dirty="0"/>
              <a:t> </a:t>
            </a:r>
            <a:r>
              <a:rPr lang="ru-RU" sz="1200" dirty="0" err="1"/>
              <a:t>дає</a:t>
            </a:r>
            <a:r>
              <a:rPr lang="ru-RU" sz="1200" dirty="0"/>
              <a:t> </a:t>
            </a:r>
            <a:r>
              <a:rPr lang="ru-RU" sz="1200" dirty="0" err="1"/>
              <a:t>змогу</a:t>
            </a:r>
            <a:r>
              <a:rPr lang="ru-RU" sz="1200" dirty="0"/>
              <a:t> </a:t>
            </a:r>
            <a:r>
              <a:rPr lang="ru-RU" sz="1200" dirty="0" err="1"/>
              <a:t>знайти</a:t>
            </a:r>
            <a:r>
              <a:rPr lang="ru-RU" sz="1200" dirty="0"/>
              <a:t> </a:t>
            </a:r>
            <a:r>
              <a:rPr lang="ru-RU" sz="1200" dirty="0" err="1"/>
              <a:t>абсолютне</a:t>
            </a:r>
            <a:r>
              <a:rPr lang="ru-RU" sz="1200" dirty="0"/>
              <a:t> </a:t>
            </a:r>
            <a:r>
              <a:rPr lang="ru-RU" sz="1200" dirty="0" err="1"/>
              <a:t>значення</a:t>
            </a:r>
            <a:r>
              <a:rPr lang="ru-RU" sz="1200" dirty="0"/>
              <a:t> </a:t>
            </a:r>
            <a:r>
              <a:rPr lang="ru-RU" sz="1200" dirty="0" err="1"/>
              <a:t>статті</a:t>
            </a:r>
            <a:r>
              <a:rPr lang="ru-RU" sz="1200" dirty="0"/>
              <a:t> 7 </a:t>
            </a:r>
            <a:r>
              <a:rPr lang="ru-RU" sz="1200" dirty="0" err="1"/>
              <a:t>калькуляції</a:t>
            </a:r>
            <a:endParaRPr lang="ru-RU" sz="1200" dirty="0"/>
          </a:p>
          <a:p>
            <a:pPr marL="0" indent="0">
              <a:buNone/>
            </a:pPr>
            <a:r>
              <a:rPr lang="ru-RU" sz="1200" dirty="0"/>
              <a:t>3) </a:t>
            </a:r>
            <a:r>
              <a:rPr lang="ru-RU" sz="1200" dirty="0" err="1"/>
              <a:t>підсумувавши</a:t>
            </a:r>
            <a:r>
              <a:rPr lang="ru-RU" sz="1200" dirty="0"/>
              <a:t> </a:t>
            </a:r>
            <a:r>
              <a:rPr lang="ru-RU" sz="1200" dirty="0" err="1"/>
              <a:t>всі</a:t>
            </a:r>
            <a:r>
              <a:rPr lang="ru-RU" sz="1200" dirty="0"/>
              <a:t> </a:t>
            </a:r>
            <a:r>
              <a:rPr lang="ru-RU" sz="1200" dirty="0" err="1"/>
              <a:t>статті</a:t>
            </a:r>
            <a:r>
              <a:rPr lang="ru-RU" sz="1200" dirty="0"/>
              <a:t> </a:t>
            </a:r>
            <a:r>
              <a:rPr lang="ru-RU" sz="1200" dirty="0" err="1"/>
              <a:t>можна</a:t>
            </a:r>
            <a:r>
              <a:rPr lang="ru-RU" sz="1200" dirty="0"/>
              <a:t> </a:t>
            </a:r>
            <a:r>
              <a:rPr lang="ru-RU" sz="1200" dirty="0" err="1"/>
              <a:t>знайти</a:t>
            </a:r>
            <a:r>
              <a:rPr lang="ru-RU" sz="1200" dirty="0"/>
              <a:t> </a:t>
            </a:r>
            <a:r>
              <a:rPr lang="ru-RU" sz="1200" dirty="0" err="1"/>
              <a:t>повну</a:t>
            </a:r>
            <a:r>
              <a:rPr lang="ru-RU" sz="1200" dirty="0"/>
              <a:t> </a:t>
            </a:r>
            <a:r>
              <a:rPr lang="ru-RU" sz="1200" dirty="0" err="1"/>
              <a:t>собівартість</a:t>
            </a:r>
            <a:r>
              <a:rPr lang="ru-RU" sz="1200" dirty="0"/>
              <a:t>. </a:t>
            </a:r>
          </a:p>
          <a:p>
            <a:pPr marL="0" indent="0">
              <a:buNone/>
            </a:pPr>
            <a:r>
              <a:rPr lang="ru-RU" sz="1200" dirty="0"/>
              <a:t>4) </a:t>
            </a:r>
            <a:r>
              <a:rPr lang="ru-RU" sz="1200" dirty="0" err="1"/>
              <a:t>розділивши</a:t>
            </a:r>
            <a:r>
              <a:rPr lang="ru-RU" sz="1200" dirty="0"/>
              <a:t> </a:t>
            </a:r>
            <a:r>
              <a:rPr lang="ru-RU" sz="1200" dirty="0" err="1"/>
              <a:t>повну</a:t>
            </a:r>
            <a:r>
              <a:rPr lang="ru-RU" sz="1200" dirty="0"/>
              <a:t> </a:t>
            </a:r>
            <a:r>
              <a:rPr lang="ru-RU" sz="1200" dirty="0" err="1"/>
              <a:t>собівартість</a:t>
            </a:r>
            <a:r>
              <a:rPr lang="ru-RU" sz="1200" dirty="0"/>
              <a:t> на </a:t>
            </a:r>
            <a:r>
              <a:rPr lang="ru-RU" sz="1200" dirty="0" err="1"/>
              <a:t>кількість</a:t>
            </a:r>
            <a:r>
              <a:rPr lang="ru-RU" sz="1200" dirty="0"/>
              <a:t> </a:t>
            </a:r>
            <a:r>
              <a:rPr lang="ru-RU" sz="1200" dirty="0" err="1"/>
              <a:t>виробів</a:t>
            </a:r>
            <a:r>
              <a:rPr lang="ru-RU" sz="1200" dirty="0"/>
              <a:t>, </a:t>
            </a:r>
            <a:r>
              <a:rPr lang="ru-RU" sz="1200" dirty="0" err="1"/>
              <a:t>визначаємо</a:t>
            </a:r>
            <a:r>
              <a:rPr lang="ru-RU" sz="1200" dirty="0"/>
              <a:t> </a:t>
            </a:r>
            <a:r>
              <a:rPr lang="ru-RU" sz="1200" dirty="0" err="1"/>
              <a:t>собівартість</a:t>
            </a:r>
            <a:r>
              <a:rPr lang="ru-RU" sz="1200" dirty="0"/>
              <a:t> </a:t>
            </a:r>
            <a:r>
              <a:rPr lang="ru-RU" sz="1200" dirty="0" err="1"/>
              <a:t>одиниці</a:t>
            </a:r>
            <a:r>
              <a:rPr lang="ru-RU" sz="1200" dirty="0"/>
              <a:t> </a:t>
            </a:r>
            <a:r>
              <a:rPr lang="ru-RU" sz="1200" dirty="0" err="1"/>
              <a:t>виробу</a:t>
            </a:r>
            <a:endParaRPr lang="ru-RU" sz="1200" dirty="0"/>
          </a:p>
          <a:p>
            <a:pPr marL="0" indent="0">
              <a:buNone/>
            </a:pPr>
            <a:r>
              <a:rPr lang="ru-RU" sz="1200" dirty="0"/>
              <a:t>5) </a:t>
            </a:r>
            <a:r>
              <a:rPr lang="ru-RU" sz="1200" dirty="0" err="1"/>
              <a:t>множення</a:t>
            </a:r>
            <a:r>
              <a:rPr lang="ru-RU" sz="1200" dirty="0"/>
              <a:t> </a:t>
            </a:r>
            <a:r>
              <a:rPr lang="ru-RU" sz="1200" dirty="0" err="1"/>
              <a:t>норми</a:t>
            </a:r>
            <a:r>
              <a:rPr lang="ru-RU" sz="1200" dirty="0"/>
              <a:t> </a:t>
            </a:r>
            <a:r>
              <a:rPr lang="ru-RU" sz="1200" dirty="0" err="1"/>
              <a:t>прибутку</a:t>
            </a:r>
            <a:r>
              <a:rPr lang="ru-RU" sz="1200" dirty="0"/>
              <a:t> (%) на </a:t>
            </a:r>
            <a:r>
              <a:rPr lang="ru-RU" sz="1200" dirty="0" err="1"/>
              <a:t>собівартість</a:t>
            </a:r>
            <a:r>
              <a:rPr lang="ru-RU" sz="1200" dirty="0"/>
              <a:t> </a:t>
            </a:r>
            <a:r>
              <a:rPr lang="ru-RU" sz="1200" dirty="0" err="1"/>
              <a:t>одиниці</a:t>
            </a:r>
            <a:r>
              <a:rPr lang="ru-RU" sz="1200" dirty="0"/>
              <a:t> </a:t>
            </a:r>
            <a:r>
              <a:rPr lang="ru-RU" sz="1200" dirty="0" err="1"/>
              <a:t>виробу</a:t>
            </a:r>
            <a:r>
              <a:rPr lang="ru-RU" sz="1200" dirty="0"/>
              <a:t> </a:t>
            </a:r>
            <a:r>
              <a:rPr lang="ru-RU" sz="1200" dirty="0" err="1"/>
              <a:t>визначить</a:t>
            </a:r>
            <a:r>
              <a:rPr lang="ru-RU" sz="1200" dirty="0"/>
              <a:t> </a:t>
            </a:r>
            <a:r>
              <a:rPr lang="ru-RU" sz="1200" dirty="0" err="1"/>
              <a:t>прибу</a:t>
            </a:r>
            <a:r>
              <a:rPr lang="uk-UA" sz="1200" dirty="0" err="1"/>
              <a:t>ток</a:t>
            </a:r>
            <a:r>
              <a:rPr lang="uk-UA" sz="1200" dirty="0"/>
              <a:t> виробника.</a:t>
            </a:r>
          </a:p>
          <a:p>
            <a:pPr marL="0" indent="0">
              <a:buNone/>
            </a:pPr>
            <a:r>
              <a:rPr lang="ru-RU" sz="1200" dirty="0"/>
              <a:t>6) сума </a:t>
            </a:r>
            <a:r>
              <a:rPr lang="ru-RU" sz="1200" dirty="0" err="1"/>
              <a:t>собівартості</a:t>
            </a:r>
            <a:r>
              <a:rPr lang="ru-RU" sz="1200" dirty="0"/>
              <a:t> та </a:t>
            </a:r>
            <a:r>
              <a:rPr lang="ru-RU" sz="1200" dirty="0" err="1"/>
              <a:t>прибутку</a:t>
            </a:r>
            <a:r>
              <a:rPr lang="ru-RU" sz="1200" dirty="0"/>
              <a:t> на </a:t>
            </a:r>
            <a:r>
              <a:rPr lang="ru-RU" sz="1200" dirty="0" err="1"/>
              <a:t>одиницю</a:t>
            </a:r>
            <a:r>
              <a:rPr lang="ru-RU" sz="1200" dirty="0"/>
              <a:t> </a:t>
            </a:r>
            <a:r>
              <a:rPr lang="ru-RU" sz="1200" dirty="0" err="1"/>
              <a:t>виробу</a:t>
            </a:r>
            <a:r>
              <a:rPr lang="ru-RU" sz="1200" dirty="0"/>
              <a:t> </a:t>
            </a:r>
            <a:r>
              <a:rPr lang="ru-RU" sz="1200" dirty="0" err="1"/>
              <a:t>визначає</a:t>
            </a:r>
            <a:r>
              <a:rPr lang="ru-RU" sz="1200" dirty="0"/>
              <a:t> </a:t>
            </a:r>
            <a:r>
              <a:rPr lang="uk-UA" sz="1200" dirty="0"/>
              <a:t>ціну виробника.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922011-C059-4CDD-B8EB-0BFC5D2B6293}"/>
              </a:ext>
            </a:extLst>
          </p:cNvPr>
          <p:cNvSpPr/>
          <p:nvPr/>
        </p:nvSpPr>
        <p:spPr>
          <a:xfrm>
            <a:off x="718267" y="2274838"/>
            <a:ext cx="4004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>
                <a:solidFill>
                  <a:srgbClr val="343A40"/>
                </a:solidFill>
                <a:latin typeface="Poppins"/>
              </a:rPr>
              <a:t>структура </a:t>
            </a:r>
            <a:r>
              <a:rPr lang="ru-RU" sz="1200" b="1" u="sng" dirty="0" err="1">
                <a:solidFill>
                  <a:srgbClr val="343A40"/>
                </a:solidFill>
                <a:latin typeface="Poppins"/>
              </a:rPr>
              <a:t>собівартості</a:t>
            </a:r>
            <a:r>
              <a:rPr lang="ru-RU" sz="1200" b="1" u="sng" dirty="0">
                <a:solidFill>
                  <a:srgbClr val="343A40"/>
                </a:solidFill>
                <a:latin typeface="Poppins"/>
              </a:rPr>
              <a:t> за </a:t>
            </a:r>
            <a:r>
              <a:rPr lang="ru-RU" sz="1200" b="1" u="sng" dirty="0" err="1">
                <a:solidFill>
                  <a:srgbClr val="343A40"/>
                </a:solidFill>
                <a:latin typeface="Poppins"/>
              </a:rPr>
              <a:t>статтями</a:t>
            </a:r>
            <a:r>
              <a:rPr lang="ru-RU" sz="1200" b="1" u="sng" dirty="0">
                <a:solidFill>
                  <a:srgbClr val="343A40"/>
                </a:solidFill>
                <a:latin typeface="Poppins"/>
              </a:rPr>
              <a:t> </a:t>
            </a:r>
            <a:r>
              <a:rPr lang="ru-RU" sz="1200" b="1" u="sng" dirty="0" err="1">
                <a:solidFill>
                  <a:srgbClr val="343A40"/>
                </a:solidFill>
                <a:latin typeface="Poppins"/>
              </a:rPr>
              <a:t>калькуляції</a:t>
            </a:r>
            <a:r>
              <a:rPr lang="ru-RU" sz="1200" b="1" u="sng" dirty="0">
                <a:solidFill>
                  <a:srgbClr val="343A40"/>
                </a:solidFill>
                <a:latin typeface="Poppins"/>
              </a:rPr>
              <a:t>:</a:t>
            </a:r>
          </a:p>
          <a:p>
            <a:r>
              <a:rPr lang="ru-RU" sz="1200" dirty="0">
                <a:solidFill>
                  <a:srgbClr val="343A40"/>
                </a:solidFill>
                <a:latin typeface="Poppins"/>
              </a:rPr>
              <a:t>1)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сировина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 і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основні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матеріали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 </a:t>
            </a:r>
          </a:p>
          <a:p>
            <a:r>
              <a:rPr lang="ru-RU" sz="1200" dirty="0">
                <a:solidFill>
                  <a:srgbClr val="343A40"/>
                </a:solidFill>
                <a:latin typeface="Poppins"/>
              </a:rPr>
              <a:t>2)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паливо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 і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електроенергія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 </a:t>
            </a:r>
          </a:p>
          <a:p>
            <a:r>
              <a:rPr lang="ru-RU" sz="1200" dirty="0">
                <a:solidFill>
                  <a:srgbClr val="343A40"/>
                </a:solidFill>
                <a:latin typeface="Poppins"/>
              </a:rPr>
              <a:t>3) оплата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праці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основних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виробничих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працівників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 </a:t>
            </a:r>
          </a:p>
          <a:p>
            <a:r>
              <a:rPr lang="ru-RU" sz="1200" dirty="0">
                <a:solidFill>
                  <a:srgbClr val="343A40"/>
                </a:solidFill>
                <a:latin typeface="Poppins"/>
              </a:rPr>
              <a:t>4)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нарахування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 на оплату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праці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 – % до оплати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праці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основних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працівників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виробництва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;</a:t>
            </a:r>
          </a:p>
          <a:p>
            <a:r>
              <a:rPr lang="ru-RU" sz="1200" dirty="0">
                <a:solidFill>
                  <a:srgbClr val="343A40"/>
                </a:solidFill>
                <a:latin typeface="Poppins"/>
              </a:rPr>
              <a:t>5)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загальновиробничі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витрати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 – % до оплати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праці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основних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працівників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виробництва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;</a:t>
            </a:r>
          </a:p>
          <a:p>
            <a:r>
              <a:rPr lang="ru-RU" sz="1200" dirty="0">
                <a:solidFill>
                  <a:srgbClr val="343A40"/>
                </a:solidFill>
                <a:latin typeface="Poppins"/>
              </a:rPr>
              <a:t>6)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загальногосподарські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витрати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 – % до оплати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праці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основних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працівників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виробництва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;</a:t>
            </a:r>
          </a:p>
          <a:p>
            <a:r>
              <a:rPr lang="ru-RU" sz="1200" dirty="0">
                <a:solidFill>
                  <a:srgbClr val="343A40"/>
                </a:solidFill>
                <a:latin typeface="Poppins"/>
              </a:rPr>
              <a:t>7)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витрати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 на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транспортування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 – % до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виробничої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 </a:t>
            </a:r>
            <a:r>
              <a:rPr lang="ru-RU" sz="1200" dirty="0" err="1">
                <a:solidFill>
                  <a:srgbClr val="343A40"/>
                </a:solidFill>
                <a:latin typeface="Poppins"/>
              </a:rPr>
              <a:t>собівартості</a:t>
            </a:r>
            <a:r>
              <a:rPr lang="ru-RU" sz="1200" dirty="0">
                <a:solidFill>
                  <a:srgbClr val="343A40"/>
                </a:solidFill>
                <a:latin typeface="Poppins"/>
              </a:rPr>
              <a:t>.</a:t>
            </a:r>
            <a:endParaRPr lang="ru-RU" sz="1200" b="0" i="0" dirty="0">
              <a:solidFill>
                <a:srgbClr val="343A40"/>
              </a:solidFill>
              <a:effectLst/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99794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1A6F8-EF3B-4459-977C-9D64C19BA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Розв’язок задач про структуру ціни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281A31-C69B-4139-A828-17AD8C8D1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966" y="1879862"/>
            <a:ext cx="6521366" cy="3849624"/>
          </a:xfrm>
        </p:spPr>
        <p:txBody>
          <a:bodyPr/>
          <a:lstStyle/>
          <a:p>
            <a:pPr algn="r"/>
            <a:r>
              <a:rPr lang="ru-RU" dirty="0" err="1"/>
              <a:t>Рз</a:t>
            </a:r>
            <a:r>
              <a:rPr lang="ru-RU" dirty="0"/>
              <a:t> – </a:t>
            </a:r>
            <a:r>
              <a:rPr lang="ru-RU" dirty="0" err="1"/>
              <a:t>ціна</a:t>
            </a:r>
            <a:r>
              <a:rPr lang="ru-RU" dirty="0"/>
              <a:t> </a:t>
            </a:r>
            <a:r>
              <a:rPr lang="ru-RU" dirty="0" err="1"/>
              <a:t>закупівлі</a:t>
            </a:r>
            <a:r>
              <a:rPr lang="ru-RU" dirty="0"/>
              <a:t> торговою </a:t>
            </a:r>
            <a:r>
              <a:rPr lang="ru-RU" dirty="0" err="1"/>
              <a:t>фірмою</a:t>
            </a:r>
            <a:r>
              <a:rPr lang="ru-RU" dirty="0"/>
              <a:t>;</a:t>
            </a:r>
          </a:p>
          <a:p>
            <a:pPr algn="r"/>
            <a:r>
              <a:rPr lang="uk-UA" dirty="0" err="1"/>
              <a:t>Рр</a:t>
            </a:r>
            <a:r>
              <a:rPr lang="uk-UA" dirty="0"/>
              <a:t> – роздрібна ціна;</a:t>
            </a:r>
          </a:p>
          <a:p>
            <a:pPr algn="r"/>
            <a:r>
              <a:rPr lang="uk-UA" dirty="0"/>
              <a:t>С – собівартість;</a:t>
            </a:r>
          </a:p>
          <a:p>
            <a:pPr algn="r"/>
            <a:r>
              <a:rPr lang="uk-UA" dirty="0"/>
              <a:t>П – прибуток;</a:t>
            </a:r>
          </a:p>
          <a:p>
            <a:pPr algn="r"/>
            <a:r>
              <a:rPr lang="uk-UA" dirty="0"/>
              <a:t>А – акциз;</a:t>
            </a:r>
          </a:p>
          <a:p>
            <a:pPr algn="r"/>
            <a:endParaRPr lang="uk-UA" dirty="0"/>
          </a:p>
          <a:p>
            <a:pPr algn="r"/>
            <a:endParaRPr lang="uk-UA" dirty="0"/>
          </a:p>
          <a:p>
            <a:endParaRPr lang="uk-UA" dirty="0"/>
          </a:p>
          <a:p>
            <a:r>
              <a:rPr lang="uk-UA" dirty="0"/>
              <a:t>, за умови, що акциз становить – 15%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BEEAA8-8AAB-4CBC-9E57-3EF61746F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15" y="1879862"/>
            <a:ext cx="5829300" cy="26250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C713A1-F118-4797-AF97-CC96247B8E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194"/>
          <a:stretch/>
        </p:blipFill>
        <p:spPr>
          <a:xfrm>
            <a:off x="906215" y="4791057"/>
            <a:ext cx="2690929" cy="321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F61527-AF48-46BF-B0FB-BAA2C3E3F1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758" b="75092"/>
          <a:stretch/>
        </p:blipFill>
        <p:spPr>
          <a:xfrm>
            <a:off x="906216" y="5188107"/>
            <a:ext cx="4429044" cy="321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88DCED-CF94-4BA1-94CA-A08190CB67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772" r="31579"/>
          <a:stretch/>
        </p:blipFill>
        <p:spPr>
          <a:xfrm>
            <a:off x="906215" y="5642907"/>
            <a:ext cx="4791782" cy="69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6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1FBA7-0141-4F1E-91B8-384CE3FDF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Як визначити суму роздрібного акцизу на алкоголь?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9D1F39-4920-4F13-84EB-F4A743F8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/>
              <a:t>Приклад: вартість пляшки горілки 100 грн. Акцизний податок з роздрібної торгівлі алкоголем при її реалізації має бути 5,00 грн чи 4,76 грн? І як нормативно правильно обґрунтувати нарахування податку?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0142-8232-4BE7-B654-80C0FE7DF89E}"/>
              </a:ext>
            </a:extLst>
          </p:cNvPr>
          <p:cNvSpPr/>
          <p:nvPr/>
        </p:nvSpPr>
        <p:spPr>
          <a:xfrm>
            <a:off x="534063" y="2923264"/>
            <a:ext cx="468199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Алгоритм розв’язання:</a:t>
            </a:r>
          </a:p>
          <a:p>
            <a:pPr algn="just"/>
            <a:endParaRPr lang="uk-UA" sz="1200" dirty="0">
              <a:solidFill>
                <a:srgbClr val="232B30"/>
              </a:solidFill>
              <a:latin typeface="Century Gothic" panose="020B0502020202020204" pitchFamily="34" charset="0"/>
            </a:endParaRPr>
          </a:p>
          <a:p>
            <a:pPr marL="228600" indent="-228600" algn="just">
              <a:buAutoNum type="arabicPeriod"/>
            </a:pPr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Базою оподаткування з роздрібного акцизного податку є вартість (з ПДВ та без урахування акцизного податку з реалізації суб’єктами господарювання роздрібної торгівлі підакцизних товарів) підакцизних товарів, що реалізовані відповідно до </a:t>
            </a:r>
            <a:r>
              <a:rPr lang="uk-UA" sz="1200" u="sng" dirty="0" err="1">
                <a:solidFill>
                  <a:srgbClr val="61822F"/>
                </a:solidFill>
                <a:latin typeface="Century Gothic" panose="020B0502020202020204" pitchFamily="34" charset="0"/>
                <a:hlinkClick r:id="rId2"/>
              </a:rPr>
              <a:t>пп</a:t>
            </a:r>
            <a:r>
              <a:rPr lang="uk-UA" sz="1200" u="sng" dirty="0">
                <a:solidFill>
                  <a:srgbClr val="61822F"/>
                </a:solidFill>
                <a:latin typeface="Century Gothic" panose="020B0502020202020204" pitchFamily="34" charset="0"/>
                <a:hlinkClick r:id="rId2"/>
              </a:rPr>
              <a:t>. 213.1.9 ПКУ</a:t>
            </a:r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. Це зазначено у </a:t>
            </a:r>
            <a:r>
              <a:rPr lang="uk-UA" sz="1200" u="sng" dirty="0" err="1">
                <a:solidFill>
                  <a:srgbClr val="61822F"/>
                </a:solidFill>
                <a:latin typeface="Century Gothic" panose="020B0502020202020204" pitchFamily="34" charset="0"/>
                <a:hlinkClick r:id="rId3"/>
              </a:rPr>
              <a:t>пп</a:t>
            </a:r>
            <a:r>
              <a:rPr lang="uk-UA" sz="1200" u="sng" dirty="0">
                <a:solidFill>
                  <a:srgbClr val="61822F"/>
                </a:solidFill>
                <a:latin typeface="Century Gothic" panose="020B0502020202020204" pitchFamily="34" charset="0"/>
                <a:hlinkClick r:id="rId3"/>
              </a:rPr>
              <a:t>. 214.1.4 ПКУ</a:t>
            </a:r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uk-UA" sz="1200" dirty="0">
              <a:solidFill>
                <a:srgbClr val="232B3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2. Виходячи з цієї норми, роздрібний акциз обчислюється з вартості реалізованих підакцизних товарів з урахуванням ПДВ. Водночас база обкладення ПДВ операцій з постачання товарів/послуг визначається, виходячи з їх договірної вартості з урахуванням загальнодержавних податків та зборів, крім, зокрема, роздрібного акцизного податку (</a:t>
            </a:r>
            <a:r>
              <a:rPr lang="uk-UA" sz="1200" u="sng" dirty="0">
                <a:solidFill>
                  <a:srgbClr val="61822F"/>
                </a:solidFill>
                <a:latin typeface="Century Gothic" panose="020B0502020202020204" pitchFamily="34" charset="0"/>
                <a:hlinkClick r:id="rId4"/>
              </a:rPr>
              <a:t>п. 188.1 ПКУ</a:t>
            </a:r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). Тобто до бази оподаткування ПДВ сам «роздрібний» акциз не включається.</a:t>
            </a:r>
            <a:endParaRPr lang="uk-UA" sz="1200" b="0" i="0" dirty="0">
              <a:solidFill>
                <a:srgbClr val="232B3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6C057D-E50B-4B1C-A6B3-3FAB1E50D913}"/>
              </a:ext>
            </a:extLst>
          </p:cNvPr>
          <p:cNvSpPr/>
          <p:nvPr/>
        </p:nvSpPr>
        <p:spPr>
          <a:xfrm>
            <a:off x="5357033" y="2628757"/>
            <a:ext cx="6300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3. Таким чином, сума податкового зобов’язання з роздрібного акцизного податку обчислюється за формулою: </a:t>
            </a:r>
          </a:p>
          <a:p>
            <a:pPr algn="just"/>
            <a:r>
              <a:rPr lang="uk-UA" sz="1200" b="1" i="1" dirty="0">
                <a:solidFill>
                  <a:srgbClr val="232B30"/>
                </a:solidFill>
                <a:latin typeface="Century Gothic" panose="020B0502020202020204" pitchFamily="34" charset="0"/>
              </a:rPr>
              <a:t>Роздрібний акциз = ФРЦ / 105 х 5</a:t>
            </a:r>
            <a:r>
              <a:rPr lang="uk-UA" sz="1200" i="1" dirty="0">
                <a:solidFill>
                  <a:srgbClr val="232B30"/>
                </a:solidFill>
                <a:latin typeface="Century Gothic" panose="020B0502020202020204" pitchFamily="34" charset="0"/>
              </a:rPr>
              <a:t>,</a:t>
            </a:r>
            <a:endParaRPr lang="uk-UA" sz="1200" dirty="0">
              <a:solidFill>
                <a:srgbClr val="232B3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де: ФРЦ — фактична роздрібна ціна (</a:t>
            </a:r>
            <a:r>
              <a:rPr lang="uk-UA" sz="1200" b="1" dirty="0">
                <a:solidFill>
                  <a:srgbClr val="232B30"/>
                </a:solidFill>
                <a:latin typeface="Century Gothic" panose="020B0502020202020204" pitchFamily="34" charset="0"/>
              </a:rPr>
              <a:t>ціна у фіскальному чеку</a:t>
            </a:r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) з урахуванням ПДВ та нарахованого на цю ціну акцизного податку.</a:t>
            </a:r>
          </a:p>
          <a:p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Сума податкового зобов’язання з ПДВ становить: </a:t>
            </a:r>
          </a:p>
          <a:p>
            <a:r>
              <a:rPr lang="uk-UA" sz="1200" b="1" i="1" dirty="0">
                <a:solidFill>
                  <a:srgbClr val="232B30"/>
                </a:solidFill>
                <a:latin typeface="Century Gothic" panose="020B0502020202020204" pitchFamily="34" charset="0"/>
              </a:rPr>
              <a:t>ПДВ = (ФРЦ – Роздрібний акциз) / 120 х 20</a:t>
            </a:r>
            <a:r>
              <a:rPr lang="uk-UA" sz="1200" i="1" dirty="0">
                <a:solidFill>
                  <a:srgbClr val="232B3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uk-UA" sz="1200" b="0" i="1" dirty="0">
              <a:solidFill>
                <a:srgbClr val="232B30"/>
              </a:solidFill>
              <a:effectLst/>
              <a:latin typeface="Century Gothic" panose="020B0502020202020204" pitchFamily="34" charset="0"/>
            </a:endParaRPr>
          </a:p>
          <a:p>
            <a:r>
              <a:rPr lang="uk-UA" sz="1200" i="1" dirty="0">
                <a:solidFill>
                  <a:srgbClr val="232B30"/>
                </a:solidFill>
                <a:latin typeface="Century Gothic" panose="020B0502020202020204" pitchFamily="34" charset="0"/>
              </a:rPr>
              <a:t>4. </a:t>
            </a:r>
            <a:r>
              <a:rPr lang="uk-UA" sz="1200" dirty="0">
                <a:latin typeface="Century Gothic" panose="020B0502020202020204" pitchFamily="34" charset="0"/>
              </a:rPr>
              <a:t>Наприклад, якщо фактична роздрібна ціна підакцизних товарів (ціна у фіскальному чеку) дорівнюватиме 100 грн, включаючи ПДВ та роздрібний акцизний податок, то:</a:t>
            </a:r>
          </a:p>
          <a:p>
            <a:endParaRPr lang="uk-UA" sz="1200" dirty="0">
              <a:latin typeface="Century Gothic" panose="020B0502020202020204" pitchFamily="34" charset="0"/>
            </a:endParaRPr>
          </a:p>
          <a:p>
            <a:r>
              <a:rPr lang="uk-UA" sz="1200" dirty="0">
                <a:latin typeface="Century Gothic" panose="020B0502020202020204" pitchFamily="34" charset="0"/>
              </a:rPr>
              <a:t>сума податкового зобов’язання з роздрібного акцизного податку: Роздрібний акциз= 100 / 105 х 5 = 4,76 грн;</a:t>
            </a:r>
          </a:p>
          <a:p>
            <a:endParaRPr lang="uk-UA" sz="1200" dirty="0">
              <a:latin typeface="Century Gothic" panose="020B0502020202020204" pitchFamily="34" charset="0"/>
            </a:endParaRPr>
          </a:p>
          <a:p>
            <a:r>
              <a:rPr lang="uk-UA" sz="1200" dirty="0">
                <a:latin typeface="Century Gothic" panose="020B0502020202020204" pitchFamily="34" charset="0"/>
              </a:rPr>
              <a:t>сума податкового зобов’язання з ПДВ: ПДВ = (100 – 4,76) / 120 х 20 = 15,87 грн.</a:t>
            </a:r>
          </a:p>
          <a:p>
            <a:endParaRPr lang="uk-UA" sz="1200" dirty="0">
              <a:latin typeface="Century Gothic" panose="020B0502020202020204" pitchFamily="34" charset="0"/>
            </a:endParaRPr>
          </a:p>
          <a:p>
            <a:pPr algn="just" rtl="1"/>
            <a:r>
              <a:rPr lang="uk-UA" sz="1200" dirty="0">
                <a:latin typeface="Century Gothic" panose="020B0502020202020204" pitchFamily="34" charset="0"/>
              </a:rPr>
              <a:t>* </a:t>
            </a:r>
            <a:r>
              <a:rPr lang="uk-UA" sz="1000" b="1" dirty="0">
                <a:latin typeface="Century Gothic" panose="020B0502020202020204" pitchFamily="34" charset="0"/>
              </a:rPr>
              <a:t>Ставки</a:t>
            </a:r>
            <a:r>
              <a:rPr lang="uk-UA" sz="1000" dirty="0">
                <a:latin typeface="Century Gothic" panose="020B0502020202020204" pitchFamily="34" charset="0"/>
              </a:rPr>
              <a:t> «</a:t>
            </a:r>
            <a:r>
              <a:rPr lang="uk-UA" sz="1000" b="1" dirty="0">
                <a:latin typeface="Century Gothic" panose="020B0502020202020204" pitchFamily="34" charset="0"/>
              </a:rPr>
              <a:t>роздрібного</a:t>
            </a:r>
            <a:r>
              <a:rPr lang="uk-UA" sz="1000" dirty="0">
                <a:latin typeface="Century Gothic" panose="020B0502020202020204" pitchFamily="34" charset="0"/>
              </a:rPr>
              <a:t>» акцизного податку потрібно шукати в п. п. 215.3.10 ПКУ. Так, згідно з цим підпунктом для пива, алкогольних напоїв, тютюнових виробів, тютюну та промислових замінників тютюну, реалізованих суб'єктами господарювання </a:t>
            </a:r>
            <a:r>
              <a:rPr lang="uk-UA" sz="1000" b="1" dirty="0">
                <a:latin typeface="Century Gothic" panose="020B0502020202020204" pitchFamily="34" charset="0"/>
              </a:rPr>
              <a:t>роздрібної </a:t>
            </a:r>
            <a:r>
              <a:rPr lang="uk-UA" sz="1000" dirty="0">
                <a:latin typeface="Century Gothic" panose="020B0502020202020204" pitchFamily="34" charset="0"/>
              </a:rPr>
              <a:t>торгівлі, </a:t>
            </a:r>
            <a:r>
              <a:rPr lang="uk-UA" sz="1000" b="1" dirty="0">
                <a:latin typeface="Century Gothic" panose="020B0502020202020204" pitchFamily="34" charset="0"/>
              </a:rPr>
              <a:t>ставка </a:t>
            </a:r>
            <a:r>
              <a:rPr lang="uk-UA" sz="1000" dirty="0">
                <a:latin typeface="Century Gothic" panose="020B0502020202020204" pitchFamily="34" charset="0"/>
              </a:rPr>
              <a:t>акцизного податку становить 5 %</a:t>
            </a:r>
          </a:p>
          <a:p>
            <a:endParaRPr lang="uk-UA" b="0" i="0" dirty="0">
              <a:solidFill>
                <a:srgbClr val="232B30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6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EB5A-A4E0-4D10-9DF6-8C957D0CE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23" y="642594"/>
            <a:ext cx="10869433" cy="1371600"/>
          </a:xfrm>
        </p:spPr>
        <p:txBody>
          <a:bodyPr/>
          <a:lstStyle/>
          <a:p>
            <a:r>
              <a:rPr lang="uk-UA" dirty="0"/>
              <a:t>Задачі про торговельні знижки та націнки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9ACCF3-160B-43C2-8C20-2919C438F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Якщо</a:t>
            </a:r>
            <a:r>
              <a:rPr lang="ru-RU" dirty="0"/>
              <a:t> за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задачі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</a:t>
            </a:r>
            <a:r>
              <a:rPr lang="ru-RU" dirty="0" err="1"/>
              <a:t>відсоток</a:t>
            </a:r>
            <a:r>
              <a:rPr lang="ru-RU" dirty="0"/>
              <a:t> </a:t>
            </a:r>
            <a:r>
              <a:rPr lang="ru-RU" dirty="0" err="1"/>
              <a:t>торговельної</a:t>
            </a:r>
            <a:r>
              <a:rPr lang="ru-RU" dirty="0"/>
              <a:t> </a:t>
            </a:r>
            <a:r>
              <a:rPr lang="ru-RU" dirty="0" err="1"/>
              <a:t>знижки</a:t>
            </a:r>
            <a:r>
              <a:rPr lang="ru-RU" dirty="0"/>
              <a:t>, а треба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відсоток</a:t>
            </a:r>
            <a:r>
              <a:rPr lang="ru-RU" dirty="0"/>
              <a:t> </a:t>
            </a:r>
            <a:r>
              <a:rPr lang="ru-RU" dirty="0" err="1"/>
              <a:t>торговельної</a:t>
            </a:r>
            <a:r>
              <a:rPr lang="ru-RU" dirty="0"/>
              <a:t> </a:t>
            </a:r>
            <a:r>
              <a:rPr lang="ru-RU" dirty="0" err="1"/>
              <a:t>націнки</a:t>
            </a:r>
            <a:r>
              <a:rPr lang="ru-RU" dirty="0"/>
              <a:t>, то алгоритм </a:t>
            </a:r>
            <a:r>
              <a:rPr lang="ru-RU" dirty="0" err="1"/>
              <a:t>такий</a:t>
            </a:r>
            <a:r>
              <a:rPr lang="ru-RU" dirty="0"/>
              <a:t>:</a:t>
            </a:r>
          </a:p>
          <a:p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торговельна</a:t>
            </a:r>
            <a:r>
              <a:rPr lang="ru-RU" dirty="0"/>
              <a:t> </a:t>
            </a:r>
            <a:r>
              <a:rPr lang="ru-RU" dirty="0" err="1"/>
              <a:t>знижка</a:t>
            </a:r>
            <a:r>
              <a:rPr lang="ru-RU" dirty="0"/>
              <a:t> = 30%,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роздрібна</a:t>
            </a:r>
            <a:r>
              <a:rPr lang="ru-RU" dirty="0"/>
              <a:t> </a:t>
            </a:r>
            <a:r>
              <a:rPr lang="ru-RU" dirty="0" err="1"/>
              <a:t>ціна</a:t>
            </a:r>
            <a:r>
              <a:rPr lang="ru-RU" dirty="0"/>
              <a:t> РЦ (100%-</a:t>
            </a:r>
            <a:r>
              <a:rPr lang="ru-RU" dirty="0" err="1"/>
              <a:t>ва</a:t>
            </a:r>
            <a:r>
              <a:rPr lang="ru-RU" dirty="0"/>
              <a:t> база </a:t>
            </a:r>
            <a:r>
              <a:rPr lang="ru-RU" dirty="0" err="1"/>
              <a:t>розрахунку</a:t>
            </a:r>
            <a:r>
              <a:rPr lang="ru-RU" dirty="0"/>
              <a:t> </a:t>
            </a:r>
            <a:r>
              <a:rPr lang="ru-RU" dirty="0" err="1"/>
              <a:t>торгової</a:t>
            </a:r>
            <a:r>
              <a:rPr lang="ru-RU" dirty="0"/>
              <a:t> </a:t>
            </a:r>
            <a:r>
              <a:rPr lang="ru-RU" dirty="0" err="1"/>
              <a:t>знижки</a:t>
            </a:r>
            <a:r>
              <a:rPr lang="ru-RU" dirty="0"/>
              <a:t>) </a:t>
            </a:r>
            <a:r>
              <a:rPr lang="ru-RU" dirty="0" err="1"/>
              <a:t>позначається</a:t>
            </a:r>
            <a:r>
              <a:rPr lang="ru-RU" dirty="0"/>
              <a:t> через </a:t>
            </a:r>
            <a:r>
              <a:rPr lang="ru-RU" i="1" dirty="0"/>
              <a:t>Х</a:t>
            </a:r>
            <a:r>
              <a:rPr lang="ru-RU" dirty="0"/>
              <a:t>; Тс=0,3•</a:t>
            </a:r>
            <a:r>
              <a:rPr lang="ru-RU" i="1" dirty="0"/>
              <a:t>Х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r>
              <a:rPr lang="uk-UA" dirty="0"/>
              <a:t>де </a:t>
            </a:r>
            <a:r>
              <a:rPr lang="uk-UA" dirty="0" err="1"/>
              <a:t>Тс</a:t>
            </a:r>
            <a:r>
              <a:rPr lang="uk-UA" dirty="0"/>
              <a:t> – торговельна знижка;</a:t>
            </a:r>
          </a:p>
          <a:p>
            <a:r>
              <a:rPr lang="uk-UA" dirty="0" err="1"/>
              <a:t>Тн</a:t>
            </a:r>
            <a:r>
              <a:rPr lang="uk-UA" dirty="0"/>
              <a:t> – торговельна націнка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164A71-0E4C-491B-B565-6400BF8A2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82" y="3392486"/>
            <a:ext cx="5429250" cy="5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10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15ED5-C3DE-41FC-8C3E-04505BC7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Калькуляція, кошторис: чи потрібні та як </a:t>
            </a:r>
            <a:r>
              <a:rPr lang="ru-RU" dirty="0" err="1"/>
              <a:t>складати</a:t>
            </a:r>
            <a:r>
              <a:rPr lang="ru-RU" dirty="0"/>
              <a:t>?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DC9D7-F594-4775-94A7-A7BCBB214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651" y="2099805"/>
            <a:ext cx="4817165" cy="3849624"/>
          </a:xfrm>
        </p:spPr>
        <p:txBody>
          <a:bodyPr>
            <a:normAutofit/>
          </a:bodyPr>
          <a:lstStyle/>
          <a:p>
            <a:pPr algn="just"/>
            <a:r>
              <a:rPr lang="ru-RU" sz="1200" b="1" dirty="0" err="1"/>
              <a:t>Калькулювати</a:t>
            </a:r>
            <a:r>
              <a:rPr lang="ru-RU" sz="1200" dirty="0"/>
              <a:t> — </a:t>
            </a:r>
            <a:r>
              <a:rPr lang="ru-RU" sz="1200" dirty="0" err="1"/>
              <a:t>це</a:t>
            </a:r>
            <a:r>
              <a:rPr lang="ru-RU" sz="1200" dirty="0"/>
              <a:t> </a:t>
            </a:r>
            <a:r>
              <a:rPr lang="ru-RU" sz="1200" dirty="0" err="1"/>
              <a:t>підраховувати</a:t>
            </a:r>
            <a:r>
              <a:rPr lang="ru-RU" sz="1200" dirty="0"/>
              <a:t> </a:t>
            </a:r>
            <a:r>
              <a:rPr lang="ru-RU" sz="1200" dirty="0" err="1"/>
              <a:t>якісь</a:t>
            </a:r>
            <a:r>
              <a:rPr lang="ru-RU" sz="1200" dirty="0"/>
              <a:t> </a:t>
            </a:r>
            <a:r>
              <a:rPr lang="ru-RU" sz="1200" dirty="0" err="1"/>
              <a:t>показники</a:t>
            </a:r>
            <a:r>
              <a:rPr lang="ru-RU" sz="1200" dirty="0"/>
              <a:t>, як правило, </a:t>
            </a:r>
            <a:r>
              <a:rPr lang="ru-RU" sz="1200" dirty="0" err="1"/>
              <a:t>витрати</a:t>
            </a:r>
            <a:r>
              <a:rPr lang="ru-RU" sz="1200" dirty="0"/>
              <a:t> </a:t>
            </a:r>
            <a:r>
              <a:rPr lang="ru-RU" sz="1200" b="1" dirty="0"/>
              <a:t>на </a:t>
            </a:r>
            <a:r>
              <a:rPr lang="ru-RU" sz="1200" b="1" dirty="0" err="1"/>
              <a:t>одиницю</a:t>
            </a:r>
            <a:r>
              <a:rPr lang="ru-RU" sz="1200" dirty="0"/>
              <a:t> </a:t>
            </a:r>
            <a:r>
              <a:rPr lang="ru-RU" sz="1200" dirty="0" err="1"/>
              <a:t>продукції</a:t>
            </a:r>
            <a:r>
              <a:rPr lang="ru-RU" sz="1200" dirty="0"/>
              <a:t>. </a:t>
            </a:r>
            <a:r>
              <a:rPr lang="ru-RU" sz="1200" dirty="0" err="1"/>
              <a:t>Отже</a:t>
            </a:r>
            <a:r>
              <a:rPr lang="ru-RU" sz="1200" dirty="0"/>
              <a:t>, </a:t>
            </a:r>
            <a:r>
              <a:rPr lang="ru-RU" sz="1200" b="1" dirty="0" err="1"/>
              <a:t>калькуляція</a:t>
            </a:r>
            <a:r>
              <a:rPr lang="ru-RU" sz="1200" dirty="0"/>
              <a:t> — </a:t>
            </a:r>
            <a:r>
              <a:rPr lang="ru-RU" sz="1200" dirty="0" err="1"/>
              <a:t>це</a:t>
            </a:r>
            <a:r>
              <a:rPr lang="ru-RU" sz="1200" dirty="0"/>
              <a:t> документ, в </a:t>
            </a:r>
            <a:r>
              <a:rPr lang="ru-RU" sz="1200" dirty="0" err="1"/>
              <a:t>якому</a:t>
            </a:r>
            <a:r>
              <a:rPr lang="ru-RU" sz="1200" dirty="0"/>
              <a:t> </a:t>
            </a:r>
            <a:r>
              <a:rPr lang="ru-RU" sz="1200" dirty="0" err="1"/>
              <a:t>підраховують</a:t>
            </a:r>
            <a:r>
              <a:rPr lang="ru-RU" sz="1200" dirty="0"/>
              <a:t> </a:t>
            </a:r>
            <a:r>
              <a:rPr lang="ru-RU" sz="1200" dirty="0" err="1"/>
              <a:t>витрати</a:t>
            </a:r>
            <a:r>
              <a:rPr lang="ru-RU" sz="1200" dirty="0"/>
              <a:t> на </a:t>
            </a:r>
            <a:r>
              <a:rPr lang="ru-RU" sz="1200" dirty="0" err="1"/>
              <a:t>одиницю</a:t>
            </a:r>
            <a:r>
              <a:rPr lang="ru-RU" sz="1200" dirty="0"/>
              <a:t> </a:t>
            </a:r>
            <a:r>
              <a:rPr lang="ru-RU" sz="1200" dirty="0" err="1"/>
              <a:t>продукції</a:t>
            </a:r>
            <a:r>
              <a:rPr lang="ru-RU" sz="1200" dirty="0"/>
              <a:t>.</a:t>
            </a:r>
          </a:p>
          <a:p>
            <a:pPr algn="just"/>
            <a:r>
              <a:rPr lang="ru-RU" sz="1200" dirty="0" err="1"/>
              <a:t>Пов'язаним</a:t>
            </a:r>
            <a:r>
              <a:rPr lang="ru-RU" sz="1200" dirty="0"/>
              <a:t> </a:t>
            </a:r>
            <a:r>
              <a:rPr lang="ru-RU" sz="1200" dirty="0" err="1"/>
              <a:t>із</a:t>
            </a:r>
            <a:r>
              <a:rPr lang="ru-RU" sz="1200" dirty="0"/>
              <a:t> </a:t>
            </a:r>
            <a:r>
              <a:rPr lang="ru-RU" sz="1200" dirty="0" err="1"/>
              <a:t>калькуляцією</a:t>
            </a:r>
            <a:r>
              <a:rPr lang="ru-RU" sz="1200" dirty="0"/>
              <a:t> документом є </a:t>
            </a:r>
            <a:r>
              <a:rPr lang="ru-RU" sz="1200" b="1" dirty="0" err="1"/>
              <a:t>кошторис</a:t>
            </a:r>
            <a:r>
              <a:rPr lang="ru-RU" sz="1200" dirty="0"/>
              <a:t> — </a:t>
            </a:r>
            <a:r>
              <a:rPr lang="ru-RU" sz="1200" dirty="0" err="1"/>
              <a:t>розрахунок</a:t>
            </a:r>
            <a:r>
              <a:rPr lang="ru-RU" sz="1200" dirty="0"/>
              <a:t> </a:t>
            </a:r>
            <a:r>
              <a:rPr lang="ru-RU" sz="1200" dirty="0" err="1"/>
              <a:t>вартості</a:t>
            </a:r>
            <a:r>
              <a:rPr lang="ru-RU" sz="1200" dirty="0"/>
              <a:t> </a:t>
            </a:r>
            <a:r>
              <a:rPr lang="ru-RU" sz="1200" b="1" dirty="0"/>
              <a:t>на </a:t>
            </a:r>
            <a:r>
              <a:rPr lang="ru-RU" sz="1200" b="1" dirty="0" err="1"/>
              <a:t>період</a:t>
            </a:r>
            <a:r>
              <a:rPr lang="ru-RU" sz="1200" b="1" dirty="0"/>
              <a:t>, на </a:t>
            </a:r>
            <a:r>
              <a:rPr lang="ru-RU" sz="1200" b="1" dirty="0" err="1"/>
              <a:t>партію</a:t>
            </a:r>
            <a:r>
              <a:rPr lang="ru-RU" sz="1200" dirty="0"/>
              <a:t> </a:t>
            </a:r>
            <a:r>
              <a:rPr lang="ru-RU" sz="1200" dirty="0" err="1"/>
              <a:t>продукції</a:t>
            </a:r>
            <a:r>
              <a:rPr lang="ru-RU" sz="1200" dirty="0"/>
              <a:t> </a:t>
            </a:r>
            <a:r>
              <a:rPr lang="ru-RU" sz="1200" dirty="0" err="1"/>
              <a:t>тощо</a:t>
            </a:r>
            <a:r>
              <a:rPr lang="ru-RU" sz="1200" dirty="0"/>
              <a:t>. </a:t>
            </a:r>
            <a:r>
              <a:rPr lang="ru-RU" sz="1200" dirty="0" err="1"/>
              <a:t>Тобто</a:t>
            </a:r>
            <a:r>
              <a:rPr lang="ru-RU" sz="1200" dirty="0"/>
              <a:t>, </a:t>
            </a:r>
            <a:r>
              <a:rPr lang="ru-RU" sz="1200" dirty="0" err="1"/>
              <a:t>визначивши</a:t>
            </a:r>
            <a:r>
              <a:rPr lang="ru-RU" sz="1200" dirty="0"/>
              <a:t> в </a:t>
            </a:r>
            <a:r>
              <a:rPr lang="ru-RU" sz="1200" dirty="0" err="1"/>
              <a:t>калькуляції</a:t>
            </a:r>
            <a:r>
              <a:rPr lang="ru-RU" sz="1200" dirty="0"/>
              <a:t> </a:t>
            </a:r>
            <a:r>
              <a:rPr lang="ru-RU" sz="1200" dirty="0" err="1"/>
              <a:t>витрати</a:t>
            </a:r>
            <a:r>
              <a:rPr lang="ru-RU" sz="1200" dirty="0"/>
              <a:t> на </a:t>
            </a:r>
            <a:r>
              <a:rPr lang="ru-RU" sz="1200" dirty="0" err="1"/>
              <a:t>одиницю</a:t>
            </a:r>
            <a:r>
              <a:rPr lang="ru-RU" sz="1200" dirty="0"/>
              <a:t> </a:t>
            </a:r>
            <a:r>
              <a:rPr lang="ru-RU" sz="1200" dirty="0" err="1"/>
              <a:t>продукції</a:t>
            </a:r>
            <a:r>
              <a:rPr lang="ru-RU" sz="1200" dirty="0"/>
              <a:t>, </a:t>
            </a:r>
            <a:r>
              <a:rPr lang="ru-RU" sz="1200" dirty="0" err="1"/>
              <a:t>можна</a:t>
            </a:r>
            <a:r>
              <a:rPr lang="ru-RU" sz="1200" dirty="0"/>
              <a:t> </a:t>
            </a:r>
            <a:r>
              <a:rPr lang="ru-RU" sz="1200" dirty="0" err="1"/>
              <a:t>складати</a:t>
            </a:r>
            <a:r>
              <a:rPr lang="ru-RU" sz="1200" dirty="0"/>
              <a:t> </a:t>
            </a:r>
            <a:r>
              <a:rPr lang="ru-RU" sz="1200" dirty="0" err="1"/>
              <a:t>кошторис</a:t>
            </a:r>
            <a:r>
              <a:rPr lang="ru-RU" sz="1200" dirty="0"/>
              <a:t>, за </a:t>
            </a:r>
            <a:r>
              <a:rPr lang="ru-RU" sz="1200" dirty="0" err="1"/>
              <a:t>яким</a:t>
            </a:r>
            <a:r>
              <a:rPr lang="ru-RU" sz="1200" dirty="0"/>
              <a:t> </a:t>
            </a:r>
            <a:r>
              <a:rPr lang="ru-RU" sz="1200" dirty="0" err="1"/>
              <a:t>визначати</a:t>
            </a:r>
            <a:r>
              <a:rPr lang="ru-RU" sz="1200" dirty="0"/>
              <a:t> </a:t>
            </a:r>
            <a:r>
              <a:rPr lang="ru-RU" sz="1200" dirty="0" err="1"/>
              <a:t>витрати</a:t>
            </a:r>
            <a:r>
              <a:rPr lang="ru-RU" sz="1200" dirty="0"/>
              <a:t> за </a:t>
            </a:r>
            <a:r>
              <a:rPr lang="ru-RU" sz="1200" dirty="0" err="1"/>
              <a:t>період</a:t>
            </a:r>
            <a:r>
              <a:rPr lang="ru-RU" sz="1200" dirty="0"/>
              <a:t> </a:t>
            </a:r>
            <a:r>
              <a:rPr lang="ru-RU" sz="1200" dirty="0" err="1"/>
              <a:t>чи</a:t>
            </a:r>
            <a:r>
              <a:rPr lang="ru-RU" sz="1200" dirty="0"/>
              <a:t> на </a:t>
            </a:r>
            <a:r>
              <a:rPr lang="ru-RU" sz="1200" dirty="0" err="1"/>
              <a:t>партію</a:t>
            </a:r>
            <a:r>
              <a:rPr lang="ru-RU" sz="1200" dirty="0"/>
              <a:t>. </a:t>
            </a:r>
            <a:r>
              <a:rPr lang="ru-RU" sz="1200" dirty="0" err="1"/>
              <a:t>Кошторис</a:t>
            </a:r>
            <a:r>
              <a:rPr lang="ru-RU" sz="1200" dirty="0"/>
              <a:t> </a:t>
            </a:r>
            <a:r>
              <a:rPr lang="ru-RU" sz="1200" dirty="0" err="1"/>
              <a:t>можуть</a:t>
            </a:r>
            <a:r>
              <a:rPr lang="ru-RU" sz="1200" dirty="0"/>
              <a:t> </a:t>
            </a:r>
            <a:r>
              <a:rPr lang="ru-RU" sz="1200" dirty="0" err="1"/>
              <a:t>складати</a:t>
            </a:r>
            <a:r>
              <a:rPr lang="ru-RU" sz="1200" dirty="0"/>
              <a:t> на </a:t>
            </a:r>
            <a:r>
              <a:rPr lang="ru-RU" sz="1200" dirty="0" err="1"/>
              <a:t>підставі</a:t>
            </a:r>
            <a:r>
              <a:rPr lang="ru-RU" sz="1200" dirty="0"/>
              <a:t> </a:t>
            </a:r>
            <a:r>
              <a:rPr lang="ru-RU" sz="1200" dirty="0" err="1"/>
              <a:t>однієї</a:t>
            </a:r>
            <a:r>
              <a:rPr lang="ru-RU" sz="1200" dirty="0"/>
              <a:t> </a:t>
            </a:r>
            <a:r>
              <a:rPr lang="ru-RU" sz="1200" dirty="0" err="1"/>
              <a:t>чи</a:t>
            </a:r>
            <a:r>
              <a:rPr lang="ru-RU" sz="1200" dirty="0"/>
              <a:t> </a:t>
            </a:r>
            <a:r>
              <a:rPr lang="ru-RU" sz="1200" dirty="0" err="1"/>
              <a:t>кількох</a:t>
            </a:r>
            <a:r>
              <a:rPr lang="ru-RU" sz="1200" dirty="0"/>
              <a:t> </a:t>
            </a:r>
            <a:r>
              <a:rPr lang="ru-RU" sz="1200" dirty="0" err="1"/>
              <a:t>калькуляцій</a:t>
            </a:r>
            <a:r>
              <a:rPr lang="ru-RU" sz="1200" dirty="0"/>
              <a:t>.</a:t>
            </a:r>
          </a:p>
          <a:p>
            <a:pPr algn="just"/>
            <a:r>
              <a:rPr lang="ru-RU" sz="1200" dirty="0" err="1"/>
              <a:t>Хоча</a:t>
            </a:r>
            <a:r>
              <a:rPr lang="ru-RU" sz="1200" dirty="0"/>
              <a:t> часто </a:t>
            </a:r>
            <a:r>
              <a:rPr lang="ru-RU" sz="1200" dirty="0" err="1"/>
              <a:t>ці</a:t>
            </a:r>
            <a:r>
              <a:rPr lang="ru-RU" sz="1200" dirty="0"/>
              <a:t> два </a:t>
            </a:r>
            <a:r>
              <a:rPr lang="ru-RU" sz="1200" dirty="0" err="1"/>
              <a:t>документи</a:t>
            </a:r>
            <a:r>
              <a:rPr lang="ru-RU" sz="1200" dirty="0"/>
              <a:t> </a:t>
            </a:r>
            <a:r>
              <a:rPr lang="ru-RU" sz="1200" dirty="0" err="1"/>
              <a:t>поєднують</a:t>
            </a:r>
            <a:r>
              <a:rPr lang="ru-RU" sz="1200" dirty="0"/>
              <a:t> в один!</a:t>
            </a:r>
          </a:p>
          <a:p>
            <a:pPr algn="just"/>
            <a:endParaRPr lang="uk-UA" sz="1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013A13-4B27-4A5F-BD73-B53B418636C4}"/>
              </a:ext>
            </a:extLst>
          </p:cNvPr>
          <p:cNvSpPr/>
          <p:nvPr/>
        </p:nvSpPr>
        <p:spPr>
          <a:xfrm>
            <a:off x="5767346" y="206242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12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Приклад 1</a:t>
            </a:r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uk-UA" sz="1200" b="1" dirty="0">
                <a:solidFill>
                  <a:srgbClr val="232B30"/>
                </a:solidFill>
                <a:latin typeface="Century Gothic" panose="020B0502020202020204" pitchFamily="34" charset="0"/>
              </a:rPr>
              <a:t>Калькуляція (кошторис) витрат на наклеювання шпалер.</a:t>
            </a:r>
          </a:p>
          <a:p>
            <a:pPr algn="just"/>
            <a:endParaRPr lang="uk-UA" sz="1200" dirty="0">
              <a:solidFill>
                <a:srgbClr val="232B3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На наклеювання шпалер у приміщенні, площа стін якого 40 </a:t>
            </a:r>
            <a:r>
              <a:rPr lang="uk-UA" sz="1200" dirty="0" err="1">
                <a:solidFill>
                  <a:srgbClr val="232B30"/>
                </a:solidFill>
                <a:latin typeface="Century Gothic" panose="020B0502020202020204" pitchFamily="34" charset="0"/>
              </a:rPr>
              <a:t>кв</a:t>
            </a:r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. м, витрачено 1250 грн, у т. ч.:</a:t>
            </a:r>
          </a:p>
          <a:p>
            <a:pPr algn="just"/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— шпалери — 1000 грн;</a:t>
            </a:r>
          </a:p>
          <a:p>
            <a:pPr algn="just"/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— клей — 50 грн;</a:t>
            </a:r>
          </a:p>
          <a:p>
            <a:pPr algn="just"/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— зарплата з нарахуваннями працівників — 200 грн.</a:t>
            </a:r>
          </a:p>
          <a:p>
            <a:pPr algn="just"/>
            <a:endParaRPr lang="uk-UA" sz="1200" dirty="0">
              <a:solidFill>
                <a:srgbClr val="232B3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Собівартість ремонту 1 </a:t>
            </a:r>
            <a:r>
              <a:rPr lang="uk-UA" sz="1200" dirty="0" err="1">
                <a:solidFill>
                  <a:srgbClr val="232B30"/>
                </a:solidFill>
                <a:latin typeface="Century Gothic" panose="020B0502020202020204" pitchFamily="34" charset="0"/>
              </a:rPr>
              <a:t>кв</a:t>
            </a:r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. м: 1250 : 40 = 31,25 грн.</a:t>
            </a:r>
          </a:p>
          <a:p>
            <a:pPr algn="just"/>
            <a:endParaRPr lang="uk-UA" sz="1200" dirty="0">
              <a:solidFill>
                <a:srgbClr val="232B3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uk-UA" sz="1200" dirty="0">
                <a:solidFill>
                  <a:srgbClr val="232B30"/>
                </a:solidFill>
                <a:latin typeface="Century Gothic" panose="020B0502020202020204" pitchFamily="34" charset="0"/>
              </a:rPr>
              <a:t>Надалі при плануванні, складанні інших кошторисів підприємство може використовувати собівартість одиниці виконаної роботи, наведену в калькуляції (кошторисі) прикладу 1. Звісно, якщо умови роботи, на яку складатимуть наступний кошторис, відповідають умовам, на які складали початкову калькуляцію (кошторис).</a:t>
            </a:r>
            <a:endParaRPr lang="uk-UA" sz="1200" b="0" i="0" dirty="0">
              <a:solidFill>
                <a:srgbClr val="232B3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24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E0BEE-294B-4A71-9896-BD84D1632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11" y="396104"/>
            <a:ext cx="10058400" cy="788640"/>
          </a:xfrm>
        </p:spPr>
        <p:txBody>
          <a:bodyPr/>
          <a:lstStyle/>
          <a:p>
            <a:r>
              <a:rPr lang="uk-UA" b="1" dirty="0"/>
              <a:t>Види калькуляції, кошторисів -1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968184-EF2F-4A08-A1A7-FB918E25D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111" y="1101256"/>
            <a:ext cx="10058400" cy="3849624"/>
          </a:xfrm>
        </p:spPr>
        <p:txBody>
          <a:bodyPr/>
          <a:lstStyle/>
          <a:p>
            <a:pPr marL="0" indent="0" algn="just">
              <a:buNone/>
            </a:pPr>
            <a:endParaRPr lang="ru-RU" sz="1200" dirty="0"/>
          </a:p>
          <a:p>
            <a:pPr marL="0" indent="0" algn="just">
              <a:buNone/>
            </a:pPr>
            <a:r>
              <a:rPr lang="ru-RU" sz="1200" dirty="0" err="1"/>
              <a:t>Найпопулярніші</a:t>
            </a:r>
            <a:r>
              <a:rPr lang="ru-RU" sz="1200" dirty="0"/>
              <a:t> в </a:t>
            </a:r>
            <a:r>
              <a:rPr lang="ru-RU" sz="1200" dirty="0" err="1"/>
              <a:t>практиці</a:t>
            </a:r>
            <a:r>
              <a:rPr lang="ru-RU" sz="1200" dirty="0"/>
              <a:t> </a:t>
            </a:r>
            <a:r>
              <a:rPr lang="ru-RU" sz="1200" dirty="0" err="1"/>
              <a:t>діяльності</a:t>
            </a:r>
            <a:r>
              <a:rPr lang="ru-RU" sz="1200" dirty="0"/>
              <a:t> </a:t>
            </a:r>
            <a:r>
              <a:rPr lang="ru-RU" sz="1200" dirty="0" err="1"/>
              <a:t>підприємств</a:t>
            </a:r>
            <a:r>
              <a:rPr lang="ru-RU" sz="1200" dirty="0"/>
              <a:t> — </a:t>
            </a:r>
            <a:r>
              <a:rPr lang="ru-RU" sz="1200" b="1" dirty="0" err="1"/>
              <a:t>планові</a:t>
            </a:r>
            <a:r>
              <a:rPr lang="ru-RU" sz="1200" dirty="0"/>
              <a:t> (в тому </a:t>
            </a:r>
            <a:r>
              <a:rPr lang="ru-RU" sz="1200" dirty="0" err="1"/>
              <a:t>числі</a:t>
            </a:r>
            <a:r>
              <a:rPr lang="ru-RU" sz="1200" dirty="0"/>
              <a:t> </a:t>
            </a:r>
            <a:r>
              <a:rPr lang="ru-RU" sz="1200" b="1" dirty="0" err="1"/>
              <a:t>нормативні</a:t>
            </a:r>
            <a:r>
              <a:rPr lang="ru-RU" sz="1200" dirty="0"/>
              <a:t>) і </a:t>
            </a:r>
            <a:r>
              <a:rPr lang="ru-RU" sz="1200" b="1" dirty="0" err="1"/>
              <a:t>фактичні</a:t>
            </a:r>
            <a:r>
              <a:rPr lang="ru-RU" sz="1200" dirty="0"/>
              <a:t>.</a:t>
            </a:r>
            <a:endParaRPr lang="uk-UA" sz="1200" b="1" dirty="0"/>
          </a:p>
          <a:p>
            <a:pPr algn="just"/>
            <a:r>
              <a:rPr lang="uk-UA" sz="1200" b="1" dirty="0"/>
              <a:t>Планова</a:t>
            </a:r>
            <a:r>
              <a:rPr lang="uk-UA" sz="1200" dirty="0"/>
              <a:t> калькуляція, кошторис містять плановий розмір показників, наприклад виробничих витрат.</a:t>
            </a:r>
          </a:p>
          <a:p>
            <a:pPr algn="just"/>
            <a:r>
              <a:rPr lang="uk-UA" sz="1200" b="1" dirty="0"/>
              <a:t>Нормативні</a:t>
            </a:r>
            <a:r>
              <a:rPr lang="uk-UA" sz="1200" dirty="0"/>
              <a:t> є різновидом планових. Тільки замість планових показників беруть нормативні, якщо вони встановлені.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D344051-28C4-4EB0-8B22-C40420D23D7B}"/>
              </a:ext>
            </a:extLst>
          </p:cNvPr>
          <p:cNvSpPr/>
          <p:nvPr/>
        </p:nvSpPr>
        <p:spPr>
          <a:xfrm>
            <a:off x="613575" y="2863644"/>
            <a:ext cx="1096484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Приклад 2</a:t>
            </a:r>
            <a:r>
              <a:rPr lang="uk-U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uk-UA" sz="1400" i="1" dirty="0">
                <a:solidFill>
                  <a:srgbClr val="232B30"/>
                </a:solidFill>
                <a:latin typeface="Century Gothic" panose="020B0502020202020204" pitchFamily="34" charset="0"/>
              </a:rPr>
              <a:t>За встановленими на підприємстві нормами витрат на оштукатурювання 1 </a:t>
            </a:r>
            <a:r>
              <a:rPr lang="uk-UA" sz="1400" i="1" dirty="0" err="1">
                <a:solidFill>
                  <a:srgbClr val="232B30"/>
                </a:solidFill>
                <a:latin typeface="Century Gothic" panose="020B0502020202020204" pitchFamily="34" charset="0"/>
              </a:rPr>
              <a:t>кв</a:t>
            </a:r>
            <a:r>
              <a:rPr lang="uk-UA" sz="1400" i="1" dirty="0">
                <a:solidFill>
                  <a:srgbClr val="232B30"/>
                </a:solidFill>
                <a:latin typeface="Century Gothic" panose="020B0502020202020204" pitchFamily="34" charset="0"/>
              </a:rPr>
              <a:t>. м цегляної стіни всередині приміщення треба витратити:</a:t>
            </a:r>
            <a:endParaRPr lang="uk-UA" sz="1400" dirty="0">
              <a:solidFill>
                <a:srgbClr val="232B3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uk-UA" sz="1400" dirty="0">
                <a:solidFill>
                  <a:srgbClr val="232B30"/>
                </a:solidFill>
                <a:latin typeface="Century Gothic" panose="020B0502020202020204" pitchFamily="34" charset="0"/>
              </a:rPr>
              <a:t>— вапняного тіста 10 кг;</a:t>
            </a:r>
          </a:p>
          <a:p>
            <a:pPr algn="just"/>
            <a:r>
              <a:rPr lang="uk-UA" sz="1400" dirty="0">
                <a:solidFill>
                  <a:srgbClr val="232B30"/>
                </a:solidFill>
                <a:latin typeface="Century Gothic" panose="020B0502020202020204" pitchFamily="34" charset="0"/>
              </a:rPr>
              <a:t>— гіпсу 0,1 кг;</a:t>
            </a:r>
          </a:p>
          <a:p>
            <a:pPr algn="just"/>
            <a:r>
              <a:rPr lang="uk-UA" sz="1400" dirty="0">
                <a:solidFill>
                  <a:srgbClr val="232B30"/>
                </a:solidFill>
                <a:latin typeface="Century Gothic" panose="020B0502020202020204" pitchFamily="34" charset="0"/>
              </a:rPr>
              <a:t>— піску 0,028 куб. м;</a:t>
            </a:r>
          </a:p>
          <a:p>
            <a:pPr algn="just"/>
            <a:r>
              <a:rPr lang="uk-UA" sz="1400" dirty="0">
                <a:solidFill>
                  <a:srgbClr val="232B30"/>
                </a:solidFill>
                <a:latin typeface="Century Gothic" panose="020B0502020202020204" pitchFamily="34" charset="0"/>
              </a:rPr>
              <a:t>— норми витрат праці 0,5 люд.-год.</a:t>
            </a:r>
          </a:p>
          <a:p>
            <a:pPr algn="just"/>
            <a:r>
              <a:rPr lang="uk-UA" sz="1400" dirty="0">
                <a:solidFill>
                  <a:srgbClr val="232B30"/>
                </a:solidFill>
                <a:latin typeface="Century Gothic" panose="020B0502020202020204" pitchFamily="34" charset="0"/>
              </a:rPr>
              <a:t>Ціна цих ресурсів на дату складання калькуляції, відповідно, </a:t>
            </a:r>
            <a:r>
              <a:rPr lang="uk-UA" sz="1400" b="1" dirty="0">
                <a:solidFill>
                  <a:srgbClr val="232B30"/>
                </a:solidFill>
                <a:latin typeface="Century Gothic" panose="020B0502020202020204" pitchFamily="34" charset="0"/>
              </a:rPr>
              <a:t>7 грн, 20 грн, 200 грн, 50 грн.</a:t>
            </a:r>
          </a:p>
          <a:p>
            <a:pPr algn="just"/>
            <a:r>
              <a:rPr lang="uk-UA" sz="1400" dirty="0">
                <a:solidFill>
                  <a:srgbClr val="232B30"/>
                </a:solidFill>
                <a:latin typeface="Century Gothic" panose="020B0502020202020204" pitchFamily="34" charset="0"/>
              </a:rPr>
              <a:t>Потрібен кошторис витрат на оштукатурювання 40 </a:t>
            </a:r>
            <a:r>
              <a:rPr lang="uk-UA" sz="1400" dirty="0" err="1">
                <a:solidFill>
                  <a:srgbClr val="232B30"/>
                </a:solidFill>
                <a:latin typeface="Century Gothic" panose="020B0502020202020204" pitchFamily="34" charset="0"/>
              </a:rPr>
              <a:t>кв</a:t>
            </a:r>
            <a:r>
              <a:rPr lang="uk-UA" sz="1400" dirty="0">
                <a:solidFill>
                  <a:srgbClr val="232B30"/>
                </a:solidFill>
                <a:latin typeface="Century Gothic" panose="020B0502020202020204" pitchFamily="34" charset="0"/>
              </a:rPr>
              <a:t>. м поверхні.</a:t>
            </a:r>
          </a:p>
          <a:p>
            <a:pPr algn="just"/>
            <a:endParaRPr lang="uk-UA" sz="1400" dirty="0">
              <a:solidFill>
                <a:srgbClr val="232B3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uk-UA" sz="1400" dirty="0">
                <a:solidFill>
                  <a:srgbClr val="232B30"/>
                </a:solidFill>
                <a:latin typeface="Century Gothic" panose="020B0502020202020204" pitchFamily="34" charset="0"/>
              </a:rPr>
              <a:t>За даними </a:t>
            </a:r>
            <a:r>
              <a:rPr lang="uk-UA" sz="1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прикладу 2</a:t>
            </a:r>
            <a:r>
              <a:rPr lang="uk-UA" sz="1400" dirty="0">
                <a:solidFill>
                  <a:srgbClr val="232B30"/>
                </a:solidFill>
                <a:latin typeface="Century Gothic" panose="020B0502020202020204" pitchFamily="34" charset="0"/>
              </a:rPr>
              <a:t>, </a:t>
            </a:r>
            <a:r>
              <a:rPr lang="uk-UA" sz="1400" b="1" dirty="0">
                <a:solidFill>
                  <a:srgbClr val="232B30"/>
                </a:solidFill>
                <a:latin typeface="Century Gothic" panose="020B0502020202020204" pitchFamily="34" charset="0"/>
              </a:rPr>
              <a:t>кошторис витрат на оштукатурювання 40 </a:t>
            </a:r>
            <a:r>
              <a:rPr lang="uk-UA" sz="1400" b="1" dirty="0" err="1">
                <a:solidFill>
                  <a:srgbClr val="232B30"/>
                </a:solidFill>
                <a:latin typeface="Century Gothic" panose="020B0502020202020204" pitchFamily="34" charset="0"/>
              </a:rPr>
              <a:t>кв</a:t>
            </a:r>
            <a:r>
              <a:rPr lang="uk-UA" sz="1400" b="1" dirty="0">
                <a:solidFill>
                  <a:srgbClr val="232B30"/>
                </a:solidFill>
                <a:latin typeface="Century Gothic" panose="020B0502020202020204" pitchFamily="34" charset="0"/>
              </a:rPr>
              <a:t>. м поверхні становитиме 4104 грн</a:t>
            </a:r>
            <a:r>
              <a:rPr lang="uk-UA" sz="1400" dirty="0">
                <a:solidFill>
                  <a:srgbClr val="232B30"/>
                </a:solidFill>
                <a:latin typeface="Century Gothic" panose="020B0502020202020204" pitchFamily="34" charset="0"/>
              </a:rPr>
              <a:t>, у т. ч.:</a:t>
            </a:r>
          </a:p>
          <a:p>
            <a:pPr algn="just"/>
            <a:r>
              <a:rPr lang="uk-UA" sz="1400" dirty="0">
                <a:solidFill>
                  <a:srgbClr val="232B30"/>
                </a:solidFill>
                <a:latin typeface="Century Gothic" panose="020B0502020202020204" pitchFamily="34" charset="0"/>
              </a:rPr>
              <a:t>— вапняне тісто 2800 грн (10 кг х 7 грн х 40 </a:t>
            </a:r>
            <a:r>
              <a:rPr lang="uk-UA" sz="1400" dirty="0" err="1">
                <a:solidFill>
                  <a:srgbClr val="232B30"/>
                </a:solidFill>
                <a:latin typeface="Century Gothic" panose="020B0502020202020204" pitchFamily="34" charset="0"/>
              </a:rPr>
              <a:t>кв</a:t>
            </a:r>
            <a:r>
              <a:rPr lang="uk-UA" sz="1400" dirty="0">
                <a:solidFill>
                  <a:srgbClr val="232B30"/>
                </a:solidFill>
                <a:latin typeface="Century Gothic" panose="020B0502020202020204" pitchFamily="34" charset="0"/>
              </a:rPr>
              <a:t>. м);</a:t>
            </a:r>
          </a:p>
          <a:p>
            <a:pPr algn="just"/>
            <a:r>
              <a:rPr lang="uk-UA" sz="1400" dirty="0">
                <a:solidFill>
                  <a:srgbClr val="232B30"/>
                </a:solidFill>
                <a:latin typeface="Century Gothic" panose="020B0502020202020204" pitchFamily="34" charset="0"/>
              </a:rPr>
              <a:t>— гіпс 80 грн (0,1 кг х 20 грн х 40 </a:t>
            </a:r>
            <a:r>
              <a:rPr lang="uk-UA" sz="1400" dirty="0" err="1">
                <a:solidFill>
                  <a:srgbClr val="232B30"/>
                </a:solidFill>
                <a:latin typeface="Century Gothic" panose="020B0502020202020204" pitchFamily="34" charset="0"/>
              </a:rPr>
              <a:t>кв</a:t>
            </a:r>
            <a:r>
              <a:rPr lang="uk-UA" sz="1400" dirty="0">
                <a:solidFill>
                  <a:srgbClr val="232B30"/>
                </a:solidFill>
                <a:latin typeface="Century Gothic" panose="020B0502020202020204" pitchFamily="34" charset="0"/>
              </a:rPr>
              <a:t>. м);</a:t>
            </a:r>
          </a:p>
          <a:p>
            <a:pPr algn="just"/>
            <a:r>
              <a:rPr lang="uk-UA" sz="1400" dirty="0">
                <a:solidFill>
                  <a:srgbClr val="232B30"/>
                </a:solidFill>
                <a:latin typeface="Century Gothic" panose="020B0502020202020204" pitchFamily="34" charset="0"/>
              </a:rPr>
              <a:t>— пісок 224 грн (0,028 куб. м х 200 грн х 40 </a:t>
            </a:r>
            <a:r>
              <a:rPr lang="uk-UA" sz="1400" dirty="0" err="1">
                <a:solidFill>
                  <a:srgbClr val="232B30"/>
                </a:solidFill>
                <a:latin typeface="Century Gothic" panose="020B0502020202020204" pitchFamily="34" charset="0"/>
              </a:rPr>
              <a:t>кв</a:t>
            </a:r>
            <a:r>
              <a:rPr lang="uk-UA" sz="1400" dirty="0">
                <a:solidFill>
                  <a:srgbClr val="232B30"/>
                </a:solidFill>
                <a:latin typeface="Century Gothic" panose="020B0502020202020204" pitchFamily="34" charset="0"/>
              </a:rPr>
              <a:t>. м);</a:t>
            </a:r>
          </a:p>
          <a:p>
            <a:pPr algn="just"/>
            <a:r>
              <a:rPr lang="uk-UA" sz="1400" dirty="0">
                <a:solidFill>
                  <a:srgbClr val="232B30"/>
                </a:solidFill>
                <a:latin typeface="Century Gothic" panose="020B0502020202020204" pitchFamily="34" charset="0"/>
              </a:rPr>
              <a:t>— оплата праці з нарахуваннями 1000 грн (0,5 люд.-год. х 50 грн х 40 </a:t>
            </a:r>
            <a:r>
              <a:rPr lang="uk-UA" sz="1400" dirty="0" err="1">
                <a:solidFill>
                  <a:srgbClr val="232B30"/>
                </a:solidFill>
                <a:latin typeface="Century Gothic" panose="020B0502020202020204" pitchFamily="34" charset="0"/>
              </a:rPr>
              <a:t>кв</a:t>
            </a:r>
            <a:r>
              <a:rPr lang="uk-UA" sz="1400" dirty="0">
                <a:solidFill>
                  <a:srgbClr val="232B30"/>
                </a:solidFill>
                <a:latin typeface="Century Gothic" panose="020B0502020202020204" pitchFamily="34" charset="0"/>
              </a:rPr>
              <a:t>. м).</a:t>
            </a:r>
            <a:endParaRPr lang="uk-UA" sz="1400" b="0" i="0" dirty="0">
              <a:solidFill>
                <a:srgbClr val="232B3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203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2_TF56410444" id="{B90EE3AD-7B87-4DBC-A32F-68F479F575F4}" vid="{514B2A49-20D6-4A2D-8438-3789ECD2BF9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1968</Words>
  <Application>Microsoft Office PowerPoint</Application>
  <PresentationFormat>Широкоэкранный</PresentationFormat>
  <Paragraphs>154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Avenir Next LT Pro</vt:lpstr>
      <vt:lpstr>Calibri</vt:lpstr>
      <vt:lpstr>Century Gothic</vt:lpstr>
      <vt:lpstr>Garamond</vt:lpstr>
      <vt:lpstr>Helvetica</vt:lpstr>
      <vt:lpstr>Poppins</vt:lpstr>
      <vt:lpstr>СавонVTI</vt:lpstr>
      <vt:lpstr>Методичні рекомендації  до виконання завдань</vt:lpstr>
      <vt:lpstr>Повна собівартість – сума всіх витрат на виробництво і реалізацію продукту</vt:lpstr>
      <vt:lpstr>Механізм формування цін</vt:lpstr>
      <vt:lpstr>Визначення рівня ціни виробника та прибутку від продажу одиниці виробу</vt:lpstr>
      <vt:lpstr>Розв’язок задач про структуру ціни</vt:lpstr>
      <vt:lpstr>Як визначити суму роздрібного акцизу на алкоголь?</vt:lpstr>
      <vt:lpstr>Задачі про торговельні знижки та націнки</vt:lpstr>
      <vt:lpstr>Калькуляція, кошторис: чи потрібні та як складати?</vt:lpstr>
      <vt:lpstr>Види калькуляції, кошторисів -1</vt:lpstr>
      <vt:lpstr>Види калькуляції, кошторисів -2</vt:lpstr>
      <vt:lpstr>Форма калькуляції, кошторису</vt:lpstr>
      <vt:lpstr>Витрати</vt:lpstr>
      <vt:lpstr>Навіщо потрібні калькуляція, кошторис?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2020-10-01T10:23:19Z</dcterms:created>
  <dcterms:modified xsi:type="dcterms:W3CDTF">2020-10-15T11:23:30Z</dcterms:modified>
</cp:coreProperties>
</file>