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111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92514-5369-4D03-9E78-2A342D43F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CA4067-99B3-48B1-A263-EBC0F7E37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59647A-619F-4260-A108-F78E6980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08D08-E430-4034-8E4B-63A1E8C6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903C6-8BD9-4664-8D7A-83F23E7F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519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F177A-2E11-434D-B6C7-82C969ED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E5E392-D1DE-4F4F-BE2F-A57F0F253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B5A63D-3883-4559-B077-D208DD31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5FF185-79A7-4341-B083-0D115895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9E5055-0FC7-404F-9EFB-6B31D111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5280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E79605-E488-4DBF-B5C3-3869AB9AD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ED003C-45FE-41EC-BD58-0F228BDE5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0B0045-1515-4917-8D13-CAEBCF29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212F2B-7D43-4DFF-BACB-825E455F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7E194-56A0-480B-A2A4-E2708D19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40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28B2A-5B48-44CA-99E0-955807D3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2978E-DBC1-418A-9D02-BB05B3E2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E6A81E-1E87-4BF4-BA2D-5913AD7D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4DCA41-A697-43F5-B186-0F1DEC6E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FA730-48B3-449C-8A85-1ABBDE299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28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B5EED-286C-4A77-A1F9-B2F336DD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2B0A4C-02E0-4F1E-836F-C2677A02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6E2BC9-F2BA-4A07-8DFC-C63A7ABE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AEFAD-2017-492F-BBDD-4840D16E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1DF0A-308C-422A-9EB3-C92580FA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90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F3FA4-EC7B-4BF7-B51F-D2EF6FD9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10AA7-1ACB-4004-91AD-A71275726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267BA4-45CE-4EA8-8F55-C95B13659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E47593-DDD8-45B6-928D-2E3C85AD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2BB0A0-A06A-4857-8CCA-47BB740B4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063CF9-7A6B-4D09-8C3E-98BF5E97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01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F5177-E1C4-4FB5-9B75-76E7C3F4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7D199D-A757-45D8-9327-C217A42A1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CB7B90-D30B-47DB-99A8-0C732259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6B7EBE-1835-43C8-858E-05B7835E7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2A844D7-1E46-4CC8-B023-96CAD5AA7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64A5C7-4772-4286-8A27-BE342A9C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D36544-128A-4AAD-8047-1BDF21A2B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9A62DB-7F11-4CA7-82A2-AC941D02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50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1B703-0D96-44AA-BB8C-4A522469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337C12-0BBE-4081-A35F-2A760132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43E390-5A5B-49A7-9234-4B434121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4EED59-348D-4457-A062-53672560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521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50ECECA-411C-4310-9A3B-AE710843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2DFBC7-115B-4100-AD7B-F071C2FE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2818FD-788E-4FEC-85F3-39DE0E23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46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85C46-E2FC-4E59-994B-6A7ADE1F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150C7E-A02C-49AF-B5B0-F21A4C89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AF034C-A985-472A-A9FF-73699FC03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B80B61-70F6-47BA-A950-B9E90270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1C9664-840D-40B6-AE24-9D419185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9C4A08-5017-45CF-AB71-D6676113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92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27021-99BE-45C1-9F5C-A0F21027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76778F1-5B6E-48FC-90C1-A6F68AE15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34EEA8-B13E-4A78-A5F2-0F45D25A8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CEB7F5-059B-4EC1-9B77-BF688A26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4E2CC6-4B64-4BB1-A2BF-639A7C7C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ED4B0-B3ED-49A0-884E-1D21E6DE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1242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F3072-33BA-431B-BA8F-6B0DBA2B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3308D-52CD-4664-8AEE-ECD1DA63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277285-496F-4139-AD48-CA94C30A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B181-3BC5-476F-9FD4-DB66A432596E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E4DD2-BE39-48A0-9505-136FCACE1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E36D4-5203-4A34-9E12-D3394E0D9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AE25-B893-44BF-B8F7-AF3F29978A5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71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7C33CE6-D186-41E1-818A-9B2E704C0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2154" y="17085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Колективний (ройовий) інтелект та особливості його реалізації</a:t>
            </a:r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100065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DDAFAA-382A-4E58-982D-9EB60B71D720}"/>
              </a:ext>
            </a:extLst>
          </p:cNvPr>
          <p:cNvSpPr txBox="1"/>
          <p:nvPr/>
        </p:nvSpPr>
        <p:spPr>
          <a:xfrm>
            <a:off x="755375" y="133386"/>
            <a:ext cx="108833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kern="1200" dirty="0">
                <a:latin typeface="+mj-lt"/>
                <a:ea typeface="+mj-ea"/>
                <a:cs typeface="+mj-cs"/>
              </a:rPr>
              <a:t>П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роблеми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uk-UA" sz="3200" kern="1200" dirty="0">
                <a:latin typeface="+mj-lt"/>
                <a:ea typeface="+mj-ea"/>
                <a:cs typeface="+mj-cs"/>
              </a:rPr>
              <a:t>алгоритмів ройового інтелекту як частини 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метаевристичних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алгоритмів</a:t>
            </a:r>
            <a:endParaRPr lang="ru-UA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005A54-804E-490D-A0E4-D7D2B9DF96C2}"/>
              </a:ext>
            </a:extLst>
          </p:cNvPr>
          <p:cNvSpPr txBox="1"/>
          <p:nvPr/>
        </p:nvSpPr>
        <p:spPr>
          <a:xfrm>
            <a:off x="526774" y="1419326"/>
            <a:ext cx="111119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uk-UA" sz="2400" dirty="0"/>
              <a:t>Всі метаевристичні алгоритми в тому числі і алгоритми ройового інтелекту не гарантують точного рішення</a:t>
            </a:r>
          </a:p>
          <a:p>
            <a:pPr marL="342900" indent="-342900" algn="just">
              <a:buAutoNum type="arabicPeriod"/>
            </a:pPr>
            <a:r>
              <a:rPr lang="uk-UA" sz="2400" dirty="0"/>
              <a:t>Не має чіткої межі між метаевристичними алгоритмами та алгоритмами імітації ройового інтелекту (поняття «інтелект» тут відносне).</a:t>
            </a:r>
          </a:p>
          <a:p>
            <a:pPr marL="342900" indent="-342900" algn="just">
              <a:buAutoNum type="arabicPeriod"/>
            </a:pPr>
            <a:r>
              <a:rPr lang="uk-UA" sz="2400" dirty="0"/>
              <a:t>Алгоритми ройового інтелекту вимагають використання імітації поведінки великої кількості особин що може впливати на швидкодію виконання. Інші підходи можуть виявитися більш ефективними.</a:t>
            </a:r>
          </a:p>
          <a:p>
            <a:pPr marL="342900" indent="-342900" algn="just">
              <a:buAutoNum type="arabicPeriod"/>
            </a:pPr>
            <a:r>
              <a:rPr lang="uk-UA" sz="2400" dirty="0"/>
              <a:t>Реалізація алгоритмів ройового інтелекту вимагає більш творчого підходу і поглиблених знань роботи кожного алгоритму оскільки кількість різних алгоритмів є значною.</a:t>
            </a:r>
          </a:p>
          <a:p>
            <a:pPr marL="342900" indent="-342900" algn="just">
              <a:buAutoNum type="arabicPeriod"/>
            </a:pPr>
            <a:r>
              <a:rPr lang="uk-UA" sz="2400" dirty="0"/>
              <a:t>Напрямок метаевристичних алгоритмі піддають критиці стверджуючи, що це просто розширене застосування методу Монте-Карло.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0026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A94B0-6FA1-4C06-ADB2-48E5B169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819155"/>
            <a:ext cx="10515600" cy="98600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Для підтвердження цієї тези можна розглянути такий приклад алгоритму ройового інтелекту</a:t>
            </a:r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515468-AC54-41D6-85B8-11C27665D674}"/>
              </a:ext>
            </a:extLst>
          </p:cNvPr>
          <p:cNvSpPr txBox="1"/>
          <p:nvPr/>
        </p:nvSpPr>
        <p:spPr>
          <a:xfrm>
            <a:off x="2124074" y="5215613"/>
            <a:ext cx="7943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https://www.researchgate.net/publication/331328734_Emperor_Penguins_Colony_a_new_metaheuristic_algorithm_for_optimization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947A46C-A137-4F2A-B11A-6ABE161A72E4}"/>
              </a:ext>
            </a:extLst>
          </p:cNvPr>
          <p:cNvSpPr txBox="1">
            <a:spLocks/>
          </p:cNvSpPr>
          <p:nvPr/>
        </p:nvSpPr>
        <p:spPr>
          <a:xfrm>
            <a:off x="425725" y="417934"/>
            <a:ext cx="11340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/>
              <a:t>Застосування алгоритмів ройового інтелекту вимагає поглиблених знань реалізації і особливостей кожного з них</a:t>
            </a:r>
            <a:endParaRPr lang="ru-UA" b="1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177CE3EA-56F6-47F7-956C-4FA8CE23ADCA}"/>
              </a:ext>
            </a:extLst>
          </p:cNvPr>
          <p:cNvSpPr/>
          <p:nvPr/>
        </p:nvSpPr>
        <p:spPr>
          <a:xfrm>
            <a:off x="4383156" y="4244009"/>
            <a:ext cx="3031434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28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5A2C3-ADE5-4261-A430-CD79F9CD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8" y="29298"/>
            <a:ext cx="12106031" cy="88552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Алгоритм відпалу</a:t>
            </a:r>
            <a:endParaRPr lang="ru-UA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256618C-C694-4910-871B-BCBCC4DBD5F6}"/>
              </a:ext>
            </a:extLst>
          </p:cNvPr>
          <p:cNvGrpSpPr/>
          <p:nvPr/>
        </p:nvGrpSpPr>
        <p:grpSpPr>
          <a:xfrm>
            <a:off x="257279" y="672218"/>
            <a:ext cx="4554747" cy="3936698"/>
            <a:chOff x="0" y="0"/>
            <a:chExt cx="4554747" cy="4412950"/>
          </a:xfrm>
        </p:grpSpPr>
        <p:sp>
          <p:nvSpPr>
            <p:cNvPr id="5" name="Блок-схема: узел 4">
              <a:extLst>
                <a:ext uri="{FF2B5EF4-FFF2-40B4-BE49-F238E27FC236}">
                  <a16:creationId xmlns:a16="http://schemas.microsoft.com/office/drawing/2014/main" id="{C1E7CF17-4F76-402C-997E-05BD80D690D3}"/>
                </a:ext>
              </a:extLst>
            </p:cNvPr>
            <p:cNvSpPr/>
            <p:nvPr/>
          </p:nvSpPr>
          <p:spPr>
            <a:xfrm>
              <a:off x="0" y="2323740"/>
              <a:ext cx="546700" cy="494221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A0</a:t>
              </a:r>
              <a:endParaRPr lang="ru-UA" sz="1200">
                <a:solidFill>
                  <a:schemeClr val="tx1"/>
                </a:solidFill>
              </a:endParaRPr>
            </a:p>
          </p:txBody>
        </p:sp>
        <p:sp>
          <p:nvSpPr>
            <p:cNvPr id="6" name="Блок-схема: узел 5">
              <a:extLst>
                <a:ext uri="{FF2B5EF4-FFF2-40B4-BE49-F238E27FC236}">
                  <a16:creationId xmlns:a16="http://schemas.microsoft.com/office/drawing/2014/main" id="{54127B86-0DE8-42B0-92E9-186E8D36C79F}"/>
                </a:ext>
              </a:extLst>
            </p:cNvPr>
            <p:cNvSpPr/>
            <p:nvPr/>
          </p:nvSpPr>
          <p:spPr>
            <a:xfrm>
              <a:off x="816275" y="0"/>
              <a:ext cx="546699" cy="494221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A1</a:t>
              </a:r>
              <a:endParaRPr lang="ru-UA" sz="1200">
                <a:solidFill>
                  <a:schemeClr val="tx1"/>
                </a:solidFill>
              </a:endParaRPr>
            </a:p>
          </p:txBody>
        </p:sp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84D24391-2BAC-42A9-AEC7-EF1C3F9FAB20}"/>
                </a:ext>
              </a:extLst>
            </p:cNvPr>
            <p:cNvSpPr/>
            <p:nvPr/>
          </p:nvSpPr>
          <p:spPr>
            <a:xfrm>
              <a:off x="2636089" y="103337"/>
              <a:ext cx="546700" cy="494221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A2</a:t>
              </a:r>
              <a:endParaRPr lang="ru-UA" sz="120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3C4A3E1D-5AE6-4F67-AF4E-890309642855}"/>
                </a:ext>
              </a:extLst>
            </p:cNvPr>
            <p:cNvSpPr/>
            <p:nvPr/>
          </p:nvSpPr>
          <p:spPr>
            <a:xfrm>
              <a:off x="4006610" y="1582408"/>
              <a:ext cx="548137" cy="494221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A3</a:t>
              </a:r>
              <a:endParaRPr lang="ru-UA" sz="120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6788EADD-C714-491A-82E0-63E0EE167A99}"/>
                </a:ext>
              </a:extLst>
            </p:cNvPr>
            <p:cNvSpPr/>
            <p:nvPr/>
          </p:nvSpPr>
          <p:spPr>
            <a:xfrm>
              <a:off x="3783402" y="3249283"/>
              <a:ext cx="546699" cy="494221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A4</a:t>
              </a:r>
              <a:endParaRPr lang="ru-UA" sz="120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узел 9">
              <a:extLst>
                <a:ext uri="{FF2B5EF4-FFF2-40B4-BE49-F238E27FC236}">
                  <a16:creationId xmlns:a16="http://schemas.microsoft.com/office/drawing/2014/main" id="{9488FE3A-E967-4E93-86A4-2F333F986519}"/>
                </a:ext>
              </a:extLst>
            </p:cNvPr>
            <p:cNvSpPr/>
            <p:nvPr/>
          </p:nvSpPr>
          <p:spPr>
            <a:xfrm>
              <a:off x="331039" y="3923222"/>
              <a:ext cx="548137" cy="489728"/>
            </a:xfrm>
            <a:prstGeom prst="flowChartConnector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chemeClr val="tx1"/>
                  </a:solidFill>
                </a:rPr>
                <a:t>A5</a:t>
              </a:r>
            </a:p>
            <a:p>
              <a:pPr algn="ctr"/>
              <a:endParaRPr lang="ru-UA" sz="120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53496ECD-2B9F-4E6A-9C8E-B9377D610848}"/>
                </a:ext>
              </a:extLst>
            </p:cNvPr>
            <p:cNvCxnSpPr>
              <a:stCxn id="5" idx="6"/>
              <a:endCxn id="6" idx="5"/>
            </p:cNvCxnSpPr>
            <p:nvPr/>
          </p:nvCxnSpPr>
          <p:spPr>
            <a:xfrm flipV="1">
              <a:off x="546700" y="420528"/>
              <a:ext cx="736001" cy="2150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503CF49A-5857-46B9-9134-14D1262DAEFA}"/>
                </a:ext>
              </a:extLst>
            </p:cNvPr>
            <p:cNvCxnSpPr>
              <a:stCxn id="5" idx="6"/>
              <a:endCxn id="7" idx="3"/>
            </p:cNvCxnSpPr>
            <p:nvPr/>
          </p:nvCxnSpPr>
          <p:spPr>
            <a:xfrm flipV="1">
              <a:off x="546700" y="523865"/>
              <a:ext cx="2169662" cy="2046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91E90FD2-536E-4F14-8935-5832E3D17F67}"/>
                </a:ext>
              </a:extLst>
            </p:cNvPr>
            <p:cNvCxnSpPr>
              <a:stCxn id="5" idx="6"/>
              <a:endCxn id="9" idx="2"/>
            </p:cNvCxnSpPr>
            <p:nvPr/>
          </p:nvCxnSpPr>
          <p:spPr>
            <a:xfrm>
              <a:off x="546700" y="2570851"/>
              <a:ext cx="3236702" cy="9255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305E4F1C-5810-4E2A-BBC4-E23E8F130363}"/>
                </a:ext>
              </a:extLst>
            </p:cNvPr>
            <p:cNvCxnSpPr>
              <a:stCxn id="5" idx="6"/>
              <a:endCxn id="8" idx="2"/>
            </p:cNvCxnSpPr>
            <p:nvPr/>
          </p:nvCxnSpPr>
          <p:spPr>
            <a:xfrm flipV="1">
              <a:off x="546700" y="1829519"/>
              <a:ext cx="3459910" cy="741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22923B2D-92F6-4AE9-810B-BB8E49664C60}"/>
                </a:ext>
              </a:extLst>
            </p:cNvPr>
            <p:cNvCxnSpPr>
              <a:stCxn id="5" idx="6"/>
              <a:endCxn id="10" idx="0"/>
            </p:cNvCxnSpPr>
            <p:nvPr/>
          </p:nvCxnSpPr>
          <p:spPr>
            <a:xfrm>
              <a:off x="546700" y="2570851"/>
              <a:ext cx="58408" cy="13523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2567387F-9C13-423E-BEE6-42E9840E4221}"/>
                </a:ext>
              </a:extLst>
            </p:cNvPr>
            <p:cNvCxnSpPr>
              <a:stCxn id="7" idx="3"/>
              <a:endCxn id="6" idx="5"/>
            </p:cNvCxnSpPr>
            <p:nvPr/>
          </p:nvCxnSpPr>
          <p:spPr>
            <a:xfrm flipH="1" flipV="1">
              <a:off x="1282701" y="420528"/>
              <a:ext cx="1433661" cy="1033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5E7C82E-E19C-4DAE-81CC-E8E2B67D9F24}"/>
                </a:ext>
              </a:extLst>
            </p:cNvPr>
            <p:cNvCxnSpPr>
              <a:stCxn id="8" idx="2"/>
              <a:endCxn id="6" idx="5"/>
            </p:cNvCxnSpPr>
            <p:nvPr/>
          </p:nvCxnSpPr>
          <p:spPr>
            <a:xfrm flipH="1" flipV="1">
              <a:off x="1282701" y="420528"/>
              <a:ext cx="2723909" cy="14089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7B94B670-117A-427D-87B4-9AE60A4CD2DD}"/>
                </a:ext>
              </a:extLst>
            </p:cNvPr>
            <p:cNvCxnSpPr>
              <a:stCxn id="9" idx="2"/>
              <a:endCxn id="6" idx="5"/>
            </p:cNvCxnSpPr>
            <p:nvPr/>
          </p:nvCxnSpPr>
          <p:spPr>
            <a:xfrm flipH="1" flipV="1">
              <a:off x="1282701" y="420528"/>
              <a:ext cx="2500701" cy="30758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91C6D53D-8A51-404C-95DF-17C18150D7D1}"/>
                </a:ext>
              </a:extLst>
            </p:cNvPr>
            <p:cNvCxnSpPr>
              <a:stCxn id="10" idx="0"/>
              <a:endCxn id="6" idx="5"/>
            </p:cNvCxnSpPr>
            <p:nvPr/>
          </p:nvCxnSpPr>
          <p:spPr>
            <a:xfrm flipV="1">
              <a:off x="605108" y="420528"/>
              <a:ext cx="677593" cy="3502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51892833-4E99-44F7-8FB7-8BC96F32961D}"/>
                </a:ext>
              </a:extLst>
            </p:cNvPr>
            <p:cNvCxnSpPr>
              <a:stCxn id="8" idx="2"/>
              <a:endCxn id="7" idx="3"/>
            </p:cNvCxnSpPr>
            <p:nvPr/>
          </p:nvCxnSpPr>
          <p:spPr>
            <a:xfrm flipH="1" flipV="1">
              <a:off x="2716362" y="523865"/>
              <a:ext cx="1290248" cy="13056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B4890FBE-5D6F-4A58-AA90-46A2B37FBBE5}"/>
                </a:ext>
              </a:extLst>
            </p:cNvPr>
            <p:cNvCxnSpPr>
              <a:stCxn id="9" idx="2"/>
              <a:endCxn id="7" idx="3"/>
            </p:cNvCxnSpPr>
            <p:nvPr/>
          </p:nvCxnSpPr>
          <p:spPr>
            <a:xfrm flipH="1" flipV="1">
              <a:off x="2716362" y="523865"/>
              <a:ext cx="1067040" cy="29725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3B6CA853-3DFD-4DCE-9213-5DFB4CA25958}"/>
                </a:ext>
              </a:extLst>
            </p:cNvPr>
            <p:cNvCxnSpPr>
              <a:stCxn id="10" idx="0"/>
              <a:endCxn id="7" idx="3"/>
            </p:cNvCxnSpPr>
            <p:nvPr/>
          </p:nvCxnSpPr>
          <p:spPr>
            <a:xfrm flipV="1">
              <a:off x="605108" y="523865"/>
              <a:ext cx="2111254" cy="33993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CCE5493F-1A32-4673-B9EC-4333C1F0255A}"/>
                </a:ext>
              </a:extLst>
            </p:cNvPr>
            <p:cNvCxnSpPr>
              <a:stCxn id="9" idx="2"/>
              <a:endCxn id="8" idx="2"/>
            </p:cNvCxnSpPr>
            <p:nvPr/>
          </p:nvCxnSpPr>
          <p:spPr>
            <a:xfrm flipV="1">
              <a:off x="3783402" y="1829519"/>
              <a:ext cx="223208" cy="16668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92EE3828-00BA-4805-AB0D-07076C5B1EAB}"/>
                </a:ext>
              </a:extLst>
            </p:cNvPr>
            <p:cNvCxnSpPr>
              <a:stCxn id="10" idx="0"/>
              <a:endCxn id="8" idx="2"/>
            </p:cNvCxnSpPr>
            <p:nvPr/>
          </p:nvCxnSpPr>
          <p:spPr>
            <a:xfrm flipV="1">
              <a:off x="605108" y="1829519"/>
              <a:ext cx="3401502" cy="20937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DD16B1E-D1EF-493E-BDC9-D8FDB40F39F2}"/>
                </a:ext>
              </a:extLst>
            </p:cNvPr>
            <p:cNvCxnSpPr>
              <a:stCxn id="10" idx="0"/>
              <a:endCxn id="9" idx="2"/>
            </p:cNvCxnSpPr>
            <p:nvPr/>
          </p:nvCxnSpPr>
          <p:spPr>
            <a:xfrm flipV="1">
              <a:off x="605108" y="3496394"/>
              <a:ext cx="3178294" cy="4268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id="{0150A5B1-8281-4BD4-81B8-6F68BEC73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42251"/>
              </p:ext>
            </p:extLst>
          </p:nvPr>
        </p:nvGraphicFramePr>
        <p:xfrm>
          <a:off x="7001598" y="1135623"/>
          <a:ext cx="42672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8534344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93038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01474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72421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505899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89747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49650232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Вихідна мариця відстаней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78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9744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203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869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6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291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204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1508416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87584E2A-52D5-420E-B334-1D05EA0C0761}"/>
              </a:ext>
            </a:extLst>
          </p:cNvPr>
          <p:cNvSpPr txBox="1"/>
          <p:nvPr/>
        </p:nvSpPr>
        <p:spPr>
          <a:xfrm>
            <a:off x="2746018" y="6353717"/>
            <a:ext cx="684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Етап_1 – Генерація варіантів і встановлення початкових значень</a:t>
            </a:r>
            <a:endParaRPr lang="ru-UA" dirty="0"/>
          </a:p>
        </p:txBody>
      </p:sp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51FD0618-69FA-49FA-A989-951370971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85774"/>
              </p:ext>
            </p:extLst>
          </p:nvPr>
        </p:nvGraphicFramePr>
        <p:xfrm>
          <a:off x="9439998" y="2781390"/>
          <a:ext cx="1828800" cy="3095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8986562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80135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63032793"/>
                    </a:ext>
                  </a:extLst>
                </a:gridCol>
              </a:tblGrid>
              <a:tr h="2381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231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8466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601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3143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6617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6357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9212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2035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9573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7939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8102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1697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2193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6630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2809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450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909292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576AC614-F4A8-4CEC-8673-EE9FAACBE5F3}"/>
              </a:ext>
            </a:extLst>
          </p:cNvPr>
          <p:cNvSpPr txBox="1"/>
          <p:nvPr/>
        </p:nvSpPr>
        <p:spPr>
          <a:xfrm>
            <a:off x="5931877" y="3708965"/>
            <a:ext cx="2217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Розподіл маршрутів</a:t>
            </a:r>
            <a:endParaRPr lang="ru-UA" dirty="0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24CB4853-3E6A-4174-A951-4646BCCBEB1F}"/>
              </a:ext>
            </a:extLst>
          </p:cNvPr>
          <p:cNvSpPr/>
          <p:nvPr/>
        </p:nvSpPr>
        <p:spPr>
          <a:xfrm>
            <a:off x="8372958" y="3708965"/>
            <a:ext cx="95861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919D970-7E74-49FF-912D-3B2BC4AD9D0B}"/>
              </a:ext>
            </a:extLst>
          </p:cNvPr>
          <p:cNvSpPr txBox="1"/>
          <p:nvPr/>
        </p:nvSpPr>
        <p:spPr>
          <a:xfrm>
            <a:off x="2790330" y="438189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генератор випадкової комбінації 1</a:t>
            </a:r>
            <a:r>
              <a:rPr lang="uk-UA" dirty="0"/>
              <a:t> -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A0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A2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A4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A1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A3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A5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A0</a:t>
            </a:r>
            <a:r>
              <a:rPr lang="en-US" dirty="0"/>
              <a:t> </a:t>
            </a:r>
            <a:endParaRPr lang="ru-UA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45A207-6CFB-41A8-A34B-3E1ABA2CEA57}"/>
              </a:ext>
            </a:extLst>
          </p:cNvPr>
          <p:cNvSpPr txBox="1"/>
          <p:nvPr/>
        </p:nvSpPr>
        <p:spPr>
          <a:xfrm>
            <a:off x="2790330" y="48130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генератор випадкової комбінації 2</a:t>
            </a:r>
            <a:r>
              <a:rPr lang="uk-UA" dirty="0"/>
              <a:t> -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A0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A2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A1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A4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A3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A5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A0</a:t>
            </a:r>
            <a:r>
              <a:rPr lang="en-US" dirty="0"/>
              <a:t> </a:t>
            </a:r>
            <a:endParaRPr lang="ru-UA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E06867-7B1D-4F65-82D6-942DC8E2FDAB}"/>
              </a:ext>
            </a:extLst>
          </p:cNvPr>
          <p:cNvSpPr txBox="1"/>
          <p:nvPr/>
        </p:nvSpPr>
        <p:spPr>
          <a:xfrm>
            <a:off x="2790330" y="5357620"/>
            <a:ext cx="471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T=1000 - </a:t>
            </a:r>
            <a:r>
              <a:rPr lang="uk-UA" dirty="0"/>
              <a:t>температура</a:t>
            </a:r>
            <a:endParaRPr lang="en-US" dirty="0"/>
          </a:p>
          <a:p>
            <a:r>
              <a:rPr lang="en-US" dirty="0"/>
              <a:t>a=0,5</a:t>
            </a:r>
            <a:r>
              <a:rPr lang="uk-UA" dirty="0"/>
              <a:t> – коефіцієнт зниження температури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2140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388B0B-24D5-4F37-8F12-EA13E7E338C9}"/>
              </a:ext>
            </a:extLst>
          </p:cNvPr>
          <p:cNvSpPr txBox="1"/>
          <p:nvPr/>
        </p:nvSpPr>
        <p:spPr>
          <a:xfrm>
            <a:off x="966952" y="1204108"/>
            <a:ext cx="2669406" cy="178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Алгоритм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відпалу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58A20A-6F61-4FCE-99C0-008E65E83D78}"/>
              </a:ext>
            </a:extLst>
          </p:cNvPr>
          <p:cNvSpPr txBox="1"/>
          <p:nvPr/>
        </p:nvSpPr>
        <p:spPr>
          <a:xfrm>
            <a:off x="966951" y="3355130"/>
            <a:ext cx="2669407" cy="242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Етап_2 – </a:t>
            </a:r>
            <a:r>
              <a:rPr lang="en-US" sz="2400" dirty="0" err="1"/>
              <a:t>Відбір</a:t>
            </a:r>
            <a:r>
              <a:rPr lang="en-US" sz="2400" dirty="0"/>
              <a:t> </a:t>
            </a:r>
            <a:r>
              <a:rPr lang="en-US" sz="2400" dirty="0" err="1"/>
              <a:t>варіанту</a:t>
            </a:r>
            <a:r>
              <a:rPr lang="en-US" sz="2400" dirty="0"/>
              <a:t> </a:t>
            </a:r>
            <a:r>
              <a:rPr lang="en-US" sz="2400" dirty="0" err="1"/>
              <a:t>маршруту</a:t>
            </a:r>
            <a:endParaRPr lang="en-US" sz="24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5A4F3D2-AC8A-4BDA-9285-2222100DC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80293"/>
              </p:ext>
            </p:extLst>
          </p:nvPr>
        </p:nvGraphicFramePr>
        <p:xfrm>
          <a:off x="4662102" y="1864561"/>
          <a:ext cx="6903728" cy="3005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44">
                  <a:extLst>
                    <a:ext uri="{9D8B030D-6E8A-4147-A177-3AD203B41FA5}">
                      <a16:colId xmlns:a16="http://schemas.microsoft.com/office/drawing/2014/main" val="624618196"/>
                    </a:ext>
                  </a:extLst>
                </a:gridCol>
                <a:gridCol w="113351">
                  <a:extLst>
                    <a:ext uri="{9D8B030D-6E8A-4147-A177-3AD203B41FA5}">
                      <a16:colId xmlns:a16="http://schemas.microsoft.com/office/drawing/2014/main" val="812108320"/>
                    </a:ext>
                  </a:extLst>
                </a:gridCol>
                <a:gridCol w="457730">
                  <a:extLst>
                    <a:ext uri="{9D8B030D-6E8A-4147-A177-3AD203B41FA5}">
                      <a16:colId xmlns:a16="http://schemas.microsoft.com/office/drawing/2014/main" val="2780972880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3963428791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156160285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3264953082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2631983795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2489769902"/>
                    </a:ext>
                  </a:extLst>
                </a:gridCol>
                <a:gridCol w="568612">
                  <a:extLst>
                    <a:ext uri="{9D8B030D-6E8A-4147-A177-3AD203B41FA5}">
                      <a16:colId xmlns:a16="http://schemas.microsoft.com/office/drawing/2014/main" val="3154197257"/>
                    </a:ext>
                  </a:extLst>
                </a:gridCol>
                <a:gridCol w="1512831">
                  <a:extLst>
                    <a:ext uri="{9D8B030D-6E8A-4147-A177-3AD203B41FA5}">
                      <a16:colId xmlns:a16="http://schemas.microsoft.com/office/drawing/2014/main" val="91088765"/>
                    </a:ext>
                  </a:extLst>
                </a:gridCol>
              </a:tblGrid>
              <a:tr h="9484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генератор випадкової комбінації 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довжина маршруту 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extLst>
                  <a:ext uri="{0D108BD9-81ED-4DB2-BD59-A6C34878D82A}">
                    <a16:rowId xmlns:a16="http://schemas.microsoft.com/office/drawing/2014/main" val="4214603744"/>
                  </a:ext>
                </a:extLst>
              </a:tr>
              <a:tr h="3496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 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250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200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300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350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340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200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1640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extLst>
                  <a:ext uri="{0D108BD9-81ED-4DB2-BD59-A6C34878D82A}">
                    <a16:rowId xmlns:a16="http://schemas.microsoft.com/office/drawing/2014/main" val="3286889831"/>
                  </a:ext>
                </a:extLst>
              </a:tr>
              <a:tr h="409567"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extLst>
                  <a:ext uri="{0D108BD9-81ED-4DB2-BD59-A6C34878D82A}">
                    <a16:rowId xmlns:a16="http://schemas.microsoft.com/office/drawing/2014/main" val="2943610695"/>
                  </a:ext>
                </a:extLst>
              </a:tr>
              <a:tr h="9484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генератор випадкової комбінації 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довжина маршруту 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extLst>
                  <a:ext uri="{0D108BD9-81ED-4DB2-BD59-A6C34878D82A}">
                    <a16:rowId xmlns:a16="http://schemas.microsoft.com/office/drawing/2014/main" val="2580488193"/>
                  </a:ext>
                </a:extLst>
              </a:tr>
              <a:tr h="3496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 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250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400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300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250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340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200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1740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0395" marR="10395" marT="10395" marB="0" anchor="ctr"/>
                </a:tc>
                <a:extLst>
                  <a:ext uri="{0D108BD9-81ED-4DB2-BD59-A6C34878D82A}">
                    <a16:rowId xmlns:a16="http://schemas.microsoft.com/office/drawing/2014/main" val="1234556385"/>
                  </a:ext>
                </a:extLst>
              </a:tr>
            </a:tbl>
          </a:graphicData>
        </a:graphic>
      </p:graphicFrame>
      <p:sp>
        <p:nvSpPr>
          <p:cNvPr id="11" name="Овал 10">
            <a:extLst>
              <a:ext uri="{FF2B5EF4-FFF2-40B4-BE49-F238E27FC236}">
                <a16:creationId xmlns:a16="http://schemas.microsoft.com/office/drawing/2014/main" id="{942FA449-7726-4139-8D83-E95ACED5B51B}"/>
              </a:ext>
            </a:extLst>
          </p:cNvPr>
          <p:cNvSpPr/>
          <p:nvPr/>
        </p:nvSpPr>
        <p:spPr>
          <a:xfrm>
            <a:off x="10160000" y="4329723"/>
            <a:ext cx="1266092" cy="71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61CD90-FC7A-4DBA-BCC7-791BD589D29F}"/>
              </a:ext>
            </a:extLst>
          </p:cNvPr>
          <p:cNvSpPr txBox="1"/>
          <p:nvPr/>
        </p:nvSpPr>
        <p:spPr>
          <a:xfrm>
            <a:off x="4880008" y="5399773"/>
            <a:ext cx="301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Обирається гірший варіант</a:t>
            </a:r>
            <a:endParaRPr lang="ru-UA" dirty="0"/>
          </a:p>
        </p:txBody>
      </p:sp>
      <p:sp>
        <p:nvSpPr>
          <p:cNvPr id="14" name="Стрелка: изогнутая вверх 13">
            <a:extLst>
              <a:ext uri="{FF2B5EF4-FFF2-40B4-BE49-F238E27FC236}">
                <a16:creationId xmlns:a16="http://schemas.microsoft.com/office/drawing/2014/main" id="{29DB8B0A-2BBB-40F4-8327-3A0AF6D7EB4F}"/>
              </a:ext>
            </a:extLst>
          </p:cNvPr>
          <p:cNvSpPr/>
          <p:nvPr/>
        </p:nvSpPr>
        <p:spPr>
          <a:xfrm>
            <a:off x="7786838" y="5104128"/>
            <a:ext cx="3118585" cy="5362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1834CA-2930-45AE-AEF7-997BB97BEB86}"/>
              </a:ext>
            </a:extLst>
          </p:cNvPr>
          <p:cNvSpPr txBox="1"/>
          <p:nvPr/>
        </p:nvSpPr>
        <p:spPr>
          <a:xfrm>
            <a:off x="717423" y="5104128"/>
            <a:ext cx="368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Розраховуємо </a:t>
            </a:r>
            <a:r>
              <a:rPr lang="el-GR" dirty="0"/>
              <a:t>Δ</a:t>
            </a:r>
            <a:r>
              <a:rPr lang="en-US" dirty="0"/>
              <a:t>s = 1740-1640=100</a:t>
            </a:r>
            <a:endParaRPr lang="ru-U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98FF66-22A4-4BF0-808B-DAB2E62C609D}"/>
              </a:ext>
            </a:extLst>
          </p:cNvPr>
          <p:cNvSpPr txBox="1"/>
          <p:nvPr/>
        </p:nvSpPr>
        <p:spPr>
          <a:xfrm>
            <a:off x="6639339" y="1073426"/>
            <a:ext cx="398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Цей варіант поки збережемо</a:t>
            </a:r>
            <a:endParaRPr lang="ru-UA" dirty="0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57D8FA9B-B2B9-4610-AA92-13AA02DD15F1}"/>
              </a:ext>
            </a:extLst>
          </p:cNvPr>
          <p:cNvSpPr/>
          <p:nvPr/>
        </p:nvSpPr>
        <p:spPr>
          <a:xfrm>
            <a:off x="8378687" y="1505963"/>
            <a:ext cx="655983" cy="283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6503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B3904-8419-48EC-A90F-1901F6D1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69" y="96173"/>
            <a:ext cx="10754139" cy="646331"/>
          </a:xfrm>
        </p:spPr>
        <p:txBody>
          <a:bodyPr>
            <a:noAutofit/>
          </a:bodyPr>
          <a:lstStyle/>
          <a:p>
            <a:pPr algn="ctr"/>
            <a:r>
              <a:rPr lang="en-US" sz="3200" b="1" kern="1200" dirty="0" err="1">
                <a:latin typeface="+mj-lt"/>
                <a:ea typeface="+mj-ea"/>
                <a:cs typeface="+mj-cs"/>
              </a:rPr>
              <a:t>Алгоритм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latin typeface="+mj-lt"/>
                <a:ea typeface="+mj-ea"/>
                <a:cs typeface="+mj-cs"/>
              </a:rPr>
              <a:t>відпалу</a:t>
            </a:r>
            <a:endParaRPr lang="ru-UA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3BDFA-6721-40AC-A9FF-23EB523D06EA}"/>
              </a:ext>
            </a:extLst>
          </p:cNvPr>
          <p:cNvSpPr txBox="1"/>
          <p:nvPr/>
        </p:nvSpPr>
        <p:spPr>
          <a:xfrm>
            <a:off x="1724767" y="6313064"/>
            <a:ext cx="8507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Етап_3 – </a:t>
            </a:r>
            <a:r>
              <a:rPr lang="uk-UA" sz="2000" dirty="0"/>
              <a:t>Розрахунок ймовірності та порівняння з випадковою величиною</a:t>
            </a:r>
            <a:endParaRPr lang="ru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A30EB-AA83-490F-9964-1C1D2B38A65E}"/>
                  </a:ext>
                </a:extLst>
              </p:cNvPr>
              <p:cNvSpPr txBox="1"/>
              <p:nvPr/>
            </p:nvSpPr>
            <p:spPr>
              <a:xfrm>
                <a:off x="4408077" y="789232"/>
                <a:ext cx="2661754" cy="7298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=100∙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uk-UA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UA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A30EB-AA83-490F-9964-1C1D2B38A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77" y="789232"/>
                <a:ext cx="2661754" cy="729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B4382A-5C66-47EF-8022-D946B8606099}"/>
                  </a:ext>
                </a:extLst>
              </p:cNvPr>
              <p:cNvSpPr txBox="1"/>
              <p:nvPr/>
            </p:nvSpPr>
            <p:spPr>
              <a:xfrm>
                <a:off x="618174" y="2721690"/>
                <a:ext cx="5656731" cy="70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=100∙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UA" sz="3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2,71828</m:t>
                        </m:r>
                      </m:e>
                      <m:sup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1000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0,5</m:t>
                            </m:r>
                          </m:den>
                        </m:f>
                      </m:sup>
                    </m:sSup>
                  </m:oMath>
                </a14:m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=81,873</a:t>
                </a:r>
                <a:endParaRPr lang="ru-UA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B4382A-5C66-47EF-8022-D946B8606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74" y="2721690"/>
                <a:ext cx="5656731" cy="707310"/>
              </a:xfrm>
              <a:prstGeom prst="rect">
                <a:avLst/>
              </a:prstGeom>
              <a:blipFill>
                <a:blip r:embed="rId3"/>
                <a:stretch>
                  <a:fillRect r="-1078" b="-3247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8EFB13-0187-4C95-9E9C-A9D6C9E3C3DA}"/>
                  </a:ext>
                </a:extLst>
              </p:cNvPr>
              <p:cNvSpPr txBox="1"/>
              <p:nvPr/>
            </p:nvSpPr>
            <p:spPr>
              <a:xfrm>
                <a:off x="618174" y="1588737"/>
                <a:ext cx="133825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en-US" sz="2400" b="0" dirty="0"/>
              </a:p>
              <a:p>
                <a:r>
                  <a:rPr lang="el-GR" sz="2400" dirty="0"/>
                  <a:t>α</a:t>
                </a:r>
                <a:r>
                  <a:rPr lang="en-US" sz="2400" dirty="0"/>
                  <a:t>=0,5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=100</a:t>
                </a:r>
                <a:endParaRPr lang="ru-UA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8EFB13-0187-4C95-9E9C-A9D6C9E3C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74" y="1588737"/>
                <a:ext cx="1338251" cy="1107996"/>
              </a:xfrm>
              <a:prstGeom prst="rect">
                <a:avLst/>
              </a:prstGeom>
              <a:blipFill>
                <a:blip r:embed="rId4"/>
                <a:stretch>
                  <a:fillRect l="-13636" r="-2273" b="-1602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538EE22-58EF-47A8-B4FE-025121C4AE2D}"/>
              </a:ext>
            </a:extLst>
          </p:cNvPr>
          <p:cNvSpPr txBox="1"/>
          <p:nvPr/>
        </p:nvSpPr>
        <p:spPr>
          <a:xfrm>
            <a:off x="7069832" y="1808922"/>
            <a:ext cx="32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Генеруємо число від 0 до 100</a:t>
            </a:r>
            <a:endParaRPr lang="ru-U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3B625-5FE7-4578-8358-CB3C3E4C9AED}"/>
              </a:ext>
            </a:extLst>
          </p:cNvPr>
          <p:cNvSpPr txBox="1"/>
          <p:nvPr/>
        </p:nvSpPr>
        <p:spPr>
          <a:xfrm>
            <a:off x="7069832" y="2823276"/>
            <a:ext cx="32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/>
              <a:t>49</a:t>
            </a:r>
            <a:endParaRPr lang="ru-UA" sz="3200" dirty="0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56EF40AA-86A9-4A54-B7D0-97D7FCFFF730}"/>
              </a:ext>
            </a:extLst>
          </p:cNvPr>
          <p:cNvSpPr/>
          <p:nvPr/>
        </p:nvSpPr>
        <p:spPr>
          <a:xfrm>
            <a:off x="8468139" y="2178254"/>
            <a:ext cx="457200" cy="707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0" name="Стрелка: влево-вверх 19">
            <a:extLst>
              <a:ext uri="{FF2B5EF4-FFF2-40B4-BE49-F238E27FC236}">
                <a16:creationId xmlns:a16="http://schemas.microsoft.com/office/drawing/2014/main" id="{D403643F-27BB-4355-A3B8-2C33F9C806F7}"/>
              </a:ext>
            </a:extLst>
          </p:cNvPr>
          <p:cNvSpPr/>
          <p:nvPr/>
        </p:nvSpPr>
        <p:spPr>
          <a:xfrm rot="2237827">
            <a:off x="6607619" y="2985528"/>
            <a:ext cx="1365445" cy="122154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377A4A-9C5A-40AD-BF01-35CFC7C2C7F0}"/>
              </a:ext>
            </a:extLst>
          </p:cNvPr>
          <p:cNvSpPr txBox="1"/>
          <p:nvPr/>
        </p:nvSpPr>
        <p:spPr>
          <a:xfrm>
            <a:off x="4880101" y="4374436"/>
            <a:ext cx="5039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Порівняння</a:t>
            </a:r>
          </a:p>
          <a:p>
            <a:pPr algn="ctr"/>
            <a:r>
              <a:rPr lang="uk-UA" dirty="0"/>
              <a:t>Якщо </a:t>
            </a:r>
            <a:r>
              <a:rPr lang="en-US" dirty="0"/>
              <a:t>P&gt;</a:t>
            </a:r>
            <a:r>
              <a:rPr lang="uk-UA" dirty="0"/>
              <a:t>випадкове число тоді залишається обраний варіант, якщо ні обирається інший</a:t>
            </a:r>
            <a:endParaRPr lang="ru-UA" dirty="0"/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D67C8910-17DF-441E-80E5-1391DF4E1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357"/>
              </p:ext>
            </p:extLst>
          </p:nvPr>
        </p:nvGraphicFramePr>
        <p:xfrm>
          <a:off x="7185991" y="5297766"/>
          <a:ext cx="4850571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674">
                  <a:extLst>
                    <a:ext uri="{9D8B030D-6E8A-4147-A177-3AD203B41FA5}">
                      <a16:colId xmlns:a16="http://schemas.microsoft.com/office/drawing/2014/main" val="1415229649"/>
                    </a:ext>
                  </a:extLst>
                </a:gridCol>
                <a:gridCol w="729322">
                  <a:extLst>
                    <a:ext uri="{9D8B030D-6E8A-4147-A177-3AD203B41FA5}">
                      <a16:colId xmlns:a16="http://schemas.microsoft.com/office/drawing/2014/main" val="228654460"/>
                    </a:ext>
                  </a:extLst>
                </a:gridCol>
                <a:gridCol w="555674">
                  <a:extLst>
                    <a:ext uri="{9D8B030D-6E8A-4147-A177-3AD203B41FA5}">
                      <a16:colId xmlns:a16="http://schemas.microsoft.com/office/drawing/2014/main" val="1904062314"/>
                    </a:ext>
                  </a:extLst>
                </a:gridCol>
                <a:gridCol w="555674">
                  <a:extLst>
                    <a:ext uri="{9D8B030D-6E8A-4147-A177-3AD203B41FA5}">
                      <a16:colId xmlns:a16="http://schemas.microsoft.com/office/drawing/2014/main" val="4264305546"/>
                    </a:ext>
                  </a:extLst>
                </a:gridCol>
                <a:gridCol w="555674">
                  <a:extLst>
                    <a:ext uri="{9D8B030D-6E8A-4147-A177-3AD203B41FA5}">
                      <a16:colId xmlns:a16="http://schemas.microsoft.com/office/drawing/2014/main" val="2129459329"/>
                    </a:ext>
                  </a:extLst>
                </a:gridCol>
                <a:gridCol w="555674">
                  <a:extLst>
                    <a:ext uri="{9D8B030D-6E8A-4147-A177-3AD203B41FA5}">
                      <a16:colId xmlns:a16="http://schemas.microsoft.com/office/drawing/2014/main" val="3671153861"/>
                    </a:ext>
                  </a:extLst>
                </a:gridCol>
                <a:gridCol w="555674">
                  <a:extLst>
                    <a:ext uri="{9D8B030D-6E8A-4147-A177-3AD203B41FA5}">
                      <a16:colId xmlns:a16="http://schemas.microsoft.com/office/drawing/2014/main" val="3256048531"/>
                    </a:ext>
                  </a:extLst>
                </a:gridCol>
                <a:gridCol w="787205">
                  <a:extLst>
                    <a:ext uri="{9D8B030D-6E8A-4147-A177-3AD203B41FA5}">
                      <a16:colId xmlns:a16="http://schemas.microsoft.com/office/drawing/2014/main" val="212080306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довжина маршруту 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4127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1640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9257368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349F4577-2600-4696-8A69-37B360151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28565"/>
              </p:ext>
            </p:extLst>
          </p:nvPr>
        </p:nvGraphicFramePr>
        <p:xfrm>
          <a:off x="420820" y="5261351"/>
          <a:ext cx="532130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84032777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8842488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008995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83287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568533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696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321226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28444148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довжина маршруту 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1063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340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200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1740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0536261"/>
                  </a:ext>
                </a:extLst>
              </a:tr>
            </a:tbl>
          </a:graphicData>
        </a:graphic>
      </p:graphicFrame>
      <p:sp>
        <p:nvSpPr>
          <p:cNvPr id="24" name="Стрелка: изогнутая вправо 23">
            <a:extLst>
              <a:ext uri="{FF2B5EF4-FFF2-40B4-BE49-F238E27FC236}">
                <a16:creationId xmlns:a16="http://schemas.microsoft.com/office/drawing/2014/main" id="{2BDCB50E-27DD-4306-A41A-C1A449597B9B}"/>
              </a:ext>
            </a:extLst>
          </p:cNvPr>
          <p:cNvSpPr/>
          <p:nvPr/>
        </p:nvSpPr>
        <p:spPr>
          <a:xfrm rot="5400000">
            <a:off x="3739342" y="2470486"/>
            <a:ext cx="608626" cy="3869785"/>
          </a:xfrm>
          <a:prstGeom prst="curvedRightArrow">
            <a:avLst>
              <a:gd name="adj1" fmla="val 25000"/>
              <a:gd name="adj2" fmla="val 73046"/>
              <a:gd name="adj3" fmla="val 29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Стрелка: изогнутая влево 24">
            <a:extLst>
              <a:ext uri="{FF2B5EF4-FFF2-40B4-BE49-F238E27FC236}">
                <a16:creationId xmlns:a16="http://schemas.microsoft.com/office/drawing/2014/main" id="{BA00E629-27A7-4FE7-9487-049EDF1A3DC9}"/>
              </a:ext>
            </a:extLst>
          </p:cNvPr>
          <p:cNvSpPr/>
          <p:nvPr/>
        </p:nvSpPr>
        <p:spPr>
          <a:xfrm rot="16200000">
            <a:off x="9447985" y="2946406"/>
            <a:ext cx="460107" cy="29307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0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B3904-8419-48EC-A90F-1901F6D1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994"/>
            <a:ext cx="12192000" cy="844705"/>
          </a:xfrm>
        </p:spPr>
        <p:txBody>
          <a:bodyPr>
            <a:normAutofit/>
          </a:bodyPr>
          <a:lstStyle/>
          <a:p>
            <a:pPr algn="ctr"/>
            <a:r>
              <a:rPr lang="en-US" sz="4400" kern="1200" dirty="0" err="1">
                <a:latin typeface="+mj-lt"/>
                <a:ea typeface="+mj-ea"/>
                <a:cs typeface="+mj-cs"/>
              </a:rPr>
              <a:t>Алгоритм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відпалу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73FD6-0BA9-45C0-A26D-78527823CD85}"/>
              </a:ext>
            </a:extLst>
          </p:cNvPr>
          <p:cNvSpPr txBox="1"/>
          <p:nvPr/>
        </p:nvSpPr>
        <p:spPr>
          <a:xfrm>
            <a:off x="1759226" y="6246600"/>
            <a:ext cx="90392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Етап</a:t>
            </a:r>
            <a:r>
              <a:rPr lang="en-US" sz="2000" dirty="0"/>
              <a:t>_</a:t>
            </a:r>
            <a:r>
              <a:rPr lang="uk-UA" sz="2000" dirty="0"/>
              <a:t>4</a:t>
            </a:r>
            <a:r>
              <a:rPr lang="en-US" sz="2000" dirty="0"/>
              <a:t> – </a:t>
            </a:r>
            <a:r>
              <a:rPr lang="uk-UA" sz="2000" dirty="0"/>
              <a:t>Зміна комбінації обраного маршруту обчислення і прийняття рішення</a:t>
            </a:r>
            <a:endParaRPr lang="en-US" sz="20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1784A1C-3A39-47B6-837C-D962AEBDF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92792"/>
              </p:ext>
            </p:extLst>
          </p:nvPr>
        </p:nvGraphicFramePr>
        <p:xfrm>
          <a:off x="4025692" y="2941611"/>
          <a:ext cx="53213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8741834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5478586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762204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585912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383789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204308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084933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0889119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4148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1900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451674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8CD4D46-56A2-4A8D-808E-3F1625E9C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7940"/>
              </p:ext>
            </p:extLst>
          </p:nvPr>
        </p:nvGraphicFramePr>
        <p:xfrm>
          <a:off x="4025692" y="1460344"/>
          <a:ext cx="532130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9625773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9971974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88172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936606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31771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01395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12861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971377650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довжина маршруту 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1265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340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200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1740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26160"/>
                  </a:ext>
                </a:extLst>
              </a:tr>
            </a:tbl>
          </a:graphicData>
        </a:graphic>
      </p:graphicFrame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3EA8372F-19B3-488E-B187-43BC3C26BC80}"/>
              </a:ext>
            </a:extLst>
          </p:cNvPr>
          <p:cNvSpPr/>
          <p:nvPr/>
        </p:nvSpPr>
        <p:spPr>
          <a:xfrm>
            <a:off x="5307496" y="2433646"/>
            <a:ext cx="2236304" cy="400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6A93A7-0C8C-4410-8921-17482AF50A51}"/>
                  </a:ext>
                </a:extLst>
              </p:cNvPr>
              <p:cNvSpPr txBox="1"/>
              <p:nvPr/>
            </p:nvSpPr>
            <p:spPr>
              <a:xfrm>
                <a:off x="623680" y="3598469"/>
                <a:ext cx="113554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en-US" sz="2000" b="0" dirty="0"/>
              </a:p>
              <a:p>
                <a:r>
                  <a:rPr lang="el-GR" sz="2000" dirty="0"/>
                  <a:t>α</a:t>
                </a:r>
                <a:r>
                  <a:rPr lang="en-US" sz="2000" dirty="0"/>
                  <a:t>=0,5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=1</a:t>
                </a:r>
                <a:r>
                  <a:rPr lang="uk-UA" sz="2000" dirty="0"/>
                  <a:t>6</a:t>
                </a:r>
                <a:r>
                  <a:rPr lang="en-US" sz="2000" dirty="0"/>
                  <a:t>0</a:t>
                </a:r>
                <a:endParaRPr lang="ru-UA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6A93A7-0C8C-4410-8921-17482AF50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80" y="3598469"/>
                <a:ext cx="1135546" cy="1015663"/>
              </a:xfrm>
              <a:prstGeom prst="rect">
                <a:avLst/>
              </a:prstGeom>
              <a:blipFill>
                <a:blip r:embed="rId2"/>
                <a:stretch>
                  <a:fillRect l="-5348" b="-958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BAB3CF-E5A1-445F-9CBF-72C52C288535}"/>
                  </a:ext>
                </a:extLst>
              </p:cNvPr>
              <p:cNvSpPr txBox="1"/>
              <p:nvPr/>
            </p:nvSpPr>
            <p:spPr>
              <a:xfrm>
                <a:off x="623680" y="4598668"/>
                <a:ext cx="5656731" cy="70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=100∙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UA" sz="3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2,71828</m:t>
                        </m:r>
                      </m:e>
                      <m:sup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500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0,5</m:t>
                            </m:r>
                          </m:den>
                        </m:f>
                      </m:sup>
                    </m:sSup>
                  </m:oMath>
                </a14:m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57,729</a:t>
                </a:r>
                <a:endParaRPr lang="ru-UA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BAB3CF-E5A1-445F-9CBF-72C52C288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80" y="4598668"/>
                <a:ext cx="5656731" cy="707310"/>
              </a:xfrm>
              <a:prstGeom prst="rect">
                <a:avLst/>
              </a:prstGeom>
              <a:blipFill>
                <a:blip r:embed="rId3"/>
                <a:stretch>
                  <a:fillRect b="-3362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ACABEAB-DCB1-4696-8B27-693875051CD9}"/>
              </a:ext>
            </a:extLst>
          </p:cNvPr>
          <p:cNvSpPr txBox="1"/>
          <p:nvPr/>
        </p:nvSpPr>
        <p:spPr>
          <a:xfrm>
            <a:off x="7099650" y="3589712"/>
            <a:ext cx="32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Генеруємо число від 0 до 100</a:t>
            </a:r>
            <a:endParaRPr lang="ru-U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ED201E-C52A-470A-AE93-6C427EA9EE28}"/>
              </a:ext>
            </a:extLst>
          </p:cNvPr>
          <p:cNvSpPr txBox="1"/>
          <p:nvPr/>
        </p:nvSpPr>
        <p:spPr>
          <a:xfrm>
            <a:off x="6096000" y="4721877"/>
            <a:ext cx="4459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/>
              <a:t>74</a:t>
            </a:r>
          </a:p>
          <a:p>
            <a:pPr algn="ctr"/>
            <a:r>
              <a:rPr lang="uk-UA" sz="1600" dirty="0"/>
              <a:t>Це число більше за 57,729. Отже, на наступному етапі використовуємо попередній варіант. Якщо було б навпаки використовували варіант зі зміненою комбінацією</a:t>
            </a:r>
            <a:endParaRPr lang="ru-UA" sz="1600" dirty="0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43DF8792-613A-41D0-8766-B8EE9F23457B}"/>
              </a:ext>
            </a:extLst>
          </p:cNvPr>
          <p:cNvSpPr/>
          <p:nvPr/>
        </p:nvSpPr>
        <p:spPr>
          <a:xfrm>
            <a:off x="7971183" y="4014567"/>
            <a:ext cx="864704" cy="707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Стрелка: изогнутая вверх 13">
            <a:extLst>
              <a:ext uri="{FF2B5EF4-FFF2-40B4-BE49-F238E27FC236}">
                <a16:creationId xmlns:a16="http://schemas.microsoft.com/office/drawing/2014/main" id="{7CCB93FD-29FD-4D9C-8D67-6D08C7EBB682}"/>
              </a:ext>
            </a:extLst>
          </p:cNvPr>
          <p:cNvSpPr/>
          <p:nvPr/>
        </p:nvSpPr>
        <p:spPr>
          <a:xfrm rot="15954350">
            <a:off x="9127216" y="2821518"/>
            <a:ext cx="4052597" cy="1442871"/>
          </a:xfrm>
          <a:prstGeom prst="curvedUpArrow">
            <a:avLst>
              <a:gd name="adj1" fmla="val 21714"/>
              <a:gd name="adj2" fmla="val 52418"/>
              <a:gd name="adj3" fmla="val 22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7EF6E1-2865-48F5-96CA-BAEB5D4984EF}"/>
              </a:ext>
            </a:extLst>
          </p:cNvPr>
          <p:cNvSpPr txBox="1"/>
          <p:nvPr/>
        </p:nvSpPr>
        <p:spPr>
          <a:xfrm>
            <a:off x="2310036" y="2433646"/>
            <a:ext cx="280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Змінили місцями </a:t>
            </a:r>
            <a:r>
              <a:rPr lang="en-US" dirty="0"/>
              <a:t>A3 </a:t>
            </a:r>
            <a:r>
              <a:rPr lang="uk-UA" dirty="0"/>
              <a:t>та </a:t>
            </a:r>
            <a:r>
              <a:rPr lang="en-US" dirty="0"/>
              <a:t>A4</a:t>
            </a:r>
            <a:endParaRPr lang="ru-UA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2DA7F747-EEF4-4BAE-8F45-5286C4A51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31323"/>
              </p:ext>
            </p:extLst>
          </p:nvPr>
        </p:nvGraphicFramePr>
        <p:xfrm>
          <a:off x="60511" y="731024"/>
          <a:ext cx="3737113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580">
                  <a:extLst>
                    <a:ext uri="{9D8B030D-6E8A-4147-A177-3AD203B41FA5}">
                      <a16:colId xmlns:a16="http://schemas.microsoft.com/office/drawing/2014/main" val="85343446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3038872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1260147437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757242133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1350589956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918974752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4149650232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Вихідна мариця відстаней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78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9744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203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869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250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6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291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204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150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02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B3904-8419-48EC-A90F-1901F6D1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575" y="85994"/>
            <a:ext cx="11097126" cy="936306"/>
          </a:xfrm>
        </p:spPr>
        <p:txBody>
          <a:bodyPr>
            <a:normAutofit/>
          </a:bodyPr>
          <a:lstStyle/>
          <a:p>
            <a:pPr algn="ctr"/>
            <a:r>
              <a:rPr lang="en-US" sz="4400" kern="1200" dirty="0" err="1">
                <a:latin typeface="+mj-lt"/>
                <a:ea typeface="+mj-ea"/>
                <a:cs typeface="+mj-cs"/>
              </a:rPr>
              <a:t>Алгоритм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відпалу</a:t>
            </a:r>
            <a:endParaRPr lang="ru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FDD991-659B-4B91-A54C-02D6A3837BCF}"/>
              </a:ext>
            </a:extLst>
          </p:cNvPr>
          <p:cNvSpPr txBox="1"/>
          <p:nvPr/>
        </p:nvSpPr>
        <p:spPr>
          <a:xfrm>
            <a:off x="1620079" y="6371897"/>
            <a:ext cx="98397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Етап</a:t>
            </a:r>
            <a:r>
              <a:rPr lang="en-US" sz="2000" dirty="0"/>
              <a:t>_</a:t>
            </a:r>
            <a:r>
              <a:rPr lang="uk-UA" sz="2000" dirty="0"/>
              <a:t>5</a:t>
            </a:r>
            <a:r>
              <a:rPr lang="en-US" sz="2000" dirty="0"/>
              <a:t> – </a:t>
            </a:r>
            <a:r>
              <a:rPr lang="uk-UA" sz="2000" dirty="0"/>
              <a:t>Зміна комбінації обраного маршруту обчислення і прийняття рішення</a:t>
            </a:r>
            <a:endParaRPr lang="en-US" sz="20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1DD5EF1-CB13-41DF-9C9C-3C634839F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81638"/>
              </p:ext>
            </p:extLst>
          </p:nvPr>
        </p:nvGraphicFramePr>
        <p:xfrm>
          <a:off x="3984844" y="1589551"/>
          <a:ext cx="532130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9625773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9971974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88172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936606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31771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01395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12861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971377650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довжина маршруту 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1265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340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200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1740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2616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4FB39D-B2B0-496B-9C2A-CEC01B305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18083"/>
              </p:ext>
            </p:extLst>
          </p:nvPr>
        </p:nvGraphicFramePr>
        <p:xfrm>
          <a:off x="3988157" y="3032055"/>
          <a:ext cx="53213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7577135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7098735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89221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97957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830496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604609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27608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0903521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905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1460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36956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01E2856-5CB9-451E-AFBF-F540A282BD2C}"/>
              </a:ext>
            </a:extLst>
          </p:cNvPr>
          <p:cNvSpPr txBox="1"/>
          <p:nvPr/>
        </p:nvSpPr>
        <p:spPr>
          <a:xfrm>
            <a:off x="1868556" y="2523627"/>
            <a:ext cx="280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Змінили місцями </a:t>
            </a:r>
            <a:r>
              <a:rPr lang="en-US" dirty="0"/>
              <a:t>A</a:t>
            </a:r>
            <a:r>
              <a:rPr lang="uk-UA" dirty="0"/>
              <a:t>5</a:t>
            </a:r>
            <a:r>
              <a:rPr lang="en-US" dirty="0"/>
              <a:t> </a:t>
            </a:r>
            <a:r>
              <a:rPr lang="uk-UA" dirty="0"/>
              <a:t>та </a:t>
            </a:r>
            <a:r>
              <a:rPr lang="en-US" dirty="0"/>
              <a:t>A</a:t>
            </a:r>
            <a:r>
              <a:rPr lang="uk-UA" dirty="0"/>
              <a:t>2</a:t>
            </a:r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A2E3AF3-4A25-49AE-9DE7-DF29976EF071}"/>
              </a:ext>
            </a:extLst>
          </p:cNvPr>
          <p:cNvSpPr/>
          <p:nvPr/>
        </p:nvSpPr>
        <p:spPr>
          <a:xfrm>
            <a:off x="8517835" y="3040672"/>
            <a:ext cx="675861" cy="5612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E20BB4-4F9C-4999-A438-EF4B08FB26AB}"/>
              </a:ext>
            </a:extLst>
          </p:cNvPr>
          <p:cNvSpPr txBox="1"/>
          <p:nvPr/>
        </p:nvSpPr>
        <p:spPr>
          <a:xfrm>
            <a:off x="828575" y="3880115"/>
            <a:ext cx="10694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Цей варіант кращий. Витираємо варіант з результатом 1640. Зберігаємо цей варіант і продовжуємо працювати з ним. Переходимо до етапу 2.</a:t>
            </a:r>
            <a:endParaRPr lang="ru-UA" sz="320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234E654-958D-4E6D-A778-5EC3BC765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73860"/>
              </p:ext>
            </p:extLst>
          </p:nvPr>
        </p:nvGraphicFramePr>
        <p:xfrm>
          <a:off x="0" y="470524"/>
          <a:ext cx="3737113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580">
                  <a:extLst>
                    <a:ext uri="{9D8B030D-6E8A-4147-A177-3AD203B41FA5}">
                      <a16:colId xmlns:a16="http://schemas.microsoft.com/office/drawing/2014/main" val="85343446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3038872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1260147437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757242133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1350589956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918974752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4149650232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uk-UA" sz="1100" u="none" strike="noStrike">
                          <a:effectLst/>
                        </a:rPr>
                        <a:t>Вихідна мариця відстаней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78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 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9744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203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310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869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250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6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291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175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200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204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230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180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198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340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>
                          <a:effectLst/>
                        </a:rPr>
                        <a:t>450</a:t>
                      </a:r>
                      <a:endParaRPr lang="ru-UA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100" u="none" strike="noStrike" dirty="0">
                          <a:effectLst/>
                        </a:rPr>
                        <a:t>0</a:t>
                      </a:r>
                      <a:endParaRPr lang="ru-U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150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3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B3904-8419-48EC-A90F-1901F6D1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575" y="85993"/>
            <a:ext cx="11097126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kern="1200" dirty="0" err="1">
                <a:latin typeface="+mj-lt"/>
                <a:ea typeface="+mj-ea"/>
                <a:cs typeface="+mj-cs"/>
              </a:rPr>
              <a:t>Алгоритм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відпалу</a:t>
            </a:r>
            <a:endParaRPr lang="ru-UA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6E471E3-8DFB-4D7A-814E-729EABDFB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8956"/>
              </p:ext>
            </p:extLst>
          </p:nvPr>
        </p:nvGraphicFramePr>
        <p:xfrm>
          <a:off x="3435350" y="3238500"/>
          <a:ext cx="53213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90295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504051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100627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16398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26245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312303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871591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6213356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UA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0661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UA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U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553550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DF7FEFF-7F7F-4CB9-B1AD-7612CCB31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14397"/>
              </p:ext>
            </p:extLst>
          </p:nvPr>
        </p:nvGraphicFramePr>
        <p:xfrm>
          <a:off x="3435350" y="1944028"/>
          <a:ext cx="53213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1372112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6369953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455609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36765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65453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779797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585939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585662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9119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>
                          <a:effectLst/>
                        </a:rPr>
                        <a:t>230</a:t>
                      </a:r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>
                          <a:effectLst/>
                        </a:rPr>
                        <a:t>180</a:t>
                      </a:r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>
                          <a:effectLst/>
                        </a:rPr>
                        <a:t>300</a:t>
                      </a:r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>
                          <a:effectLst/>
                        </a:rPr>
                        <a:t>250</a:t>
                      </a:r>
                      <a:endParaRPr lang="ru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 dirty="0">
                          <a:effectLst/>
                        </a:rPr>
                        <a:t>250</a:t>
                      </a:r>
                      <a:endParaRPr lang="ru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 dirty="0">
                          <a:effectLst/>
                        </a:rPr>
                        <a:t>250</a:t>
                      </a:r>
                      <a:endParaRPr lang="ru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1400" u="none" strike="noStrike" dirty="0">
                          <a:effectLst/>
                        </a:rPr>
                        <a:t>1460</a:t>
                      </a:r>
                      <a:endParaRPr lang="ru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0662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1C6D6C-8E5F-4355-932E-B4B29DA9B8EA}"/>
              </a:ext>
            </a:extLst>
          </p:cNvPr>
          <p:cNvSpPr txBox="1"/>
          <p:nvPr/>
        </p:nvSpPr>
        <p:spPr>
          <a:xfrm>
            <a:off x="828575" y="2597098"/>
            <a:ext cx="280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Змінили місцями </a:t>
            </a:r>
            <a:r>
              <a:rPr lang="en-US" dirty="0"/>
              <a:t>A3 </a:t>
            </a:r>
            <a:r>
              <a:rPr lang="uk-UA" dirty="0"/>
              <a:t>та </a:t>
            </a:r>
            <a:r>
              <a:rPr lang="en-US" dirty="0"/>
              <a:t>A</a:t>
            </a:r>
            <a:r>
              <a:rPr lang="uk-UA" dirty="0"/>
              <a:t>2</a:t>
            </a:r>
            <a:endParaRPr 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D9BECF-5F9B-4B73-97DB-81816A794583}"/>
              </a:ext>
            </a:extLst>
          </p:cNvPr>
          <p:cNvSpPr txBox="1"/>
          <p:nvPr/>
        </p:nvSpPr>
        <p:spPr>
          <a:xfrm>
            <a:off x="566529" y="4285225"/>
            <a:ext cx="1020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Зберігаємо поки цей варіант і продовжуємо працювати з варіантом у якого результат 1460. переходячи до етапу 2 (знов міняємо місцями 2 елементи послідовності)</a:t>
            </a:r>
            <a:endParaRPr lang="ru-UA" sz="3200" dirty="0"/>
          </a:p>
        </p:txBody>
      </p:sp>
      <p:sp>
        <p:nvSpPr>
          <p:cNvPr id="9" name="Стрелка: вверх 8">
            <a:extLst>
              <a:ext uri="{FF2B5EF4-FFF2-40B4-BE49-F238E27FC236}">
                <a16:creationId xmlns:a16="http://schemas.microsoft.com/office/drawing/2014/main" id="{65B03918-E211-4055-A8D3-91961BC11240}"/>
              </a:ext>
            </a:extLst>
          </p:cNvPr>
          <p:cNvSpPr/>
          <p:nvPr/>
        </p:nvSpPr>
        <p:spPr>
          <a:xfrm>
            <a:off x="4442791" y="3786809"/>
            <a:ext cx="685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0" name="Стрелка: изогнутая вверх 9">
            <a:extLst>
              <a:ext uri="{FF2B5EF4-FFF2-40B4-BE49-F238E27FC236}">
                <a16:creationId xmlns:a16="http://schemas.microsoft.com/office/drawing/2014/main" id="{0B02A436-C8B5-4C17-948A-9A2442E3CF90}"/>
              </a:ext>
            </a:extLst>
          </p:cNvPr>
          <p:cNvSpPr/>
          <p:nvPr/>
        </p:nvSpPr>
        <p:spPr>
          <a:xfrm rot="16026225">
            <a:off x="9472579" y="2914373"/>
            <a:ext cx="2972680" cy="7599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32B82C-75A8-4D06-BEB2-9D2482D51EC6}"/>
              </a:ext>
            </a:extLst>
          </p:cNvPr>
          <p:cNvSpPr txBox="1"/>
          <p:nvPr/>
        </p:nvSpPr>
        <p:spPr>
          <a:xfrm>
            <a:off x="2395274" y="6264020"/>
            <a:ext cx="7963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/>
              <a:t>Етап</a:t>
            </a:r>
            <a:r>
              <a:rPr lang="en-US" sz="1800" dirty="0"/>
              <a:t>_</a:t>
            </a:r>
            <a:r>
              <a:rPr lang="uk-UA" dirty="0"/>
              <a:t>6</a:t>
            </a:r>
            <a:r>
              <a:rPr lang="en-US" sz="1800" dirty="0"/>
              <a:t> – </a:t>
            </a:r>
            <a:r>
              <a:rPr lang="uk-UA" sz="1800" dirty="0"/>
              <a:t>Циклічне повторення доти, поки значення </a:t>
            </a:r>
            <a:r>
              <a:rPr lang="en-US" sz="1800" dirty="0"/>
              <a:t>P </a:t>
            </a:r>
            <a:r>
              <a:rPr lang="uk-UA" sz="1800" dirty="0"/>
              <a:t>не наблизиться до 0.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827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9CACC1-7CE0-4F91-BF2B-D40A8093AC1A}"/>
              </a:ext>
            </a:extLst>
          </p:cNvPr>
          <p:cNvSpPr txBox="1"/>
          <p:nvPr/>
        </p:nvSpPr>
        <p:spPr>
          <a:xfrm>
            <a:off x="2027526" y="6123543"/>
            <a:ext cx="7963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/>
              <a:t>Етап</a:t>
            </a:r>
            <a:r>
              <a:rPr lang="en-US" sz="1800" dirty="0"/>
              <a:t>_</a:t>
            </a:r>
            <a:r>
              <a:rPr lang="uk-UA" sz="1800" dirty="0"/>
              <a:t>7</a:t>
            </a:r>
            <a:r>
              <a:rPr lang="en-US" sz="1800" dirty="0"/>
              <a:t> – </a:t>
            </a:r>
            <a:r>
              <a:rPr lang="uk-UA" dirty="0"/>
              <a:t>Повтор циклів</a:t>
            </a:r>
            <a:endParaRPr lang="en-US" sz="18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929E14F-EC16-4D44-8518-4824DA4E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0" y="96769"/>
            <a:ext cx="11111948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kern="1200" dirty="0" err="1">
                <a:latin typeface="+mj-lt"/>
                <a:ea typeface="+mj-ea"/>
                <a:cs typeface="+mj-cs"/>
              </a:rPr>
              <a:t>Алгоритм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відпалу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та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проблеми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метаевристичних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алгоритмів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D00765-D70D-41DC-ABA4-B8C9FEC8124B}"/>
              </a:ext>
            </a:extLst>
          </p:cNvPr>
          <p:cNvSpPr txBox="1"/>
          <p:nvPr/>
        </p:nvSpPr>
        <p:spPr>
          <a:xfrm>
            <a:off x="377687" y="1422332"/>
            <a:ext cx="11539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Як тільки значення Р наблизилось до 0 </a:t>
            </a:r>
            <a:r>
              <a:rPr lang="uk-UA" sz="3200" dirty="0" err="1"/>
              <a:t>запам</a:t>
            </a:r>
            <a:r>
              <a:rPr lang="en-US" sz="3200" dirty="0"/>
              <a:t>`</a:t>
            </a:r>
            <a:r>
              <a:rPr lang="uk-UA" sz="3200" dirty="0" err="1"/>
              <a:t>ятовуємо</a:t>
            </a:r>
            <a:r>
              <a:rPr lang="uk-UA" sz="3200" dirty="0"/>
              <a:t> найкраще значення довжини маршруту і починаємо з етапу 2 встановивши значення температури Т=1000. Декілька (в залежності від розміру вхідних даних) таких повторів наблизять до оптимального результату. Іншим варіантом є уповільнення зниження температури, наприклад встановлення </a:t>
            </a:r>
            <a:r>
              <a:rPr lang="el-GR" sz="3200" dirty="0"/>
              <a:t>α</a:t>
            </a:r>
            <a:r>
              <a:rPr lang="uk-UA" sz="3200" dirty="0"/>
              <a:t>=0,01. У такому випадку може не знадобитися повтор циклів. Велике значення також має підбір початкового значення температури, що є задачею творчою.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95379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8650B-A389-4070-A0A7-357B9AF92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7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Особливості моделюванням ройового інтелекту нейронних мереж та генетичних алгоритмів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19932-C7FF-4691-BE20-E6868AF9272F}"/>
              </a:ext>
            </a:extLst>
          </p:cNvPr>
          <p:cNvSpPr txBox="1"/>
          <p:nvPr/>
        </p:nvSpPr>
        <p:spPr>
          <a:xfrm>
            <a:off x="1148862" y="2008554"/>
            <a:ext cx="22586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Нейронні мережі</a:t>
            </a:r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D58319-FA82-4DA9-AF59-681ABF300467}"/>
              </a:ext>
            </a:extLst>
          </p:cNvPr>
          <p:cNvSpPr txBox="1"/>
          <p:nvPr/>
        </p:nvSpPr>
        <p:spPr>
          <a:xfrm>
            <a:off x="4989342" y="2009100"/>
            <a:ext cx="22586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Генетичні алгоритми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6D668-5BBC-46B0-8F58-8C2AA4D00B07}"/>
              </a:ext>
            </a:extLst>
          </p:cNvPr>
          <p:cNvSpPr txBox="1"/>
          <p:nvPr/>
        </p:nvSpPr>
        <p:spPr>
          <a:xfrm>
            <a:off x="8656566" y="2028251"/>
            <a:ext cx="22586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Ройовий інтелект</a:t>
            </a:r>
            <a:endParaRPr lang="ru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06BC5-4C92-4C78-8E86-D3CEA265C9B5}"/>
              </a:ext>
            </a:extLst>
          </p:cNvPr>
          <p:cNvSpPr txBox="1"/>
          <p:nvPr/>
        </p:nvSpPr>
        <p:spPr>
          <a:xfrm>
            <a:off x="1071860" y="3244334"/>
            <a:ext cx="225864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Топологія мережі</a:t>
            </a:r>
            <a:endParaRPr 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1BC8E5-6616-448D-BF7C-A04EB8132B76}"/>
              </a:ext>
            </a:extLst>
          </p:cNvPr>
          <p:cNvSpPr txBox="1"/>
          <p:nvPr/>
        </p:nvSpPr>
        <p:spPr>
          <a:xfrm>
            <a:off x="5061613" y="3209158"/>
            <a:ext cx="2258646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ru-UA"/>
            </a:defPPr>
            <a:lvl1pPr algn="ctr"/>
          </a:lstStyle>
          <a:p>
            <a:r>
              <a:rPr lang="uk-UA" dirty="0"/>
              <a:t>Пошук способу схрещування та </a:t>
            </a:r>
            <a:r>
              <a:rPr lang="uk-UA"/>
              <a:t>мутації 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F96E1-0967-4890-A938-C821CE50D99B}"/>
              </a:ext>
            </a:extLst>
          </p:cNvPr>
          <p:cNvSpPr txBox="1"/>
          <p:nvPr/>
        </p:nvSpPr>
        <p:spPr>
          <a:xfrm>
            <a:off x="8656566" y="3234634"/>
            <a:ext cx="2258646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ru-UA"/>
            </a:defPPr>
            <a:lvl1pPr algn="ctr"/>
          </a:lstStyle>
          <a:p>
            <a:r>
              <a:rPr lang="uk-UA" dirty="0"/>
              <a:t>Створення або  вибір </a:t>
            </a:r>
            <a:r>
              <a:rPr lang="uk-UA"/>
              <a:t>формальної моделі</a:t>
            </a:r>
            <a:endParaRPr lang="ru-UA" dirty="0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78C255FE-5F6F-420C-B546-F2A224690AED}"/>
              </a:ext>
            </a:extLst>
          </p:cNvPr>
          <p:cNvSpPr/>
          <p:nvPr/>
        </p:nvSpPr>
        <p:spPr>
          <a:xfrm>
            <a:off x="1873924" y="2472836"/>
            <a:ext cx="654518" cy="683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7CCB89D8-FFFD-4665-B555-FF36315ABB97}"/>
              </a:ext>
            </a:extLst>
          </p:cNvPr>
          <p:cNvSpPr/>
          <p:nvPr/>
        </p:nvSpPr>
        <p:spPr>
          <a:xfrm>
            <a:off x="5884244" y="2465990"/>
            <a:ext cx="654518" cy="683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C3127983-01B4-4A10-9BD0-7898DE224A3B}"/>
              </a:ext>
            </a:extLst>
          </p:cNvPr>
          <p:cNvSpPr/>
          <p:nvPr/>
        </p:nvSpPr>
        <p:spPr>
          <a:xfrm>
            <a:off x="9564303" y="2472836"/>
            <a:ext cx="654518" cy="683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63CEE1-E39A-4A6F-AA82-247FEE3E9D47}"/>
              </a:ext>
            </a:extLst>
          </p:cNvPr>
          <p:cNvSpPr txBox="1"/>
          <p:nvPr/>
        </p:nvSpPr>
        <p:spPr>
          <a:xfrm>
            <a:off x="5061613" y="4303362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Використання випадкового пошуку</a:t>
            </a:r>
            <a:endParaRPr lang="ru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1B212-03C9-4218-B0A1-06C5C8E7BD68}"/>
              </a:ext>
            </a:extLst>
          </p:cNvPr>
          <p:cNvSpPr txBox="1"/>
          <p:nvPr/>
        </p:nvSpPr>
        <p:spPr>
          <a:xfrm>
            <a:off x="8656566" y="4071685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Використання випадкового пошуку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7D7D27-ACBC-4628-98F1-74C41B15B946}"/>
              </a:ext>
            </a:extLst>
          </p:cNvPr>
          <p:cNvSpPr txBox="1"/>
          <p:nvPr/>
        </p:nvSpPr>
        <p:spPr>
          <a:xfrm>
            <a:off x="1071860" y="4020766"/>
            <a:ext cx="225864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Відсутність використання випадкового пошуку</a:t>
            </a:r>
            <a:endParaRPr lang="ru-U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041EA-4FCE-4D42-B55E-3CA33A817B1E}"/>
              </a:ext>
            </a:extLst>
          </p:cNvPr>
          <p:cNvSpPr txBox="1"/>
          <p:nvPr/>
        </p:nvSpPr>
        <p:spPr>
          <a:xfrm>
            <a:off x="1071860" y="5351196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Повторюваність процедури</a:t>
            </a:r>
            <a:endParaRPr lang="ru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AB014F-B97B-48BE-B05C-60608E0B8AD0}"/>
              </a:ext>
            </a:extLst>
          </p:cNvPr>
          <p:cNvSpPr txBox="1"/>
          <p:nvPr/>
        </p:nvSpPr>
        <p:spPr>
          <a:xfrm>
            <a:off x="5082180" y="5120567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Повторюваність процедури</a:t>
            </a:r>
            <a:endParaRPr lang="ru-U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D00E30-C7BF-40D4-946C-5D974DF5F8DE}"/>
              </a:ext>
            </a:extLst>
          </p:cNvPr>
          <p:cNvSpPr txBox="1"/>
          <p:nvPr/>
        </p:nvSpPr>
        <p:spPr>
          <a:xfrm>
            <a:off x="8656566" y="4882531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Повторюваність процедури</a:t>
            </a:r>
            <a:endParaRPr lang="ru-U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F7FFB0-9C89-418B-BDBB-7940B09BFF29}"/>
              </a:ext>
            </a:extLst>
          </p:cNvPr>
          <p:cNvSpPr txBox="1"/>
          <p:nvPr/>
        </p:nvSpPr>
        <p:spPr>
          <a:xfrm>
            <a:off x="8656566" y="5696733"/>
            <a:ext cx="22586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Наявність самоорганізації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4686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974</Words>
  <Application>Microsoft Office PowerPoint</Application>
  <PresentationFormat>Широкоэкранный</PresentationFormat>
  <Paragraphs>425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Колективний (ройовий) інтелект та особливості його реалізації</vt:lpstr>
      <vt:lpstr>Алгоритм відпалу</vt:lpstr>
      <vt:lpstr>Презентация PowerPoint</vt:lpstr>
      <vt:lpstr>Алгоритм відпалу</vt:lpstr>
      <vt:lpstr>Алгоритм відпалу</vt:lpstr>
      <vt:lpstr>Алгоритм відпалу</vt:lpstr>
      <vt:lpstr>Алгоритм відпалу</vt:lpstr>
      <vt:lpstr>Алгоритм відпалу та проблеми метаевристичних алгоритмів</vt:lpstr>
      <vt:lpstr>Особливості моделюванням ройового інтелекту нейронних мереж та генетичних алгоритмів</vt:lpstr>
      <vt:lpstr>Презентация PowerPoint</vt:lpstr>
      <vt:lpstr>Для підтвердження цієї тези можна розглянути такий приклад алгоритму ройового інтелекту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Колективний (ройовий) інтелект та особливості його реалізації</dc:title>
  <dc:creator>Троцько Володимир Валентинович</dc:creator>
  <cp:lastModifiedBy>Троцько Володимир Валентинович</cp:lastModifiedBy>
  <cp:revision>50</cp:revision>
  <dcterms:created xsi:type="dcterms:W3CDTF">2021-10-22T09:10:26Z</dcterms:created>
  <dcterms:modified xsi:type="dcterms:W3CDTF">2021-10-23T09:01:55Z</dcterms:modified>
</cp:coreProperties>
</file>