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57" r:id="rId10"/>
    <p:sldId id="265" r:id="rId11"/>
    <p:sldId id="266" r:id="rId12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6" d="100"/>
          <a:sy n="96" d="100"/>
        </p:scale>
        <p:origin x="1116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192514-5369-4D03-9E78-2A342D43F5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6CA4067-99B3-48B1-A263-EBC0F7E37A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059647A-619F-4260-A108-F78E69806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0B181-3BC5-476F-9FD4-DB66A432596E}" type="datetimeFigureOut">
              <a:rPr lang="ru-UA" smtClean="0"/>
              <a:t>23.10.2021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5E08D08-E430-4034-8E4B-63A1E8C6E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2903C6-8BD9-4664-8D7A-83F23E7F9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9AE25-B893-44BF-B8F7-AF3F29978A5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335193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3F177A-2E11-434D-B6C7-82C969EDC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5E5E392-D1DE-4F4F-BE2F-A57F0F253A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0B5A63D-3883-4559-B077-D208DD31B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0B181-3BC5-476F-9FD4-DB66A432596E}" type="datetimeFigureOut">
              <a:rPr lang="ru-UA" smtClean="0"/>
              <a:t>23.10.2021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75FF185-79A7-4341-B083-0D1158951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9E5055-0FC7-404F-9EFB-6B31D1112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9AE25-B893-44BF-B8F7-AF3F29978A5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52809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6E79605-E488-4DBF-B5C3-3869AB9ADB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9ED003C-45FE-41EC-BD58-0F228BDE5B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B0B0045-1515-4917-8D13-CAEBCF296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0B181-3BC5-476F-9FD4-DB66A432596E}" type="datetimeFigureOut">
              <a:rPr lang="ru-UA" smtClean="0"/>
              <a:t>23.10.2021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F212F2B-7D43-4DFF-BACB-825E455FB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307E194-56A0-480B-A2A4-E2708D190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9AE25-B893-44BF-B8F7-AF3F29978A5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704043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A28B2A-5B48-44CA-99E0-955807D3C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592978E-DBC1-418A-9D02-BB05B3E275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8E6A81E-1E87-4BF4-BA2D-5913AD7DB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0B181-3BC5-476F-9FD4-DB66A432596E}" type="datetimeFigureOut">
              <a:rPr lang="ru-UA" smtClean="0"/>
              <a:t>23.10.2021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54DCA41-A697-43F5-B186-0F1DEC6E2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D9FA730-48B3-449C-8A85-1ABBDE299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9AE25-B893-44BF-B8F7-AF3F29978A5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5280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7B5EED-286C-4A77-A1F9-B2F336DDE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12B0A4C-02E0-4F1E-836F-C2677A02D2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6E2BC9-F2BA-4A07-8DFC-C63A7ABE3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0B181-3BC5-476F-9FD4-DB66A432596E}" type="datetimeFigureOut">
              <a:rPr lang="ru-UA" smtClean="0"/>
              <a:t>23.10.2021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8EAEFAD-2017-492F-BBDD-4840D16E1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C51DF0A-308C-422A-9EB3-C92580FA7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9AE25-B893-44BF-B8F7-AF3F29978A5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79007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7F3FA4-EC7B-4BF7-B51F-D2EF6FD9D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8E10AA7-1ACB-4004-91AD-A712757261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3267BA4-45CE-4EA8-8F55-C95B136590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BE47593-DDD8-45B6-928D-2E3C85ADB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0B181-3BC5-476F-9FD4-DB66A432596E}" type="datetimeFigureOut">
              <a:rPr lang="ru-UA" smtClean="0"/>
              <a:t>23.10.2021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F2BB0A0-A06A-4857-8CCA-47BB740B4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5063CF9-7A6B-4D09-8C3E-98BF5E97F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9AE25-B893-44BF-B8F7-AF3F29978A5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40176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AF5177-E1C4-4FB5-9B75-76E7C3F46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47D199D-A757-45D8-9327-C217A42A1D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2CB7B90-D30B-47DB-99A8-0C732259B4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A6B7EBE-1835-43C8-858E-05B7835E7E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2A844D7-1E46-4CC8-B023-96CAD5AA74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E64A5C7-4772-4286-8A27-BE342A9C0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0B181-3BC5-476F-9FD4-DB66A432596E}" type="datetimeFigureOut">
              <a:rPr lang="ru-UA" smtClean="0"/>
              <a:t>23.10.2021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CD36544-128A-4AAD-8047-1BDF21A2B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59A62DB-7F11-4CA7-82A2-AC941D02E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9AE25-B893-44BF-B8F7-AF3F29978A5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155019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11B703-0D96-44AA-BB8C-4A5224695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D337C12-0BBE-4081-A35F-2A7601327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0B181-3BC5-476F-9FD4-DB66A432596E}" type="datetimeFigureOut">
              <a:rPr lang="ru-UA" smtClean="0"/>
              <a:t>23.10.2021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943E390-5A5B-49A7-9234-4B434121B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64EED59-348D-4457-A062-536725604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9AE25-B893-44BF-B8F7-AF3F29978A5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145217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50ECECA-411C-4310-9A3B-AE7108439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0B181-3BC5-476F-9FD4-DB66A432596E}" type="datetimeFigureOut">
              <a:rPr lang="ru-UA" smtClean="0"/>
              <a:t>23.10.2021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12DFBC7-115B-4100-AD7B-F071C2FE3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D2818FD-788E-4FEC-85F3-39DE0E23C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9AE25-B893-44BF-B8F7-AF3F29978A5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44660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D85C46-E2FC-4E59-994B-6A7ADE1F0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150C7E-A02C-49AF-B5B0-F21A4C899A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EAF034C-A985-472A-A9FF-73699FC037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5B80B61-70F6-47BA-A950-B9E902709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0B181-3BC5-476F-9FD4-DB66A432596E}" type="datetimeFigureOut">
              <a:rPr lang="ru-UA" smtClean="0"/>
              <a:t>23.10.2021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81C9664-840D-40B6-AE24-9D419185A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C9C4A08-5017-45CF-AB71-D6676113B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9AE25-B893-44BF-B8F7-AF3F29978A5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8925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827021-99BE-45C1-9F5C-A0F210273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76778F1-5B6E-48FC-90C1-A6F68AE15B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134EEA8-B13E-4A78-A5F2-0F45D25A80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8CEB7F5-059B-4EC1-9B77-BF688A26A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0B181-3BC5-476F-9FD4-DB66A432596E}" type="datetimeFigureOut">
              <a:rPr lang="ru-UA" smtClean="0"/>
              <a:t>23.10.2021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44E2CC6-4B64-4BB1-A2BF-639A7C7CC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18ED4B0-B3ED-49A0-884E-1D21E6DE1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9AE25-B893-44BF-B8F7-AF3F29978A5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12421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6F3072-33BA-431B-BA8F-6B0DBA2B7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AC3308D-52CD-4664-8AEE-ECD1DA635A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6277285-496F-4139-AD48-CA94C30A64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0B181-3BC5-476F-9FD4-DB66A432596E}" type="datetimeFigureOut">
              <a:rPr lang="ru-UA" smtClean="0"/>
              <a:t>23.10.2021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8DE4DD2-BE39-48A0-9505-136FCACE16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61E36D4-5203-4A34-9E12-D3394E0D9A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9AE25-B893-44BF-B8F7-AF3F29978A52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17149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67C33CE6-D186-41E1-818A-9B2E704C08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2154" y="170851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Колективний (ройовий) інтелект та особливості його реалізації</a:t>
            </a:r>
            <a:endParaRPr lang="ru-UA" b="1" dirty="0"/>
          </a:p>
        </p:txBody>
      </p:sp>
    </p:spTree>
    <p:extLst>
      <p:ext uri="{BB962C8B-B14F-4D97-AF65-F5344CB8AC3E}">
        <p14:creationId xmlns:p14="http://schemas.microsoft.com/office/powerpoint/2010/main" val="1000652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DDAFAA-382A-4E58-982D-9EB60B71D720}"/>
              </a:ext>
            </a:extLst>
          </p:cNvPr>
          <p:cNvSpPr txBox="1"/>
          <p:nvPr/>
        </p:nvSpPr>
        <p:spPr>
          <a:xfrm>
            <a:off x="755375" y="133386"/>
            <a:ext cx="1088334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200" kern="1200" dirty="0">
                <a:latin typeface="+mj-lt"/>
                <a:ea typeface="+mj-ea"/>
                <a:cs typeface="+mj-cs"/>
              </a:rPr>
              <a:t>П</a:t>
            </a:r>
            <a:r>
              <a:rPr lang="en-US" sz="3200" kern="1200" dirty="0" err="1">
                <a:latin typeface="+mj-lt"/>
                <a:ea typeface="+mj-ea"/>
                <a:cs typeface="+mj-cs"/>
              </a:rPr>
              <a:t>роблеми</a:t>
            </a:r>
            <a:r>
              <a:rPr lang="en-US" sz="3200" kern="1200" dirty="0">
                <a:latin typeface="+mj-lt"/>
                <a:ea typeface="+mj-ea"/>
                <a:cs typeface="+mj-cs"/>
              </a:rPr>
              <a:t> </a:t>
            </a:r>
            <a:r>
              <a:rPr lang="uk-UA" sz="3200" kern="1200" dirty="0">
                <a:latin typeface="+mj-lt"/>
                <a:ea typeface="+mj-ea"/>
                <a:cs typeface="+mj-cs"/>
              </a:rPr>
              <a:t>алгоритмів ройового інтелекту як частини </a:t>
            </a:r>
            <a:r>
              <a:rPr lang="en-US" sz="3200" kern="1200" dirty="0">
                <a:latin typeface="+mj-lt"/>
                <a:ea typeface="+mj-ea"/>
                <a:cs typeface="+mj-cs"/>
              </a:rPr>
              <a:t>метаевристичних </a:t>
            </a:r>
            <a:r>
              <a:rPr lang="en-US" sz="3200" kern="1200" dirty="0" err="1">
                <a:latin typeface="+mj-lt"/>
                <a:ea typeface="+mj-ea"/>
                <a:cs typeface="+mj-cs"/>
              </a:rPr>
              <a:t>алгоритмів</a:t>
            </a:r>
            <a:endParaRPr lang="ru-UA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9005A54-804E-490D-A0E4-D7D2B9DF96C2}"/>
              </a:ext>
            </a:extLst>
          </p:cNvPr>
          <p:cNvSpPr txBox="1"/>
          <p:nvPr/>
        </p:nvSpPr>
        <p:spPr>
          <a:xfrm>
            <a:off x="526774" y="1419326"/>
            <a:ext cx="1111194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uk-UA" sz="2400" dirty="0"/>
              <a:t>Всі метаевристичні алгоритми в тому числі і алгоритми ройового інтелекту не гарантують точного рішення</a:t>
            </a:r>
          </a:p>
          <a:p>
            <a:pPr marL="342900" indent="-342900" algn="just">
              <a:buAutoNum type="arabicPeriod"/>
            </a:pPr>
            <a:r>
              <a:rPr lang="uk-UA" sz="2400" dirty="0"/>
              <a:t>Не має чіткої межі між метаевристичними алгоритмами та алгоритмами імітації ройового інтелекту (поняття «інтелект» тут відносне).</a:t>
            </a:r>
          </a:p>
          <a:p>
            <a:pPr marL="342900" indent="-342900" algn="just">
              <a:buAutoNum type="arabicPeriod"/>
            </a:pPr>
            <a:r>
              <a:rPr lang="uk-UA" sz="2400" dirty="0"/>
              <a:t>Алгоритми ройового інтелекту вимагають використання імітації поведінки великої кількості особин що може впливати на швидкодію виконання. Інші підходи можуть виявитися більш ефективними.</a:t>
            </a:r>
          </a:p>
          <a:p>
            <a:pPr marL="342900" indent="-342900" algn="just">
              <a:buAutoNum type="arabicPeriod"/>
            </a:pPr>
            <a:r>
              <a:rPr lang="uk-UA" sz="2400" dirty="0"/>
              <a:t>Реалізація алгоритмів ройового інтелекту вимагає більш творчого підходу і поглиблених знань роботи кожного алгоритму оскільки кількість різних алгоритмів є значною.</a:t>
            </a:r>
          </a:p>
          <a:p>
            <a:pPr marL="342900" indent="-342900" algn="just">
              <a:buAutoNum type="arabicPeriod"/>
            </a:pPr>
            <a:r>
              <a:rPr lang="uk-UA" sz="2400" dirty="0"/>
              <a:t>Напрямок метаевристичних алгоритмі піддають критиці стверджуючи, що це просто розширене застосування методу Монте-Карло.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0002609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5A94B0-6FA1-4C06-ADB2-48E5B1693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2819155"/>
            <a:ext cx="10515600" cy="986009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Для підтвердження цієї тези можна розглянути такий приклад алгоритму ройового інтелекту</a:t>
            </a:r>
            <a:endParaRPr lang="ru-UA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515468-AC54-41D6-85B8-11C27665D674}"/>
              </a:ext>
            </a:extLst>
          </p:cNvPr>
          <p:cNvSpPr txBox="1"/>
          <p:nvPr/>
        </p:nvSpPr>
        <p:spPr>
          <a:xfrm>
            <a:off x="2124074" y="5215613"/>
            <a:ext cx="79438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UA" dirty="0"/>
              <a:t>https://www.researchgate.net/publication/331328734_Emperor_Penguins_Colony_a_new_metaheuristic_algorithm_for_optimization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A947A46C-A137-4F2A-B11A-6ABE161A72E4}"/>
              </a:ext>
            </a:extLst>
          </p:cNvPr>
          <p:cNvSpPr txBox="1">
            <a:spLocks/>
          </p:cNvSpPr>
          <p:nvPr/>
        </p:nvSpPr>
        <p:spPr>
          <a:xfrm>
            <a:off x="425725" y="417934"/>
            <a:ext cx="1134054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b="1" dirty="0"/>
              <a:t>Застосування алгоритмів ройового інтелекту вимагає поглиблених знань реалізації і особливостей кожного з них</a:t>
            </a:r>
            <a:endParaRPr lang="ru-UA" b="1" dirty="0"/>
          </a:p>
        </p:txBody>
      </p:sp>
      <p:sp>
        <p:nvSpPr>
          <p:cNvPr id="7" name="Стрелка: вниз 6">
            <a:extLst>
              <a:ext uri="{FF2B5EF4-FFF2-40B4-BE49-F238E27FC236}">
                <a16:creationId xmlns:a16="http://schemas.microsoft.com/office/drawing/2014/main" id="{177CE3EA-56F6-47F7-956C-4FA8CE23ADCA}"/>
              </a:ext>
            </a:extLst>
          </p:cNvPr>
          <p:cNvSpPr/>
          <p:nvPr/>
        </p:nvSpPr>
        <p:spPr>
          <a:xfrm>
            <a:off x="4383156" y="4244009"/>
            <a:ext cx="3031434" cy="64633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62830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D5A2C3-ADE5-4261-A430-CD79F9CDD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968" y="29298"/>
            <a:ext cx="12106031" cy="885524"/>
          </a:xfrm>
        </p:spPr>
        <p:txBody>
          <a:bodyPr>
            <a:normAutofit/>
          </a:bodyPr>
          <a:lstStyle/>
          <a:p>
            <a:pPr algn="ctr"/>
            <a:r>
              <a:rPr lang="uk-UA" dirty="0"/>
              <a:t>Алгоритм відпалу</a:t>
            </a:r>
            <a:endParaRPr lang="ru-UA" dirty="0"/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0256618C-C694-4910-871B-BCBCC4DBD5F6}"/>
              </a:ext>
            </a:extLst>
          </p:cNvPr>
          <p:cNvGrpSpPr/>
          <p:nvPr/>
        </p:nvGrpSpPr>
        <p:grpSpPr>
          <a:xfrm>
            <a:off x="257279" y="672218"/>
            <a:ext cx="4554747" cy="3936698"/>
            <a:chOff x="0" y="0"/>
            <a:chExt cx="4554747" cy="4412950"/>
          </a:xfrm>
        </p:grpSpPr>
        <p:sp>
          <p:nvSpPr>
            <p:cNvPr id="5" name="Блок-схема: узел 4">
              <a:extLst>
                <a:ext uri="{FF2B5EF4-FFF2-40B4-BE49-F238E27FC236}">
                  <a16:creationId xmlns:a16="http://schemas.microsoft.com/office/drawing/2014/main" id="{C1E7CF17-4F76-402C-997E-05BD80D690D3}"/>
                </a:ext>
              </a:extLst>
            </p:cNvPr>
            <p:cNvSpPr/>
            <p:nvPr/>
          </p:nvSpPr>
          <p:spPr>
            <a:xfrm>
              <a:off x="0" y="2323740"/>
              <a:ext cx="546700" cy="494221"/>
            </a:xfrm>
            <a:prstGeom prst="flowChartConnector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200">
                  <a:solidFill>
                    <a:schemeClr val="tx1"/>
                  </a:solidFill>
                </a:rPr>
                <a:t>A0</a:t>
              </a:r>
              <a:endParaRPr lang="ru-UA" sz="1200">
                <a:solidFill>
                  <a:schemeClr val="tx1"/>
                </a:solidFill>
              </a:endParaRPr>
            </a:p>
          </p:txBody>
        </p:sp>
        <p:sp>
          <p:nvSpPr>
            <p:cNvPr id="6" name="Блок-схема: узел 5">
              <a:extLst>
                <a:ext uri="{FF2B5EF4-FFF2-40B4-BE49-F238E27FC236}">
                  <a16:creationId xmlns:a16="http://schemas.microsoft.com/office/drawing/2014/main" id="{54127B86-0DE8-42B0-92E9-186E8D36C79F}"/>
                </a:ext>
              </a:extLst>
            </p:cNvPr>
            <p:cNvSpPr/>
            <p:nvPr/>
          </p:nvSpPr>
          <p:spPr>
            <a:xfrm>
              <a:off x="816275" y="0"/>
              <a:ext cx="546699" cy="494221"/>
            </a:xfrm>
            <a:prstGeom prst="flowChartConnector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200">
                  <a:solidFill>
                    <a:schemeClr val="tx1"/>
                  </a:solidFill>
                </a:rPr>
                <a:t>A1</a:t>
              </a:r>
              <a:endParaRPr lang="ru-UA" sz="1200">
                <a:solidFill>
                  <a:schemeClr val="tx1"/>
                </a:solidFill>
              </a:endParaRPr>
            </a:p>
          </p:txBody>
        </p:sp>
        <p:sp>
          <p:nvSpPr>
            <p:cNvPr id="7" name="Блок-схема: узел 6">
              <a:extLst>
                <a:ext uri="{FF2B5EF4-FFF2-40B4-BE49-F238E27FC236}">
                  <a16:creationId xmlns:a16="http://schemas.microsoft.com/office/drawing/2014/main" id="{84D24391-2BAC-42A9-AEC7-EF1C3F9FAB20}"/>
                </a:ext>
              </a:extLst>
            </p:cNvPr>
            <p:cNvSpPr/>
            <p:nvPr/>
          </p:nvSpPr>
          <p:spPr>
            <a:xfrm>
              <a:off x="2636089" y="103337"/>
              <a:ext cx="546700" cy="494221"/>
            </a:xfrm>
            <a:prstGeom prst="flowChartConnector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200">
                  <a:solidFill>
                    <a:schemeClr val="tx1"/>
                  </a:solidFill>
                </a:rPr>
                <a:t>A2</a:t>
              </a:r>
              <a:endParaRPr lang="ru-UA" sz="1200">
                <a:solidFill>
                  <a:schemeClr val="tx1"/>
                </a:solidFill>
              </a:endParaRPr>
            </a:p>
          </p:txBody>
        </p:sp>
        <p:sp>
          <p:nvSpPr>
            <p:cNvPr id="8" name="Блок-схема: узел 7">
              <a:extLst>
                <a:ext uri="{FF2B5EF4-FFF2-40B4-BE49-F238E27FC236}">
                  <a16:creationId xmlns:a16="http://schemas.microsoft.com/office/drawing/2014/main" id="{3C4A3E1D-5AE6-4F67-AF4E-890309642855}"/>
                </a:ext>
              </a:extLst>
            </p:cNvPr>
            <p:cNvSpPr/>
            <p:nvPr/>
          </p:nvSpPr>
          <p:spPr>
            <a:xfrm>
              <a:off x="4006610" y="1582408"/>
              <a:ext cx="548137" cy="494221"/>
            </a:xfrm>
            <a:prstGeom prst="flowChartConnector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200">
                  <a:solidFill>
                    <a:schemeClr val="tx1"/>
                  </a:solidFill>
                </a:rPr>
                <a:t>A3</a:t>
              </a:r>
              <a:endParaRPr lang="ru-UA" sz="1200">
                <a:solidFill>
                  <a:schemeClr val="tx1"/>
                </a:solidFill>
              </a:endParaRPr>
            </a:p>
          </p:txBody>
        </p:sp>
        <p:sp>
          <p:nvSpPr>
            <p:cNvPr id="9" name="Блок-схема: узел 8">
              <a:extLst>
                <a:ext uri="{FF2B5EF4-FFF2-40B4-BE49-F238E27FC236}">
                  <a16:creationId xmlns:a16="http://schemas.microsoft.com/office/drawing/2014/main" id="{6788EADD-C714-491A-82E0-63E0EE167A99}"/>
                </a:ext>
              </a:extLst>
            </p:cNvPr>
            <p:cNvSpPr/>
            <p:nvPr/>
          </p:nvSpPr>
          <p:spPr>
            <a:xfrm>
              <a:off x="3783402" y="3249283"/>
              <a:ext cx="546699" cy="494221"/>
            </a:xfrm>
            <a:prstGeom prst="flowChartConnector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200">
                  <a:solidFill>
                    <a:schemeClr val="tx1"/>
                  </a:solidFill>
                </a:rPr>
                <a:t>A4</a:t>
              </a:r>
              <a:endParaRPr lang="ru-UA" sz="1200">
                <a:solidFill>
                  <a:schemeClr val="tx1"/>
                </a:solidFill>
              </a:endParaRPr>
            </a:p>
          </p:txBody>
        </p:sp>
        <p:sp>
          <p:nvSpPr>
            <p:cNvPr id="10" name="Блок-схема: узел 9">
              <a:extLst>
                <a:ext uri="{FF2B5EF4-FFF2-40B4-BE49-F238E27FC236}">
                  <a16:creationId xmlns:a16="http://schemas.microsoft.com/office/drawing/2014/main" id="{9488FE3A-E967-4E93-86A4-2F333F986519}"/>
                </a:ext>
              </a:extLst>
            </p:cNvPr>
            <p:cNvSpPr/>
            <p:nvPr/>
          </p:nvSpPr>
          <p:spPr>
            <a:xfrm>
              <a:off x="331039" y="3923222"/>
              <a:ext cx="548137" cy="489728"/>
            </a:xfrm>
            <a:prstGeom prst="flowChartConnector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200">
                  <a:solidFill>
                    <a:schemeClr val="tx1"/>
                  </a:solidFill>
                </a:rPr>
                <a:t>A5</a:t>
              </a:r>
            </a:p>
            <a:p>
              <a:pPr algn="ctr"/>
              <a:endParaRPr lang="ru-UA" sz="1200">
                <a:solidFill>
                  <a:schemeClr val="tx1"/>
                </a:solidFill>
              </a:endParaRPr>
            </a:p>
          </p:txBody>
        </p:sp>
        <p:cxnSp>
          <p:nvCxnSpPr>
            <p:cNvPr id="11" name="Прямая соединительная линия 10">
              <a:extLst>
                <a:ext uri="{FF2B5EF4-FFF2-40B4-BE49-F238E27FC236}">
                  <a16:creationId xmlns:a16="http://schemas.microsoft.com/office/drawing/2014/main" id="{53496ECD-2B9F-4E6A-9C8E-B9377D610848}"/>
                </a:ext>
              </a:extLst>
            </p:cNvPr>
            <p:cNvCxnSpPr>
              <a:stCxn id="5" idx="6"/>
              <a:endCxn id="6" idx="5"/>
            </p:cNvCxnSpPr>
            <p:nvPr/>
          </p:nvCxnSpPr>
          <p:spPr>
            <a:xfrm flipV="1">
              <a:off x="546700" y="420528"/>
              <a:ext cx="736001" cy="215032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>
              <a:extLst>
                <a:ext uri="{FF2B5EF4-FFF2-40B4-BE49-F238E27FC236}">
                  <a16:creationId xmlns:a16="http://schemas.microsoft.com/office/drawing/2014/main" id="{503CF49A-5857-46B9-9134-14D1262DAEFA}"/>
                </a:ext>
              </a:extLst>
            </p:cNvPr>
            <p:cNvCxnSpPr>
              <a:stCxn id="5" idx="6"/>
              <a:endCxn id="7" idx="3"/>
            </p:cNvCxnSpPr>
            <p:nvPr/>
          </p:nvCxnSpPr>
          <p:spPr>
            <a:xfrm flipV="1">
              <a:off x="546700" y="523865"/>
              <a:ext cx="2169662" cy="204698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>
              <a:extLst>
                <a:ext uri="{FF2B5EF4-FFF2-40B4-BE49-F238E27FC236}">
                  <a16:creationId xmlns:a16="http://schemas.microsoft.com/office/drawing/2014/main" id="{91E90FD2-536E-4F14-8935-5832E3D17F67}"/>
                </a:ext>
              </a:extLst>
            </p:cNvPr>
            <p:cNvCxnSpPr>
              <a:stCxn id="5" idx="6"/>
              <a:endCxn id="9" idx="2"/>
            </p:cNvCxnSpPr>
            <p:nvPr/>
          </p:nvCxnSpPr>
          <p:spPr>
            <a:xfrm>
              <a:off x="546700" y="2570851"/>
              <a:ext cx="3236702" cy="92554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>
              <a:extLst>
                <a:ext uri="{FF2B5EF4-FFF2-40B4-BE49-F238E27FC236}">
                  <a16:creationId xmlns:a16="http://schemas.microsoft.com/office/drawing/2014/main" id="{305E4F1C-5810-4E2A-BBC4-E23E8F130363}"/>
                </a:ext>
              </a:extLst>
            </p:cNvPr>
            <p:cNvCxnSpPr>
              <a:stCxn id="5" idx="6"/>
              <a:endCxn id="8" idx="2"/>
            </p:cNvCxnSpPr>
            <p:nvPr/>
          </p:nvCxnSpPr>
          <p:spPr>
            <a:xfrm flipV="1">
              <a:off x="546700" y="1829519"/>
              <a:ext cx="3459910" cy="7413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>
              <a:extLst>
                <a:ext uri="{FF2B5EF4-FFF2-40B4-BE49-F238E27FC236}">
                  <a16:creationId xmlns:a16="http://schemas.microsoft.com/office/drawing/2014/main" id="{22923B2D-92F6-4AE9-810B-BB8E49664C60}"/>
                </a:ext>
              </a:extLst>
            </p:cNvPr>
            <p:cNvCxnSpPr>
              <a:stCxn id="5" idx="6"/>
              <a:endCxn id="10" idx="0"/>
            </p:cNvCxnSpPr>
            <p:nvPr/>
          </p:nvCxnSpPr>
          <p:spPr>
            <a:xfrm>
              <a:off x="546700" y="2570851"/>
              <a:ext cx="58408" cy="135237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>
              <a:extLst>
                <a:ext uri="{FF2B5EF4-FFF2-40B4-BE49-F238E27FC236}">
                  <a16:creationId xmlns:a16="http://schemas.microsoft.com/office/drawing/2014/main" id="{2567387F-9C13-423E-BEE6-42E9840E4221}"/>
                </a:ext>
              </a:extLst>
            </p:cNvPr>
            <p:cNvCxnSpPr>
              <a:stCxn id="7" idx="3"/>
              <a:endCxn id="6" idx="5"/>
            </p:cNvCxnSpPr>
            <p:nvPr/>
          </p:nvCxnSpPr>
          <p:spPr>
            <a:xfrm flipH="1" flipV="1">
              <a:off x="1282701" y="420528"/>
              <a:ext cx="1433661" cy="10333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>
              <a:extLst>
                <a:ext uri="{FF2B5EF4-FFF2-40B4-BE49-F238E27FC236}">
                  <a16:creationId xmlns:a16="http://schemas.microsoft.com/office/drawing/2014/main" id="{85E7C82E-E19C-4DAE-81CC-E8E2B67D9F24}"/>
                </a:ext>
              </a:extLst>
            </p:cNvPr>
            <p:cNvCxnSpPr>
              <a:stCxn id="8" idx="2"/>
              <a:endCxn id="6" idx="5"/>
            </p:cNvCxnSpPr>
            <p:nvPr/>
          </p:nvCxnSpPr>
          <p:spPr>
            <a:xfrm flipH="1" flipV="1">
              <a:off x="1282701" y="420528"/>
              <a:ext cx="2723909" cy="140899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>
              <a:extLst>
                <a:ext uri="{FF2B5EF4-FFF2-40B4-BE49-F238E27FC236}">
                  <a16:creationId xmlns:a16="http://schemas.microsoft.com/office/drawing/2014/main" id="{7B94B670-117A-427D-87B4-9AE60A4CD2DD}"/>
                </a:ext>
              </a:extLst>
            </p:cNvPr>
            <p:cNvCxnSpPr>
              <a:stCxn id="9" idx="2"/>
              <a:endCxn id="6" idx="5"/>
            </p:cNvCxnSpPr>
            <p:nvPr/>
          </p:nvCxnSpPr>
          <p:spPr>
            <a:xfrm flipH="1" flipV="1">
              <a:off x="1282701" y="420528"/>
              <a:ext cx="2500701" cy="307586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>
              <a:extLst>
                <a:ext uri="{FF2B5EF4-FFF2-40B4-BE49-F238E27FC236}">
                  <a16:creationId xmlns:a16="http://schemas.microsoft.com/office/drawing/2014/main" id="{91C6D53D-8A51-404C-95DF-17C18150D7D1}"/>
                </a:ext>
              </a:extLst>
            </p:cNvPr>
            <p:cNvCxnSpPr>
              <a:stCxn id="10" idx="0"/>
              <a:endCxn id="6" idx="5"/>
            </p:cNvCxnSpPr>
            <p:nvPr/>
          </p:nvCxnSpPr>
          <p:spPr>
            <a:xfrm flipV="1">
              <a:off x="605108" y="420528"/>
              <a:ext cx="677593" cy="350269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>
              <a:extLst>
                <a:ext uri="{FF2B5EF4-FFF2-40B4-BE49-F238E27FC236}">
                  <a16:creationId xmlns:a16="http://schemas.microsoft.com/office/drawing/2014/main" id="{51892833-4E99-44F7-8FB7-8BC96F32961D}"/>
                </a:ext>
              </a:extLst>
            </p:cNvPr>
            <p:cNvCxnSpPr>
              <a:stCxn id="8" idx="2"/>
              <a:endCxn id="7" idx="3"/>
            </p:cNvCxnSpPr>
            <p:nvPr/>
          </p:nvCxnSpPr>
          <p:spPr>
            <a:xfrm flipH="1" flipV="1">
              <a:off x="2716362" y="523865"/>
              <a:ext cx="1290248" cy="130565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>
              <a:extLst>
                <a:ext uri="{FF2B5EF4-FFF2-40B4-BE49-F238E27FC236}">
                  <a16:creationId xmlns:a16="http://schemas.microsoft.com/office/drawing/2014/main" id="{B4890FBE-5D6F-4A58-AA90-46A2B37FBBE5}"/>
                </a:ext>
              </a:extLst>
            </p:cNvPr>
            <p:cNvCxnSpPr>
              <a:stCxn id="9" idx="2"/>
              <a:endCxn id="7" idx="3"/>
            </p:cNvCxnSpPr>
            <p:nvPr/>
          </p:nvCxnSpPr>
          <p:spPr>
            <a:xfrm flipH="1" flipV="1">
              <a:off x="2716362" y="523865"/>
              <a:ext cx="1067040" cy="297252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>
              <a:extLst>
                <a:ext uri="{FF2B5EF4-FFF2-40B4-BE49-F238E27FC236}">
                  <a16:creationId xmlns:a16="http://schemas.microsoft.com/office/drawing/2014/main" id="{3B6CA853-3DFD-4DCE-9213-5DFB4CA25958}"/>
                </a:ext>
              </a:extLst>
            </p:cNvPr>
            <p:cNvCxnSpPr>
              <a:stCxn id="10" idx="0"/>
              <a:endCxn id="7" idx="3"/>
            </p:cNvCxnSpPr>
            <p:nvPr/>
          </p:nvCxnSpPr>
          <p:spPr>
            <a:xfrm flipV="1">
              <a:off x="605108" y="523865"/>
              <a:ext cx="2111254" cy="339935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>
              <a:extLst>
                <a:ext uri="{FF2B5EF4-FFF2-40B4-BE49-F238E27FC236}">
                  <a16:creationId xmlns:a16="http://schemas.microsoft.com/office/drawing/2014/main" id="{CCE5493F-1A32-4673-B9EC-4333C1F0255A}"/>
                </a:ext>
              </a:extLst>
            </p:cNvPr>
            <p:cNvCxnSpPr>
              <a:stCxn id="9" idx="2"/>
              <a:endCxn id="8" idx="2"/>
            </p:cNvCxnSpPr>
            <p:nvPr/>
          </p:nvCxnSpPr>
          <p:spPr>
            <a:xfrm flipV="1">
              <a:off x="3783402" y="1829519"/>
              <a:ext cx="223208" cy="166687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>
              <a:extLst>
                <a:ext uri="{FF2B5EF4-FFF2-40B4-BE49-F238E27FC236}">
                  <a16:creationId xmlns:a16="http://schemas.microsoft.com/office/drawing/2014/main" id="{92EE3828-00BA-4805-AB0D-07076C5B1EAB}"/>
                </a:ext>
              </a:extLst>
            </p:cNvPr>
            <p:cNvCxnSpPr>
              <a:stCxn id="10" idx="0"/>
              <a:endCxn id="8" idx="2"/>
            </p:cNvCxnSpPr>
            <p:nvPr/>
          </p:nvCxnSpPr>
          <p:spPr>
            <a:xfrm flipV="1">
              <a:off x="605108" y="1829519"/>
              <a:ext cx="3401502" cy="20937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>
              <a:extLst>
                <a:ext uri="{FF2B5EF4-FFF2-40B4-BE49-F238E27FC236}">
                  <a16:creationId xmlns:a16="http://schemas.microsoft.com/office/drawing/2014/main" id="{ADD16B1E-D1EF-493E-BDC9-D8FDB40F39F2}"/>
                </a:ext>
              </a:extLst>
            </p:cNvPr>
            <p:cNvCxnSpPr>
              <a:stCxn id="10" idx="0"/>
              <a:endCxn id="9" idx="2"/>
            </p:cNvCxnSpPr>
            <p:nvPr/>
          </p:nvCxnSpPr>
          <p:spPr>
            <a:xfrm flipV="1">
              <a:off x="605108" y="3496394"/>
              <a:ext cx="3178294" cy="42682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7" name="Таблица 26">
            <a:extLst>
              <a:ext uri="{FF2B5EF4-FFF2-40B4-BE49-F238E27FC236}">
                <a16:creationId xmlns:a16="http://schemas.microsoft.com/office/drawing/2014/main" id="{0150A5B1-8281-4BD4-81B8-6F68BEC736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9042251"/>
              </p:ext>
            </p:extLst>
          </p:nvPr>
        </p:nvGraphicFramePr>
        <p:xfrm>
          <a:off x="7001598" y="1135623"/>
          <a:ext cx="4267200" cy="152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85343446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29303887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26014743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75724213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35058995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91897475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149650232"/>
                    </a:ext>
                  </a:extLst>
                </a:gridCol>
              </a:tblGrid>
              <a:tr h="190500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uk-UA" sz="1100" u="none" strike="noStrike">
                          <a:effectLst/>
                        </a:rPr>
                        <a:t>Вихідна мариця відстаней</a:t>
                      </a: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27780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 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09744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310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230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175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230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1420396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310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400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350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300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180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5786983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400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 dirty="0">
                          <a:effectLst/>
                        </a:rPr>
                        <a:t>0</a:t>
                      </a:r>
                      <a:endParaRPr lang="ru-UA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200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198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0669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230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350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340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762914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175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300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200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450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542049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230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180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198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340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450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 dirty="0">
                          <a:effectLst/>
                        </a:rPr>
                        <a:t>0</a:t>
                      </a:r>
                      <a:endParaRPr lang="ru-UA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81508416"/>
                  </a:ext>
                </a:extLst>
              </a:tr>
            </a:tbl>
          </a:graphicData>
        </a:graphic>
      </p:graphicFrame>
      <p:sp>
        <p:nvSpPr>
          <p:cNvPr id="28" name="TextBox 27">
            <a:extLst>
              <a:ext uri="{FF2B5EF4-FFF2-40B4-BE49-F238E27FC236}">
                <a16:creationId xmlns:a16="http://schemas.microsoft.com/office/drawing/2014/main" id="{87584E2A-52D5-420E-B334-1D05EA0C0761}"/>
              </a:ext>
            </a:extLst>
          </p:cNvPr>
          <p:cNvSpPr txBox="1"/>
          <p:nvPr/>
        </p:nvSpPr>
        <p:spPr>
          <a:xfrm>
            <a:off x="2746018" y="6353717"/>
            <a:ext cx="6843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/>
              <a:t>Етап_1 – Генерація варіантів і встановлення початкових значень</a:t>
            </a:r>
            <a:endParaRPr lang="ru-UA" dirty="0"/>
          </a:p>
        </p:txBody>
      </p:sp>
      <p:graphicFrame>
        <p:nvGraphicFramePr>
          <p:cNvPr id="26" name="Таблица 25">
            <a:extLst>
              <a:ext uri="{FF2B5EF4-FFF2-40B4-BE49-F238E27FC236}">
                <a16:creationId xmlns:a16="http://schemas.microsoft.com/office/drawing/2014/main" id="{51FD0618-69FA-49FA-A989-9513709713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3385774"/>
              </p:ext>
            </p:extLst>
          </p:nvPr>
        </p:nvGraphicFramePr>
        <p:xfrm>
          <a:off x="9439998" y="2781390"/>
          <a:ext cx="1828800" cy="30956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389865622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801351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563032793"/>
                    </a:ext>
                  </a:extLst>
                </a:gridCol>
              </a:tblGrid>
              <a:tr h="23812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3223152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310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0846603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960143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230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0314311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175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366174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230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4635704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400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2921243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350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420353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300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0957334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180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179396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0810224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200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7169755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198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121930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2663024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340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228095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 dirty="0">
                          <a:effectLst/>
                        </a:rPr>
                        <a:t>450</a:t>
                      </a:r>
                      <a:endParaRPr lang="ru-UA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57909292"/>
                  </a:ext>
                </a:extLst>
              </a:tr>
            </a:tbl>
          </a:graphicData>
        </a:graphic>
      </p:graphicFrame>
      <p:sp>
        <p:nvSpPr>
          <p:cNvPr id="29" name="TextBox 28">
            <a:extLst>
              <a:ext uri="{FF2B5EF4-FFF2-40B4-BE49-F238E27FC236}">
                <a16:creationId xmlns:a16="http://schemas.microsoft.com/office/drawing/2014/main" id="{576AC614-F4A8-4CEC-8673-EE9FAACBE5F3}"/>
              </a:ext>
            </a:extLst>
          </p:cNvPr>
          <p:cNvSpPr txBox="1"/>
          <p:nvPr/>
        </p:nvSpPr>
        <p:spPr>
          <a:xfrm>
            <a:off x="5931877" y="3708965"/>
            <a:ext cx="2217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Розподіл маршрутів</a:t>
            </a:r>
            <a:endParaRPr lang="ru-UA" dirty="0"/>
          </a:p>
        </p:txBody>
      </p:sp>
      <p:sp>
        <p:nvSpPr>
          <p:cNvPr id="30" name="Стрелка: вправо 29">
            <a:extLst>
              <a:ext uri="{FF2B5EF4-FFF2-40B4-BE49-F238E27FC236}">
                <a16:creationId xmlns:a16="http://schemas.microsoft.com/office/drawing/2014/main" id="{24CB4853-3E6A-4174-A951-4646BCCBEB1F}"/>
              </a:ext>
            </a:extLst>
          </p:cNvPr>
          <p:cNvSpPr/>
          <p:nvPr/>
        </p:nvSpPr>
        <p:spPr>
          <a:xfrm>
            <a:off x="8372958" y="3708965"/>
            <a:ext cx="958611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919D970-7E74-49FF-912D-3B2BC4AD9D0B}"/>
              </a:ext>
            </a:extLst>
          </p:cNvPr>
          <p:cNvSpPr txBox="1"/>
          <p:nvPr/>
        </p:nvSpPr>
        <p:spPr>
          <a:xfrm>
            <a:off x="2790330" y="4381896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генератор випадкової комбінації 1</a:t>
            </a:r>
            <a:r>
              <a:rPr lang="uk-UA" dirty="0"/>
              <a:t> -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A0</a:t>
            </a:r>
            <a:r>
              <a:rPr lang="en-US" dirty="0"/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A2</a:t>
            </a:r>
            <a:r>
              <a:rPr lang="en-US" dirty="0"/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A4</a:t>
            </a:r>
            <a:r>
              <a:rPr lang="en-US" dirty="0"/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A1</a:t>
            </a:r>
            <a:r>
              <a:rPr lang="en-US" dirty="0"/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A3</a:t>
            </a:r>
            <a:r>
              <a:rPr lang="en-US" dirty="0"/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A5</a:t>
            </a:r>
            <a:r>
              <a:rPr lang="en-US" dirty="0"/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A0</a:t>
            </a:r>
            <a:r>
              <a:rPr lang="en-US" dirty="0"/>
              <a:t> </a:t>
            </a:r>
            <a:endParaRPr lang="ru-UA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E45A207-6CFB-41A8-A34B-3E1ABA2CEA57}"/>
              </a:ext>
            </a:extLst>
          </p:cNvPr>
          <p:cNvSpPr txBox="1"/>
          <p:nvPr/>
        </p:nvSpPr>
        <p:spPr>
          <a:xfrm>
            <a:off x="2790330" y="481303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генератор випадкової комбінації 2</a:t>
            </a:r>
            <a:r>
              <a:rPr lang="uk-UA" dirty="0"/>
              <a:t> -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A0</a:t>
            </a:r>
            <a:r>
              <a:rPr lang="en-US" dirty="0"/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A2</a:t>
            </a:r>
            <a:r>
              <a:rPr lang="en-US" dirty="0"/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A1</a:t>
            </a:r>
            <a:r>
              <a:rPr lang="en-US" dirty="0"/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A4</a:t>
            </a:r>
            <a:r>
              <a:rPr lang="en-US" dirty="0"/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A3</a:t>
            </a:r>
            <a:r>
              <a:rPr lang="en-US" dirty="0"/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A5</a:t>
            </a:r>
            <a:r>
              <a:rPr lang="en-US" dirty="0"/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A0</a:t>
            </a:r>
            <a:r>
              <a:rPr lang="en-US" dirty="0"/>
              <a:t> </a:t>
            </a:r>
            <a:endParaRPr lang="ru-UA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9E06867-7B1D-4F65-82D6-942DC8E2FDAB}"/>
              </a:ext>
            </a:extLst>
          </p:cNvPr>
          <p:cNvSpPr txBox="1"/>
          <p:nvPr/>
        </p:nvSpPr>
        <p:spPr>
          <a:xfrm>
            <a:off x="2790330" y="5357620"/>
            <a:ext cx="47163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T=1000 - </a:t>
            </a:r>
            <a:r>
              <a:rPr lang="uk-UA" dirty="0"/>
              <a:t>температура</a:t>
            </a:r>
            <a:endParaRPr lang="en-US" dirty="0"/>
          </a:p>
          <a:p>
            <a:r>
              <a:rPr lang="en-US" dirty="0"/>
              <a:t>a=0,5</a:t>
            </a:r>
            <a:r>
              <a:rPr lang="uk-UA" dirty="0"/>
              <a:t> – коефіцієнт зниження температури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921407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n Arrow 7">
            <a:extLst>
              <a:ext uri="{FF2B5EF4-FFF2-40B4-BE49-F238E27FC236}">
                <a16:creationId xmlns:a16="http://schemas.microsoft.com/office/drawing/2014/main" id="{73DE2CFE-42F2-48F0-8706-5264E012B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288521" y="381403"/>
            <a:ext cx="2200313" cy="3342508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1388B0B-24D5-4F37-8F12-EA13E7E338C9}"/>
              </a:ext>
            </a:extLst>
          </p:cNvPr>
          <p:cNvSpPr txBox="1"/>
          <p:nvPr/>
        </p:nvSpPr>
        <p:spPr>
          <a:xfrm>
            <a:off x="966952" y="1204108"/>
            <a:ext cx="2669406" cy="1781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Алгоритм</a:t>
            </a: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відпалу</a:t>
            </a:r>
            <a:endParaRPr lang="en-US" sz="32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58A20A-6F61-4FCE-99C0-008E65E83D78}"/>
              </a:ext>
            </a:extLst>
          </p:cNvPr>
          <p:cNvSpPr txBox="1"/>
          <p:nvPr/>
        </p:nvSpPr>
        <p:spPr>
          <a:xfrm>
            <a:off x="966951" y="3355130"/>
            <a:ext cx="2669407" cy="24273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Етап_2 – </a:t>
            </a:r>
            <a:r>
              <a:rPr lang="en-US" sz="2400" dirty="0" err="1"/>
              <a:t>Відбір</a:t>
            </a:r>
            <a:r>
              <a:rPr lang="en-US" sz="2400" dirty="0"/>
              <a:t> </a:t>
            </a:r>
            <a:r>
              <a:rPr lang="en-US" sz="2400" dirty="0" err="1"/>
              <a:t>варіанту</a:t>
            </a:r>
            <a:r>
              <a:rPr lang="en-US" sz="2400" dirty="0"/>
              <a:t> </a:t>
            </a:r>
            <a:r>
              <a:rPr lang="en-US" sz="2400" dirty="0" err="1"/>
              <a:t>маршруту</a:t>
            </a:r>
            <a:endParaRPr lang="en-US" sz="2400" dirty="0"/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15A4F3D2-AC8A-4BDA-9285-2222100DC2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5680293"/>
              </p:ext>
            </p:extLst>
          </p:nvPr>
        </p:nvGraphicFramePr>
        <p:xfrm>
          <a:off x="4662102" y="1864561"/>
          <a:ext cx="6903728" cy="30058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8144">
                  <a:extLst>
                    <a:ext uri="{9D8B030D-6E8A-4147-A177-3AD203B41FA5}">
                      <a16:colId xmlns:a16="http://schemas.microsoft.com/office/drawing/2014/main" val="624618196"/>
                    </a:ext>
                  </a:extLst>
                </a:gridCol>
                <a:gridCol w="113351">
                  <a:extLst>
                    <a:ext uri="{9D8B030D-6E8A-4147-A177-3AD203B41FA5}">
                      <a16:colId xmlns:a16="http://schemas.microsoft.com/office/drawing/2014/main" val="812108320"/>
                    </a:ext>
                  </a:extLst>
                </a:gridCol>
                <a:gridCol w="457730">
                  <a:extLst>
                    <a:ext uri="{9D8B030D-6E8A-4147-A177-3AD203B41FA5}">
                      <a16:colId xmlns:a16="http://schemas.microsoft.com/office/drawing/2014/main" val="2780972880"/>
                    </a:ext>
                  </a:extLst>
                </a:gridCol>
                <a:gridCol w="568612">
                  <a:extLst>
                    <a:ext uri="{9D8B030D-6E8A-4147-A177-3AD203B41FA5}">
                      <a16:colId xmlns:a16="http://schemas.microsoft.com/office/drawing/2014/main" val="3963428791"/>
                    </a:ext>
                  </a:extLst>
                </a:gridCol>
                <a:gridCol w="568612">
                  <a:extLst>
                    <a:ext uri="{9D8B030D-6E8A-4147-A177-3AD203B41FA5}">
                      <a16:colId xmlns:a16="http://schemas.microsoft.com/office/drawing/2014/main" val="156160285"/>
                    </a:ext>
                  </a:extLst>
                </a:gridCol>
                <a:gridCol w="568612">
                  <a:extLst>
                    <a:ext uri="{9D8B030D-6E8A-4147-A177-3AD203B41FA5}">
                      <a16:colId xmlns:a16="http://schemas.microsoft.com/office/drawing/2014/main" val="3264953082"/>
                    </a:ext>
                  </a:extLst>
                </a:gridCol>
                <a:gridCol w="568612">
                  <a:extLst>
                    <a:ext uri="{9D8B030D-6E8A-4147-A177-3AD203B41FA5}">
                      <a16:colId xmlns:a16="http://schemas.microsoft.com/office/drawing/2014/main" val="2631983795"/>
                    </a:ext>
                  </a:extLst>
                </a:gridCol>
                <a:gridCol w="568612">
                  <a:extLst>
                    <a:ext uri="{9D8B030D-6E8A-4147-A177-3AD203B41FA5}">
                      <a16:colId xmlns:a16="http://schemas.microsoft.com/office/drawing/2014/main" val="2489769902"/>
                    </a:ext>
                  </a:extLst>
                </a:gridCol>
                <a:gridCol w="568612">
                  <a:extLst>
                    <a:ext uri="{9D8B030D-6E8A-4147-A177-3AD203B41FA5}">
                      <a16:colId xmlns:a16="http://schemas.microsoft.com/office/drawing/2014/main" val="3154197257"/>
                    </a:ext>
                  </a:extLst>
                </a:gridCol>
                <a:gridCol w="1512831">
                  <a:extLst>
                    <a:ext uri="{9D8B030D-6E8A-4147-A177-3AD203B41FA5}">
                      <a16:colId xmlns:a16="http://schemas.microsoft.com/office/drawing/2014/main" val="91088765"/>
                    </a:ext>
                  </a:extLst>
                </a:gridCol>
              </a:tblGrid>
              <a:tr h="94844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uk-UA" sz="2000" u="none" strike="noStrike">
                          <a:effectLst/>
                        </a:rPr>
                        <a:t>генератор випадкової комбінації 1</a:t>
                      </a:r>
                      <a:endParaRPr lang="uk-U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A0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A2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A4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A1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A3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A5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A0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000" u="none" strike="noStrike">
                          <a:effectLst/>
                        </a:rPr>
                        <a:t>довжина маршруту 1</a:t>
                      </a:r>
                      <a:endParaRPr lang="uk-U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extLst>
                  <a:ext uri="{0D108BD9-81ED-4DB2-BD59-A6C34878D82A}">
                    <a16:rowId xmlns:a16="http://schemas.microsoft.com/office/drawing/2014/main" val="4214603744"/>
                  </a:ext>
                </a:extLst>
              </a:tr>
              <a:tr h="349691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>
                          <a:effectLst/>
                        </a:rPr>
                        <a:t> </a:t>
                      </a:r>
                      <a:endParaRPr lang="ru-U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>
                          <a:effectLst/>
                        </a:rPr>
                        <a:t>250</a:t>
                      </a:r>
                      <a:endParaRPr lang="ru-U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>
                          <a:effectLst/>
                        </a:rPr>
                        <a:t>200</a:t>
                      </a:r>
                      <a:endParaRPr lang="ru-U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effectLst/>
                        </a:rPr>
                        <a:t>300</a:t>
                      </a:r>
                      <a:endParaRPr lang="ru-U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effectLst/>
                        </a:rPr>
                        <a:t>350</a:t>
                      </a:r>
                      <a:endParaRPr lang="ru-U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effectLst/>
                        </a:rPr>
                        <a:t>340</a:t>
                      </a:r>
                      <a:endParaRPr lang="ru-U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effectLst/>
                        </a:rPr>
                        <a:t>200</a:t>
                      </a:r>
                      <a:endParaRPr lang="ru-U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effectLst/>
                        </a:rPr>
                        <a:t>1640</a:t>
                      </a:r>
                      <a:endParaRPr lang="ru-U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extLst>
                  <a:ext uri="{0D108BD9-81ED-4DB2-BD59-A6C34878D82A}">
                    <a16:rowId xmlns:a16="http://schemas.microsoft.com/office/drawing/2014/main" val="3286889831"/>
                  </a:ext>
                </a:extLst>
              </a:tr>
              <a:tr h="409567">
                <a:tc>
                  <a:txBody>
                    <a:bodyPr/>
                    <a:lstStyle/>
                    <a:p>
                      <a:pPr algn="ctr" fontAlgn="ctr"/>
                      <a:endParaRPr lang="ru-U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U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U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U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U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U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U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U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U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U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extLst>
                  <a:ext uri="{0D108BD9-81ED-4DB2-BD59-A6C34878D82A}">
                    <a16:rowId xmlns:a16="http://schemas.microsoft.com/office/drawing/2014/main" val="2943610695"/>
                  </a:ext>
                </a:extLst>
              </a:tr>
              <a:tr h="94844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uk-UA" sz="2000" u="none" strike="noStrike">
                          <a:effectLst/>
                        </a:rPr>
                        <a:t>генератор випадкової комбінації 2</a:t>
                      </a:r>
                      <a:endParaRPr lang="uk-U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A0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A2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A1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A4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A3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A5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A0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000" u="none" strike="noStrike">
                          <a:effectLst/>
                        </a:rPr>
                        <a:t>довжина маршруту 2</a:t>
                      </a:r>
                      <a:endParaRPr lang="uk-U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extLst>
                  <a:ext uri="{0D108BD9-81ED-4DB2-BD59-A6C34878D82A}">
                    <a16:rowId xmlns:a16="http://schemas.microsoft.com/office/drawing/2014/main" val="2580488193"/>
                  </a:ext>
                </a:extLst>
              </a:tr>
              <a:tr h="349691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>
                          <a:effectLst/>
                        </a:rPr>
                        <a:t> </a:t>
                      </a:r>
                      <a:endParaRPr lang="ru-U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>
                          <a:effectLst/>
                        </a:rPr>
                        <a:t>250</a:t>
                      </a:r>
                      <a:endParaRPr lang="ru-U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>
                          <a:effectLst/>
                        </a:rPr>
                        <a:t>400</a:t>
                      </a:r>
                      <a:endParaRPr lang="ru-U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>
                          <a:effectLst/>
                        </a:rPr>
                        <a:t>300</a:t>
                      </a:r>
                      <a:endParaRPr lang="ru-U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>
                          <a:effectLst/>
                        </a:rPr>
                        <a:t>250</a:t>
                      </a:r>
                      <a:endParaRPr lang="ru-U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>
                          <a:effectLst/>
                        </a:rPr>
                        <a:t>340</a:t>
                      </a:r>
                      <a:endParaRPr lang="ru-U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>
                          <a:effectLst/>
                        </a:rPr>
                        <a:t>200</a:t>
                      </a:r>
                      <a:endParaRPr lang="ru-UA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2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1740</a:t>
                      </a:r>
                      <a:endParaRPr lang="ru-UA" sz="2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10395" marR="10395" marT="10395" marB="0" anchor="ctr"/>
                </a:tc>
                <a:extLst>
                  <a:ext uri="{0D108BD9-81ED-4DB2-BD59-A6C34878D82A}">
                    <a16:rowId xmlns:a16="http://schemas.microsoft.com/office/drawing/2014/main" val="1234556385"/>
                  </a:ext>
                </a:extLst>
              </a:tr>
            </a:tbl>
          </a:graphicData>
        </a:graphic>
      </p:graphicFrame>
      <p:sp>
        <p:nvSpPr>
          <p:cNvPr id="11" name="Овал 10">
            <a:extLst>
              <a:ext uri="{FF2B5EF4-FFF2-40B4-BE49-F238E27FC236}">
                <a16:creationId xmlns:a16="http://schemas.microsoft.com/office/drawing/2014/main" id="{942FA449-7726-4139-8D83-E95ACED5B51B}"/>
              </a:ext>
            </a:extLst>
          </p:cNvPr>
          <p:cNvSpPr/>
          <p:nvPr/>
        </p:nvSpPr>
        <p:spPr>
          <a:xfrm>
            <a:off x="10160000" y="4329723"/>
            <a:ext cx="1266092" cy="7112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061CD90-FC7A-4DBA-BCC7-791BD589D29F}"/>
              </a:ext>
            </a:extLst>
          </p:cNvPr>
          <p:cNvSpPr txBox="1"/>
          <p:nvPr/>
        </p:nvSpPr>
        <p:spPr>
          <a:xfrm>
            <a:off x="4880008" y="5399773"/>
            <a:ext cx="3012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Обирається гірший варіант</a:t>
            </a:r>
            <a:endParaRPr lang="ru-UA" dirty="0"/>
          </a:p>
        </p:txBody>
      </p:sp>
      <p:sp>
        <p:nvSpPr>
          <p:cNvPr id="14" name="Стрелка: изогнутая вверх 13">
            <a:extLst>
              <a:ext uri="{FF2B5EF4-FFF2-40B4-BE49-F238E27FC236}">
                <a16:creationId xmlns:a16="http://schemas.microsoft.com/office/drawing/2014/main" id="{29DB8B0A-2BBB-40F4-8327-3A0AF6D7EB4F}"/>
              </a:ext>
            </a:extLst>
          </p:cNvPr>
          <p:cNvSpPr/>
          <p:nvPr/>
        </p:nvSpPr>
        <p:spPr>
          <a:xfrm>
            <a:off x="7786838" y="5104128"/>
            <a:ext cx="3118585" cy="536276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51834CA-2930-45AE-AEF7-997BB97BEB86}"/>
              </a:ext>
            </a:extLst>
          </p:cNvPr>
          <p:cNvSpPr txBox="1"/>
          <p:nvPr/>
        </p:nvSpPr>
        <p:spPr>
          <a:xfrm>
            <a:off x="717423" y="5104128"/>
            <a:ext cx="36877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Розраховуємо </a:t>
            </a:r>
            <a:r>
              <a:rPr lang="el-GR" dirty="0"/>
              <a:t>Δ</a:t>
            </a:r>
            <a:r>
              <a:rPr lang="en-US" dirty="0"/>
              <a:t>s = 1740-1640=100</a:t>
            </a:r>
            <a:endParaRPr lang="ru-UA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A98FF66-22A4-4BF0-808B-DAB2E62C609D}"/>
              </a:ext>
            </a:extLst>
          </p:cNvPr>
          <p:cNvSpPr txBox="1"/>
          <p:nvPr/>
        </p:nvSpPr>
        <p:spPr>
          <a:xfrm>
            <a:off x="6639339" y="1073426"/>
            <a:ext cx="3985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/>
              <a:t>Цей варіант поки збережемо</a:t>
            </a:r>
            <a:endParaRPr lang="ru-UA" dirty="0"/>
          </a:p>
        </p:txBody>
      </p:sp>
      <p:sp>
        <p:nvSpPr>
          <p:cNvPr id="24" name="Стрелка: вниз 23">
            <a:extLst>
              <a:ext uri="{FF2B5EF4-FFF2-40B4-BE49-F238E27FC236}">
                <a16:creationId xmlns:a16="http://schemas.microsoft.com/office/drawing/2014/main" id="{57D8FA9B-B2B9-4610-AA92-13AA02DD15F1}"/>
              </a:ext>
            </a:extLst>
          </p:cNvPr>
          <p:cNvSpPr/>
          <p:nvPr/>
        </p:nvSpPr>
        <p:spPr>
          <a:xfrm>
            <a:off x="8378687" y="1505963"/>
            <a:ext cx="655983" cy="283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765035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8B3904-8419-48EC-A90F-1901F6D1F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5069" y="96173"/>
            <a:ext cx="10754139" cy="646331"/>
          </a:xfrm>
        </p:spPr>
        <p:txBody>
          <a:bodyPr>
            <a:noAutofit/>
          </a:bodyPr>
          <a:lstStyle/>
          <a:p>
            <a:pPr algn="ctr"/>
            <a:r>
              <a:rPr lang="en-US" sz="3200" b="1" kern="1200" dirty="0" err="1">
                <a:latin typeface="+mj-lt"/>
                <a:ea typeface="+mj-ea"/>
                <a:cs typeface="+mj-cs"/>
              </a:rPr>
              <a:t>Алгоритм</a:t>
            </a:r>
            <a:r>
              <a:rPr lang="en-US" sz="3200" b="1" kern="1200" dirty="0">
                <a:latin typeface="+mj-lt"/>
                <a:ea typeface="+mj-ea"/>
                <a:cs typeface="+mj-cs"/>
              </a:rPr>
              <a:t> </a:t>
            </a:r>
            <a:r>
              <a:rPr lang="en-US" sz="3200" b="1" kern="1200" dirty="0" err="1">
                <a:latin typeface="+mj-lt"/>
                <a:ea typeface="+mj-ea"/>
                <a:cs typeface="+mj-cs"/>
              </a:rPr>
              <a:t>відпалу</a:t>
            </a:r>
            <a:endParaRPr lang="ru-UA" sz="32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5D3BDFA-6721-40AC-A9FF-23EB523D06EA}"/>
              </a:ext>
            </a:extLst>
          </p:cNvPr>
          <p:cNvSpPr txBox="1"/>
          <p:nvPr/>
        </p:nvSpPr>
        <p:spPr>
          <a:xfrm>
            <a:off x="1724767" y="6313064"/>
            <a:ext cx="85075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Етап_3 – </a:t>
            </a:r>
            <a:r>
              <a:rPr lang="uk-UA" sz="2000" dirty="0"/>
              <a:t>Розрахунок ймовірності та порівняння з випадковою величиною</a:t>
            </a:r>
            <a:endParaRPr lang="ru-U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22A30EB-AA83-490F-9964-1C1D2B38A65E}"/>
                  </a:ext>
                </a:extLst>
              </p:cNvPr>
              <p:cNvSpPr txBox="1"/>
              <p:nvPr/>
            </p:nvSpPr>
            <p:spPr>
              <a:xfrm>
                <a:off x="4408077" y="789232"/>
                <a:ext cx="2661754" cy="7298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=100∙</m:t>
                      </m:r>
                      <m:sSup>
                        <m:sSup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f>
                            <m:fPr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uk-UA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</m:num>
                            <m:den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ru-UA" sz="3200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22A30EB-AA83-490F-9964-1C1D2B38A6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8077" y="789232"/>
                <a:ext cx="2661754" cy="72988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0B4382A-5C66-47EF-8022-D946B8606099}"/>
                  </a:ext>
                </a:extLst>
              </p:cNvPr>
              <p:cNvSpPr txBox="1"/>
              <p:nvPr/>
            </p:nvSpPr>
            <p:spPr>
              <a:xfrm>
                <a:off x="618174" y="2721690"/>
                <a:ext cx="5656731" cy="70731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=100∙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ru-UA" sz="320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2,71828</m:t>
                        </m:r>
                      </m:e>
                      <m:sup>
                        <m:f>
                          <m:f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uk-UA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uk-UA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100</m:t>
                            </m:r>
                          </m:num>
                          <m:den>
                            <m:r>
                              <a:rPr lang="uk-UA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1000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uk-UA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0,5</m:t>
                            </m:r>
                          </m:den>
                        </m:f>
                      </m:sup>
                    </m:sSup>
                  </m:oMath>
                </a14:m>
                <a:r>
                  <a:rPr lang="uk-UA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=81,873</a:t>
                </a:r>
                <a:endParaRPr lang="ru-UA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0B4382A-5C66-47EF-8022-D946B86060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174" y="2721690"/>
                <a:ext cx="5656731" cy="707310"/>
              </a:xfrm>
              <a:prstGeom prst="rect">
                <a:avLst/>
              </a:prstGeom>
              <a:blipFill>
                <a:blip r:embed="rId3"/>
                <a:stretch>
                  <a:fillRect r="-1078" b="-32479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C8EFB13-0187-4C95-9E9C-A9D6C9E3C3DA}"/>
                  </a:ext>
                </a:extLst>
              </p:cNvPr>
              <p:cNvSpPr txBox="1"/>
              <p:nvPr/>
            </p:nvSpPr>
            <p:spPr>
              <a:xfrm>
                <a:off x="618174" y="1588737"/>
                <a:ext cx="1338251" cy="110799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=1000</m:t>
                      </m:r>
                    </m:oMath>
                  </m:oMathPara>
                </a14:m>
                <a:endParaRPr lang="en-US" sz="2400" b="0" dirty="0"/>
              </a:p>
              <a:p>
                <a:r>
                  <a:rPr lang="el-GR" sz="2400" dirty="0"/>
                  <a:t>α</a:t>
                </a:r>
                <a:r>
                  <a:rPr lang="en-US" sz="2400" dirty="0"/>
                  <a:t>=0,5</a:t>
                </a:r>
              </a:p>
              <a:p>
                <a:pPr/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2400" dirty="0"/>
                  <a:t>=100</a:t>
                </a:r>
                <a:endParaRPr lang="ru-UA" sz="2400" dirty="0"/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C8EFB13-0187-4C95-9E9C-A9D6C9E3C3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174" y="1588737"/>
                <a:ext cx="1338251" cy="1107996"/>
              </a:xfrm>
              <a:prstGeom prst="rect">
                <a:avLst/>
              </a:prstGeom>
              <a:blipFill>
                <a:blip r:embed="rId4"/>
                <a:stretch>
                  <a:fillRect l="-13636" r="-2273" b="-16022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D538EE22-58EF-47A8-B4FE-025121C4AE2D}"/>
              </a:ext>
            </a:extLst>
          </p:cNvPr>
          <p:cNvSpPr txBox="1"/>
          <p:nvPr/>
        </p:nvSpPr>
        <p:spPr>
          <a:xfrm>
            <a:off x="7069832" y="1808922"/>
            <a:ext cx="32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Генеруємо число від 0 до 100</a:t>
            </a:r>
            <a:endParaRPr lang="ru-UA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2B3B625-5FE7-4578-8358-CB3C3E4C9AED}"/>
              </a:ext>
            </a:extLst>
          </p:cNvPr>
          <p:cNvSpPr txBox="1"/>
          <p:nvPr/>
        </p:nvSpPr>
        <p:spPr>
          <a:xfrm>
            <a:off x="7069832" y="2823276"/>
            <a:ext cx="324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dirty="0"/>
              <a:t>49</a:t>
            </a:r>
            <a:endParaRPr lang="ru-UA" sz="3200" dirty="0"/>
          </a:p>
        </p:txBody>
      </p:sp>
      <p:sp>
        <p:nvSpPr>
          <p:cNvPr id="14" name="Стрелка: вниз 13">
            <a:extLst>
              <a:ext uri="{FF2B5EF4-FFF2-40B4-BE49-F238E27FC236}">
                <a16:creationId xmlns:a16="http://schemas.microsoft.com/office/drawing/2014/main" id="{56EF40AA-86A9-4A54-B7D0-97D7FCFFF730}"/>
              </a:ext>
            </a:extLst>
          </p:cNvPr>
          <p:cNvSpPr/>
          <p:nvPr/>
        </p:nvSpPr>
        <p:spPr>
          <a:xfrm>
            <a:off x="8468139" y="2178254"/>
            <a:ext cx="457200" cy="70731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20" name="Стрелка: влево-вверх 19">
            <a:extLst>
              <a:ext uri="{FF2B5EF4-FFF2-40B4-BE49-F238E27FC236}">
                <a16:creationId xmlns:a16="http://schemas.microsoft.com/office/drawing/2014/main" id="{D403643F-27BB-4355-A3B8-2C33F9C806F7}"/>
              </a:ext>
            </a:extLst>
          </p:cNvPr>
          <p:cNvSpPr/>
          <p:nvPr/>
        </p:nvSpPr>
        <p:spPr>
          <a:xfrm rot="2237827">
            <a:off x="6607619" y="2985528"/>
            <a:ext cx="1365445" cy="1221542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7377A4A-9C5A-40AD-BF01-35CFC7C2C7F0}"/>
              </a:ext>
            </a:extLst>
          </p:cNvPr>
          <p:cNvSpPr txBox="1"/>
          <p:nvPr/>
        </p:nvSpPr>
        <p:spPr>
          <a:xfrm>
            <a:off x="4880101" y="4374436"/>
            <a:ext cx="50391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/>
              <a:t>Порівняння</a:t>
            </a:r>
          </a:p>
          <a:p>
            <a:pPr algn="ctr"/>
            <a:r>
              <a:rPr lang="uk-UA" dirty="0"/>
              <a:t>Якщо </a:t>
            </a:r>
            <a:r>
              <a:rPr lang="en-US" dirty="0"/>
              <a:t>P&gt;</a:t>
            </a:r>
            <a:r>
              <a:rPr lang="uk-UA" dirty="0"/>
              <a:t>випадкове число тоді залишається обраний варіант, якщо ні обирається інший</a:t>
            </a:r>
            <a:endParaRPr lang="ru-UA" dirty="0"/>
          </a:p>
        </p:txBody>
      </p:sp>
      <p:graphicFrame>
        <p:nvGraphicFramePr>
          <p:cNvPr id="22" name="Таблица 21">
            <a:extLst>
              <a:ext uri="{FF2B5EF4-FFF2-40B4-BE49-F238E27FC236}">
                <a16:creationId xmlns:a16="http://schemas.microsoft.com/office/drawing/2014/main" id="{D67C8910-17DF-441E-80E5-1391DF4E12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85357"/>
              </p:ext>
            </p:extLst>
          </p:nvPr>
        </p:nvGraphicFramePr>
        <p:xfrm>
          <a:off x="7185991" y="5297766"/>
          <a:ext cx="4850571" cy="7715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5674">
                  <a:extLst>
                    <a:ext uri="{9D8B030D-6E8A-4147-A177-3AD203B41FA5}">
                      <a16:colId xmlns:a16="http://schemas.microsoft.com/office/drawing/2014/main" val="1415229649"/>
                    </a:ext>
                  </a:extLst>
                </a:gridCol>
                <a:gridCol w="729322">
                  <a:extLst>
                    <a:ext uri="{9D8B030D-6E8A-4147-A177-3AD203B41FA5}">
                      <a16:colId xmlns:a16="http://schemas.microsoft.com/office/drawing/2014/main" val="228654460"/>
                    </a:ext>
                  </a:extLst>
                </a:gridCol>
                <a:gridCol w="555674">
                  <a:extLst>
                    <a:ext uri="{9D8B030D-6E8A-4147-A177-3AD203B41FA5}">
                      <a16:colId xmlns:a16="http://schemas.microsoft.com/office/drawing/2014/main" val="1904062314"/>
                    </a:ext>
                  </a:extLst>
                </a:gridCol>
                <a:gridCol w="555674">
                  <a:extLst>
                    <a:ext uri="{9D8B030D-6E8A-4147-A177-3AD203B41FA5}">
                      <a16:colId xmlns:a16="http://schemas.microsoft.com/office/drawing/2014/main" val="4264305546"/>
                    </a:ext>
                  </a:extLst>
                </a:gridCol>
                <a:gridCol w="555674">
                  <a:extLst>
                    <a:ext uri="{9D8B030D-6E8A-4147-A177-3AD203B41FA5}">
                      <a16:colId xmlns:a16="http://schemas.microsoft.com/office/drawing/2014/main" val="2129459329"/>
                    </a:ext>
                  </a:extLst>
                </a:gridCol>
                <a:gridCol w="555674">
                  <a:extLst>
                    <a:ext uri="{9D8B030D-6E8A-4147-A177-3AD203B41FA5}">
                      <a16:colId xmlns:a16="http://schemas.microsoft.com/office/drawing/2014/main" val="3671153861"/>
                    </a:ext>
                  </a:extLst>
                </a:gridCol>
                <a:gridCol w="555674">
                  <a:extLst>
                    <a:ext uri="{9D8B030D-6E8A-4147-A177-3AD203B41FA5}">
                      <a16:colId xmlns:a16="http://schemas.microsoft.com/office/drawing/2014/main" val="3256048531"/>
                    </a:ext>
                  </a:extLst>
                </a:gridCol>
                <a:gridCol w="787205">
                  <a:extLst>
                    <a:ext uri="{9D8B030D-6E8A-4147-A177-3AD203B41FA5}">
                      <a16:colId xmlns:a16="http://schemas.microsoft.com/office/drawing/2014/main" val="2120803062"/>
                    </a:ext>
                  </a:extLst>
                </a:gridCol>
              </a:tblGrid>
              <a:tr h="5810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100" u="none" strike="noStrike">
                          <a:effectLst/>
                        </a:rPr>
                        <a:t>довжина маршруту 1</a:t>
                      </a: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441277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ru-UA" sz="1100" u="none" strike="noStrike">
                          <a:effectLst/>
                        </a:rPr>
                        <a:t> 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200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300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350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340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200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 dirty="0">
                          <a:effectLst/>
                        </a:rPr>
                        <a:t>1640</a:t>
                      </a:r>
                      <a:endParaRPr lang="ru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49257368"/>
                  </a:ext>
                </a:extLst>
              </a:tr>
            </a:tbl>
          </a:graphicData>
        </a:graphic>
      </p:graphicFrame>
      <p:graphicFrame>
        <p:nvGraphicFramePr>
          <p:cNvPr id="23" name="Таблица 22">
            <a:extLst>
              <a:ext uri="{FF2B5EF4-FFF2-40B4-BE49-F238E27FC236}">
                <a16:creationId xmlns:a16="http://schemas.microsoft.com/office/drawing/2014/main" id="{349F4577-2600-4696-8A69-37B360151C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8428565"/>
              </p:ext>
            </p:extLst>
          </p:nvPr>
        </p:nvGraphicFramePr>
        <p:xfrm>
          <a:off x="420820" y="5261351"/>
          <a:ext cx="5321300" cy="8096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1840327773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188424885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80089958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98328798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55685339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32669609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32122602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328444148"/>
                    </a:ext>
                  </a:extLst>
                </a:gridCol>
              </a:tblGrid>
              <a:tr h="6191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100" u="none" strike="noStrike">
                          <a:effectLst/>
                        </a:rPr>
                        <a:t>довжина маршруту 2</a:t>
                      </a: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721063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ru-UA" sz="1100" u="none" strike="noStrike">
                          <a:effectLst/>
                        </a:rPr>
                        <a:t> 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400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300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 dirty="0">
                          <a:effectLst/>
                        </a:rPr>
                        <a:t>340</a:t>
                      </a:r>
                      <a:endParaRPr lang="ru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 dirty="0">
                          <a:effectLst/>
                        </a:rPr>
                        <a:t>200</a:t>
                      </a:r>
                      <a:endParaRPr lang="ru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 dirty="0">
                          <a:effectLst/>
                        </a:rPr>
                        <a:t>1740</a:t>
                      </a:r>
                      <a:endParaRPr lang="ru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40536261"/>
                  </a:ext>
                </a:extLst>
              </a:tr>
            </a:tbl>
          </a:graphicData>
        </a:graphic>
      </p:graphicFrame>
      <p:sp>
        <p:nvSpPr>
          <p:cNvPr id="24" name="Стрелка: изогнутая вправо 23">
            <a:extLst>
              <a:ext uri="{FF2B5EF4-FFF2-40B4-BE49-F238E27FC236}">
                <a16:creationId xmlns:a16="http://schemas.microsoft.com/office/drawing/2014/main" id="{2BDCB50E-27DD-4306-A41A-C1A449597B9B}"/>
              </a:ext>
            </a:extLst>
          </p:cNvPr>
          <p:cNvSpPr/>
          <p:nvPr/>
        </p:nvSpPr>
        <p:spPr>
          <a:xfrm rot="5400000">
            <a:off x="3739342" y="2470486"/>
            <a:ext cx="608626" cy="3869785"/>
          </a:xfrm>
          <a:prstGeom prst="curvedRightArrow">
            <a:avLst>
              <a:gd name="adj1" fmla="val 25000"/>
              <a:gd name="adj2" fmla="val 73046"/>
              <a:gd name="adj3" fmla="val 2989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>
              <a:solidFill>
                <a:schemeClr val="tx1"/>
              </a:solidFill>
            </a:endParaRPr>
          </a:p>
        </p:txBody>
      </p:sp>
      <p:sp>
        <p:nvSpPr>
          <p:cNvPr id="25" name="Стрелка: изогнутая влево 24">
            <a:extLst>
              <a:ext uri="{FF2B5EF4-FFF2-40B4-BE49-F238E27FC236}">
                <a16:creationId xmlns:a16="http://schemas.microsoft.com/office/drawing/2014/main" id="{BA00E629-27A7-4FE7-9487-049EDF1A3DC9}"/>
              </a:ext>
            </a:extLst>
          </p:cNvPr>
          <p:cNvSpPr/>
          <p:nvPr/>
        </p:nvSpPr>
        <p:spPr>
          <a:xfrm rot="16200000">
            <a:off x="9447985" y="2946406"/>
            <a:ext cx="460107" cy="2930769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308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8B3904-8419-48EC-A90F-1901F6D1F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85994"/>
            <a:ext cx="12192000" cy="844705"/>
          </a:xfrm>
        </p:spPr>
        <p:txBody>
          <a:bodyPr>
            <a:normAutofit/>
          </a:bodyPr>
          <a:lstStyle/>
          <a:p>
            <a:pPr algn="ctr"/>
            <a:r>
              <a:rPr lang="en-US" sz="4400" kern="1200" dirty="0" err="1">
                <a:latin typeface="+mj-lt"/>
                <a:ea typeface="+mj-ea"/>
                <a:cs typeface="+mj-cs"/>
              </a:rPr>
              <a:t>Алгоритм</a:t>
            </a:r>
            <a:r>
              <a:rPr lang="en-US" sz="4400" kern="1200" dirty="0">
                <a:latin typeface="+mj-lt"/>
                <a:ea typeface="+mj-ea"/>
                <a:cs typeface="+mj-cs"/>
              </a:rPr>
              <a:t> </a:t>
            </a:r>
            <a:r>
              <a:rPr lang="en-US" sz="4400" kern="1200" dirty="0" err="1">
                <a:latin typeface="+mj-lt"/>
                <a:ea typeface="+mj-ea"/>
                <a:cs typeface="+mj-cs"/>
              </a:rPr>
              <a:t>відпалу</a:t>
            </a:r>
            <a:endParaRPr lang="ru-UA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473FD6-0BA9-45C0-A26D-78527823CD85}"/>
              </a:ext>
            </a:extLst>
          </p:cNvPr>
          <p:cNvSpPr txBox="1"/>
          <p:nvPr/>
        </p:nvSpPr>
        <p:spPr>
          <a:xfrm>
            <a:off x="1759226" y="6246600"/>
            <a:ext cx="903922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 err="1"/>
              <a:t>Етап</a:t>
            </a:r>
            <a:r>
              <a:rPr lang="en-US" sz="2000" dirty="0"/>
              <a:t>_</a:t>
            </a:r>
            <a:r>
              <a:rPr lang="uk-UA" sz="2000" dirty="0"/>
              <a:t>4</a:t>
            </a:r>
            <a:r>
              <a:rPr lang="en-US" sz="2000" dirty="0"/>
              <a:t> – </a:t>
            </a:r>
            <a:r>
              <a:rPr lang="uk-UA" sz="2000" dirty="0"/>
              <a:t>Зміна комбінації обраного маршруту обчислення і прийняття рішення</a:t>
            </a:r>
            <a:endParaRPr lang="en-US" sz="2000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21784A1C-3A39-47B6-837C-D962AEBDFB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8992792"/>
              </p:ext>
            </p:extLst>
          </p:nvPr>
        </p:nvGraphicFramePr>
        <p:xfrm>
          <a:off x="4025692" y="2941611"/>
          <a:ext cx="5321300" cy="381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87418347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54785869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77622044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85859129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53837894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72043081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110849337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4088911972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241489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400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350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450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200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 dirty="0">
                          <a:effectLst/>
                        </a:rPr>
                        <a:t>1900</a:t>
                      </a:r>
                      <a:endParaRPr lang="ru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74516742"/>
                  </a:ext>
                </a:extLst>
              </a:tr>
            </a:tbl>
          </a:graphicData>
        </a:graphic>
      </p:graphicFrame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18CD4D46-56A2-4A8D-808E-3F1625E9CF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577940"/>
              </p:ext>
            </p:extLst>
          </p:nvPr>
        </p:nvGraphicFramePr>
        <p:xfrm>
          <a:off x="4025692" y="1460344"/>
          <a:ext cx="5321300" cy="8096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1196257736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99719747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52881721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9366067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83317712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3013959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8128614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1971377650"/>
                    </a:ext>
                  </a:extLst>
                </a:gridCol>
              </a:tblGrid>
              <a:tr h="6191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100" u="none" strike="noStrike">
                          <a:effectLst/>
                        </a:rPr>
                        <a:t>довжина маршруту 2</a:t>
                      </a: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512656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ru-UA" sz="1100" u="none" strike="noStrike">
                          <a:effectLst/>
                        </a:rPr>
                        <a:t> 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400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300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 dirty="0">
                          <a:effectLst/>
                        </a:rPr>
                        <a:t>340</a:t>
                      </a:r>
                      <a:endParaRPr lang="ru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 dirty="0">
                          <a:effectLst/>
                        </a:rPr>
                        <a:t>200</a:t>
                      </a:r>
                      <a:endParaRPr lang="ru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 dirty="0">
                          <a:effectLst/>
                        </a:rPr>
                        <a:t>1740</a:t>
                      </a:r>
                      <a:endParaRPr lang="ru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7426160"/>
                  </a:ext>
                </a:extLst>
              </a:tr>
            </a:tbl>
          </a:graphicData>
        </a:graphic>
      </p:graphicFrame>
      <p:sp>
        <p:nvSpPr>
          <p:cNvPr id="7" name="Стрелка: вниз 6">
            <a:extLst>
              <a:ext uri="{FF2B5EF4-FFF2-40B4-BE49-F238E27FC236}">
                <a16:creationId xmlns:a16="http://schemas.microsoft.com/office/drawing/2014/main" id="{3EA8372F-19B3-488E-B187-43BC3C26BC80}"/>
              </a:ext>
            </a:extLst>
          </p:cNvPr>
          <p:cNvSpPr/>
          <p:nvPr/>
        </p:nvSpPr>
        <p:spPr>
          <a:xfrm>
            <a:off x="5307496" y="2433646"/>
            <a:ext cx="2236304" cy="40011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D6A93A7-0C8C-4410-8921-17482AF50A51}"/>
                  </a:ext>
                </a:extLst>
              </p:cNvPr>
              <p:cNvSpPr txBox="1"/>
              <p:nvPr/>
            </p:nvSpPr>
            <p:spPr>
              <a:xfrm>
                <a:off x="623680" y="3598469"/>
                <a:ext cx="1135546" cy="10156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=500</m:t>
                      </m:r>
                    </m:oMath>
                  </m:oMathPara>
                </a14:m>
                <a:endParaRPr lang="en-US" sz="2000" b="0" dirty="0"/>
              </a:p>
              <a:p>
                <a:r>
                  <a:rPr lang="el-GR" sz="2000" dirty="0"/>
                  <a:t>α</a:t>
                </a:r>
                <a:r>
                  <a:rPr lang="en-US" sz="2000" dirty="0"/>
                  <a:t>=0,5</a:t>
                </a:r>
              </a:p>
              <a:p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2000" dirty="0"/>
                  <a:t>=1</a:t>
                </a:r>
                <a:r>
                  <a:rPr lang="uk-UA" sz="2000" dirty="0"/>
                  <a:t>6</a:t>
                </a:r>
                <a:r>
                  <a:rPr lang="en-US" sz="2000" dirty="0"/>
                  <a:t>0</a:t>
                </a:r>
                <a:endParaRPr lang="ru-UA" sz="2000" dirty="0"/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D6A93A7-0C8C-4410-8921-17482AF50A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680" y="3598469"/>
                <a:ext cx="1135546" cy="1015663"/>
              </a:xfrm>
              <a:prstGeom prst="rect">
                <a:avLst/>
              </a:prstGeom>
              <a:blipFill>
                <a:blip r:embed="rId2"/>
                <a:stretch>
                  <a:fillRect l="-5348" b="-9581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1BAB3CF-E5A1-445F-9CBF-72C52C288535}"/>
                  </a:ext>
                </a:extLst>
              </p:cNvPr>
              <p:cNvSpPr txBox="1"/>
              <p:nvPr/>
            </p:nvSpPr>
            <p:spPr>
              <a:xfrm>
                <a:off x="623680" y="4598668"/>
                <a:ext cx="5656731" cy="70731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=100∙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ru-UA" sz="320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2,71828</m:t>
                        </m:r>
                      </m:e>
                      <m:sup>
                        <m:f>
                          <m:f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uk-UA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uk-UA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6</m:t>
                            </m:r>
                            <m:r>
                              <a:rPr lang="uk-UA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num>
                          <m:den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500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uk-UA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0,5</m:t>
                            </m:r>
                          </m:den>
                        </m:f>
                      </m:sup>
                    </m:sSup>
                  </m:oMath>
                </a14:m>
                <a:r>
                  <a:rPr lang="uk-UA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57,729</a:t>
                </a:r>
                <a:endParaRPr lang="ru-UA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1BAB3CF-E5A1-445F-9CBF-72C52C2885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680" y="4598668"/>
                <a:ext cx="5656731" cy="707310"/>
              </a:xfrm>
              <a:prstGeom prst="rect">
                <a:avLst/>
              </a:prstGeom>
              <a:blipFill>
                <a:blip r:embed="rId3"/>
                <a:stretch>
                  <a:fillRect b="-33621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CACABEAB-DCB1-4696-8B27-693875051CD9}"/>
              </a:ext>
            </a:extLst>
          </p:cNvPr>
          <p:cNvSpPr txBox="1"/>
          <p:nvPr/>
        </p:nvSpPr>
        <p:spPr>
          <a:xfrm>
            <a:off x="7099650" y="3589712"/>
            <a:ext cx="32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Генеруємо число від 0 до 100</a:t>
            </a:r>
            <a:endParaRPr lang="ru-UA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6ED201E-C52A-470A-AE93-6C427EA9EE28}"/>
              </a:ext>
            </a:extLst>
          </p:cNvPr>
          <p:cNvSpPr txBox="1"/>
          <p:nvPr/>
        </p:nvSpPr>
        <p:spPr>
          <a:xfrm>
            <a:off x="6096000" y="4721877"/>
            <a:ext cx="445935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dirty="0"/>
              <a:t>74</a:t>
            </a:r>
          </a:p>
          <a:p>
            <a:pPr algn="ctr"/>
            <a:r>
              <a:rPr lang="uk-UA" sz="1600" dirty="0"/>
              <a:t>Це число більше за 57,729. Отже, на наступному етапі використовуємо попередній варіант. Якщо було б навпаки використовували варіант зі зміненою комбінацією</a:t>
            </a:r>
            <a:endParaRPr lang="ru-UA" sz="1600" dirty="0"/>
          </a:p>
        </p:txBody>
      </p:sp>
      <p:sp>
        <p:nvSpPr>
          <p:cNvPr id="13" name="Стрелка: вниз 12">
            <a:extLst>
              <a:ext uri="{FF2B5EF4-FFF2-40B4-BE49-F238E27FC236}">
                <a16:creationId xmlns:a16="http://schemas.microsoft.com/office/drawing/2014/main" id="{43DF8792-613A-41D0-8766-B8EE9F23457B}"/>
              </a:ext>
            </a:extLst>
          </p:cNvPr>
          <p:cNvSpPr/>
          <p:nvPr/>
        </p:nvSpPr>
        <p:spPr>
          <a:xfrm>
            <a:off x="7971183" y="4014567"/>
            <a:ext cx="864704" cy="70731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14" name="Стрелка: изогнутая вверх 13">
            <a:extLst>
              <a:ext uri="{FF2B5EF4-FFF2-40B4-BE49-F238E27FC236}">
                <a16:creationId xmlns:a16="http://schemas.microsoft.com/office/drawing/2014/main" id="{7CCB93FD-29FD-4D9C-8D67-6D08C7EBB682}"/>
              </a:ext>
            </a:extLst>
          </p:cNvPr>
          <p:cNvSpPr/>
          <p:nvPr/>
        </p:nvSpPr>
        <p:spPr>
          <a:xfrm rot="15954350">
            <a:off x="9127216" y="2821518"/>
            <a:ext cx="4052597" cy="1442871"/>
          </a:xfrm>
          <a:prstGeom prst="curvedUpArrow">
            <a:avLst>
              <a:gd name="adj1" fmla="val 21714"/>
              <a:gd name="adj2" fmla="val 52418"/>
              <a:gd name="adj3" fmla="val 2293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>
              <a:solidFill>
                <a:schemeClr val="tx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C7EF6E1-2865-48F5-96CA-BAEB5D4984EF}"/>
              </a:ext>
            </a:extLst>
          </p:cNvPr>
          <p:cNvSpPr txBox="1"/>
          <p:nvPr/>
        </p:nvSpPr>
        <p:spPr>
          <a:xfrm>
            <a:off x="2310036" y="2433646"/>
            <a:ext cx="2805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Змінили місцями </a:t>
            </a:r>
            <a:r>
              <a:rPr lang="en-US" dirty="0"/>
              <a:t>A3 </a:t>
            </a:r>
            <a:r>
              <a:rPr lang="uk-UA" dirty="0"/>
              <a:t>та </a:t>
            </a:r>
            <a:r>
              <a:rPr lang="en-US" dirty="0"/>
              <a:t>A4</a:t>
            </a:r>
            <a:endParaRPr lang="ru-UA" dirty="0"/>
          </a:p>
        </p:txBody>
      </p:sp>
      <p:graphicFrame>
        <p:nvGraphicFramePr>
          <p:cNvPr id="16" name="Таблица 15">
            <a:extLst>
              <a:ext uri="{FF2B5EF4-FFF2-40B4-BE49-F238E27FC236}">
                <a16:creationId xmlns:a16="http://schemas.microsoft.com/office/drawing/2014/main" id="{2DA7F747-EEF4-4BAE-8F45-5286C4A518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8731323"/>
              </p:ext>
            </p:extLst>
          </p:nvPr>
        </p:nvGraphicFramePr>
        <p:xfrm>
          <a:off x="60511" y="731024"/>
          <a:ext cx="3737113" cy="152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2580">
                  <a:extLst>
                    <a:ext uri="{9D8B030D-6E8A-4147-A177-3AD203B41FA5}">
                      <a16:colId xmlns:a16="http://schemas.microsoft.com/office/drawing/2014/main" val="853434465"/>
                    </a:ext>
                  </a:extLst>
                </a:gridCol>
                <a:gridCol w="448453">
                  <a:extLst>
                    <a:ext uri="{9D8B030D-6E8A-4147-A177-3AD203B41FA5}">
                      <a16:colId xmlns:a16="http://schemas.microsoft.com/office/drawing/2014/main" val="3293038872"/>
                    </a:ext>
                  </a:extLst>
                </a:gridCol>
                <a:gridCol w="585216">
                  <a:extLst>
                    <a:ext uri="{9D8B030D-6E8A-4147-A177-3AD203B41FA5}">
                      <a16:colId xmlns:a16="http://schemas.microsoft.com/office/drawing/2014/main" val="1260147437"/>
                    </a:ext>
                  </a:extLst>
                </a:gridCol>
                <a:gridCol w="585216">
                  <a:extLst>
                    <a:ext uri="{9D8B030D-6E8A-4147-A177-3AD203B41FA5}">
                      <a16:colId xmlns:a16="http://schemas.microsoft.com/office/drawing/2014/main" val="757242133"/>
                    </a:ext>
                  </a:extLst>
                </a:gridCol>
                <a:gridCol w="585216">
                  <a:extLst>
                    <a:ext uri="{9D8B030D-6E8A-4147-A177-3AD203B41FA5}">
                      <a16:colId xmlns:a16="http://schemas.microsoft.com/office/drawing/2014/main" val="1350589956"/>
                    </a:ext>
                  </a:extLst>
                </a:gridCol>
                <a:gridCol w="585216">
                  <a:extLst>
                    <a:ext uri="{9D8B030D-6E8A-4147-A177-3AD203B41FA5}">
                      <a16:colId xmlns:a16="http://schemas.microsoft.com/office/drawing/2014/main" val="918974752"/>
                    </a:ext>
                  </a:extLst>
                </a:gridCol>
                <a:gridCol w="585216">
                  <a:extLst>
                    <a:ext uri="{9D8B030D-6E8A-4147-A177-3AD203B41FA5}">
                      <a16:colId xmlns:a16="http://schemas.microsoft.com/office/drawing/2014/main" val="4149650232"/>
                    </a:ext>
                  </a:extLst>
                </a:gridCol>
              </a:tblGrid>
              <a:tr h="190500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uk-UA" sz="1100" u="none" strike="noStrike">
                          <a:effectLst/>
                        </a:rPr>
                        <a:t>Вихідна мариця відстаней</a:t>
                      </a: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27780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 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09744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 dirty="0">
                          <a:effectLst/>
                        </a:rPr>
                        <a:t>0</a:t>
                      </a:r>
                      <a:endParaRPr lang="ru-UA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310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230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175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230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1420396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310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400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350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300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180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5786983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 dirty="0">
                          <a:effectLst/>
                        </a:rPr>
                        <a:t>250</a:t>
                      </a:r>
                      <a:endParaRPr lang="ru-UA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400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 dirty="0">
                          <a:effectLst/>
                        </a:rPr>
                        <a:t>0</a:t>
                      </a:r>
                      <a:endParaRPr lang="ru-UA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200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198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0669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230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350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340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762914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175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300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200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450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542049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230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180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198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340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450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 dirty="0">
                          <a:effectLst/>
                        </a:rPr>
                        <a:t>0</a:t>
                      </a:r>
                      <a:endParaRPr lang="ru-UA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815084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2026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8B3904-8419-48EC-A90F-1901F6D1F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575" y="85994"/>
            <a:ext cx="11097126" cy="936306"/>
          </a:xfrm>
        </p:spPr>
        <p:txBody>
          <a:bodyPr>
            <a:normAutofit/>
          </a:bodyPr>
          <a:lstStyle/>
          <a:p>
            <a:pPr algn="ctr"/>
            <a:r>
              <a:rPr lang="en-US" sz="4400" kern="1200" dirty="0" err="1">
                <a:latin typeface="+mj-lt"/>
                <a:ea typeface="+mj-ea"/>
                <a:cs typeface="+mj-cs"/>
              </a:rPr>
              <a:t>Алгоритм</a:t>
            </a:r>
            <a:r>
              <a:rPr lang="en-US" sz="4400" kern="1200" dirty="0">
                <a:latin typeface="+mj-lt"/>
                <a:ea typeface="+mj-ea"/>
                <a:cs typeface="+mj-cs"/>
              </a:rPr>
              <a:t> </a:t>
            </a:r>
            <a:r>
              <a:rPr lang="en-US" sz="4400" kern="1200" dirty="0" err="1">
                <a:latin typeface="+mj-lt"/>
                <a:ea typeface="+mj-ea"/>
                <a:cs typeface="+mj-cs"/>
              </a:rPr>
              <a:t>відпалу</a:t>
            </a:r>
            <a:endParaRPr lang="ru-UA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2FDD991-659B-4B91-A54C-02D6A3837BCF}"/>
              </a:ext>
            </a:extLst>
          </p:cNvPr>
          <p:cNvSpPr txBox="1"/>
          <p:nvPr/>
        </p:nvSpPr>
        <p:spPr>
          <a:xfrm>
            <a:off x="1620079" y="6371897"/>
            <a:ext cx="983973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 err="1"/>
              <a:t>Етап</a:t>
            </a:r>
            <a:r>
              <a:rPr lang="en-US" sz="2000" dirty="0"/>
              <a:t>_</a:t>
            </a:r>
            <a:r>
              <a:rPr lang="uk-UA" sz="2000" dirty="0"/>
              <a:t>5</a:t>
            </a:r>
            <a:r>
              <a:rPr lang="en-US" sz="2000" dirty="0"/>
              <a:t> – </a:t>
            </a:r>
            <a:r>
              <a:rPr lang="uk-UA" sz="2000" dirty="0"/>
              <a:t>Зміна комбінації обраного маршруту обчислення і прийняття рішення</a:t>
            </a:r>
            <a:endParaRPr lang="en-US" sz="2000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81DD5EF1-CB13-41DF-9C9C-3C634839F4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2281638"/>
              </p:ext>
            </p:extLst>
          </p:nvPr>
        </p:nvGraphicFramePr>
        <p:xfrm>
          <a:off x="3984844" y="1589551"/>
          <a:ext cx="5321300" cy="8096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1196257736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99719747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52881721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9366067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83317712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3013959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8128614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1971377650"/>
                    </a:ext>
                  </a:extLst>
                </a:gridCol>
              </a:tblGrid>
              <a:tr h="6191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100" u="none" strike="noStrike">
                          <a:effectLst/>
                        </a:rPr>
                        <a:t>довжина маршруту 2</a:t>
                      </a: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512656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ru-UA" sz="1100" u="none" strike="noStrike">
                          <a:effectLst/>
                        </a:rPr>
                        <a:t> 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400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300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 dirty="0">
                          <a:effectLst/>
                        </a:rPr>
                        <a:t>340</a:t>
                      </a:r>
                      <a:endParaRPr lang="ru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 dirty="0">
                          <a:effectLst/>
                        </a:rPr>
                        <a:t>200</a:t>
                      </a:r>
                      <a:endParaRPr lang="ru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 dirty="0">
                          <a:effectLst/>
                        </a:rPr>
                        <a:t>1740</a:t>
                      </a:r>
                      <a:endParaRPr lang="ru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7426160"/>
                  </a:ext>
                </a:extLst>
              </a:tr>
            </a:tbl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904FB39D-B2B0-496B-9C2A-CEC01B305B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9018083"/>
              </p:ext>
            </p:extLst>
          </p:nvPr>
        </p:nvGraphicFramePr>
        <p:xfrm>
          <a:off x="3988157" y="3032055"/>
          <a:ext cx="5321300" cy="381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75771354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370987353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9892218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29979574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7830496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6046095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93276087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1090352172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4990587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230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180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300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 dirty="0">
                          <a:effectLst/>
                        </a:rPr>
                        <a:t>1460</a:t>
                      </a:r>
                      <a:endParaRPr lang="ru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0369569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01E2856-5CB9-451E-AFBF-F540A282BD2C}"/>
              </a:ext>
            </a:extLst>
          </p:cNvPr>
          <p:cNvSpPr txBox="1"/>
          <p:nvPr/>
        </p:nvSpPr>
        <p:spPr>
          <a:xfrm>
            <a:off x="1868556" y="2523627"/>
            <a:ext cx="2805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Змінили місцями </a:t>
            </a:r>
            <a:r>
              <a:rPr lang="en-US" dirty="0"/>
              <a:t>A</a:t>
            </a:r>
            <a:r>
              <a:rPr lang="uk-UA" dirty="0"/>
              <a:t>5</a:t>
            </a:r>
            <a:r>
              <a:rPr lang="en-US" dirty="0"/>
              <a:t> </a:t>
            </a:r>
            <a:r>
              <a:rPr lang="uk-UA" dirty="0"/>
              <a:t>та </a:t>
            </a:r>
            <a:r>
              <a:rPr lang="en-US" dirty="0"/>
              <a:t>A</a:t>
            </a:r>
            <a:r>
              <a:rPr lang="uk-UA" dirty="0"/>
              <a:t>2</a:t>
            </a:r>
            <a:endParaRPr lang="ru-UA" dirty="0"/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DA2E3AF3-4A25-49AE-9DE7-DF29976EF071}"/>
              </a:ext>
            </a:extLst>
          </p:cNvPr>
          <p:cNvSpPr/>
          <p:nvPr/>
        </p:nvSpPr>
        <p:spPr>
          <a:xfrm>
            <a:off x="8517835" y="3040672"/>
            <a:ext cx="675861" cy="56125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DE20BB4-4F9C-4999-A438-EF4B08FB26AB}"/>
              </a:ext>
            </a:extLst>
          </p:cNvPr>
          <p:cNvSpPr txBox="1"/>
          <p:nvPr/>
        </p:nvSpPr>
        <p:spPr>
          <a:xfrm>
            <a:off x="828575" y="3880115"/>
            <a:ext cx="106945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/>
              <a:t>Цей варіант кращий. Витираємо варіант з результатом 1640. Зберігаємо цей варіант і продовжуємо працювати з ним. Переходимо до етапу 2.</a:t>
            </a:r>
            <a:endParaRPr lang="ru-UA" sz="3200" dirty="0"/>
          </a:p>
        </p:txBody>
      </p:sp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1234E654-958D-4E6D-A778-5EC3BC765C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9373860"/>
              </p:ext>
            </p:extLst>
          </p:nvPr>
        </p:nvGraphicFramePr>
        <p:xfrm>
          <a:off x="0" y="470524"/>
          <a:ext cx="3737113" cy="152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2580">
                  <a:extLst>
                    <a:ext uri="{9D8B030D-6E8A-4147-A177-3AD203B41FA5}">
                      <a16:colId xmlns:a16="http://schemas.microsoft.com/office/drawing/2014/main" val="853434465"/>
                    </a:ext>
                  </a:extLst>
                </a:gridCol>
                <a:gridCol w="448453">
                  <a:extLst>
                    <a:ext uri="{9D8B030D-6E8A-4147-A177-3AD203B41FA5}">
                      <a16:colId xmlns:a16="http://schemas.microsoft.com/office/drawing/2014/main" val="3293038872"/>
                    </a:ext>
                  </a:extLst>
                </a:gridCol>
                <a:gridCol w="585216">
                  <a:extLst>
                    <a:ext uri="{9D8B030D-6E8A-4147-A177-3AD203B41FA5}">
                      <a16:colId xmlns:a16="http://schemas.microsoft.com/office/drawing/2014/main" val="1260147437"/>
                    </a:ext>
                  </a:extLst>
                </a:gridCol>
                <a:gridCol w="585216">
                  <a:extLst>
                    <a:ext uri="{9D8B030D-6E8A-4147-A177-3AD203B41FA5}">
                      <a16:colId xmlns:a16="http://schemas.microsoft.com/office/drawing/2014/main" val="757242133"/>
                    </a:ext>
                  </a:extLst>
                </a:gridCol>
                <a:gridCol w="585216">
                  <a:extLst>
                    <a:ext uri="{9D8B030D-6E8A-4147-A177-3AD203B41FA5}">
                      <a16:colId xmlns:a16="http://schemas.microsoft.com/office/drawing/2014/main" val="1350589956"/>
                    </a:ext>
                  </a:extLst>
                </a:gridCol>
                <a:gridCol w="585216">
                  <a:extLst>
                    <a:ext uri="{9D8B030D-6E8A-4147-A177-3AD203B41FA5}">
                      <a16:colId xmlns:a16="http://schemas.microsoft.com/office/drawing/2014/main" val="918974752"/>
                    </a:ext>
                  </a:extLst>
                </a:gridCol>
                <a:gridCol w="585216">
                  <a:extLst>
                    <a:ext uri="{9D8B030D-6E8A-4147-A177-3AD203B41FA5}">
                      <a16:colId xmlns:a16="http://schemas.microsoft.com/office/drawing/2014/main" val="4149650232"/>
                    </a:ext>
                  </a:extLst>
                </a:gridCol>
              </a:tblGrid>
              <a:tr h="190500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uk-UA" sz="1100" u="none" strike="noStrike">
                          <a:effectLst/>
                        </a:rPr>
                        <a:t>Вихідна мариця відстаней</a:t>
                      </a: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27780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 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09744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 dirty="0">
                          <a:effectLst/>
                        </a:rPr>
                        <a:t>0</a:t>
                      </a:r>
                      <a:endParaRPr lang="ru-UA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310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230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175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230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1420396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310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400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350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300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180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5786983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 dirty="0">
                          <a:effectLst/>
                        </a:rPr>
                        <a:t>250</a:t>
                      </a:r>
                      <a:endParaRPr lang="ru-UA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400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 dirty="0">
                          <a:effectLst/>
                        </a:rPr>
                        <a:t>0</a:t>
                      </a:r>
                      <a:endParaRPr lang="ru-UA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200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198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0669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230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350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340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762914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175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300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200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450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542049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230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180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198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340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>
                          <a:effectLst/>
                        </a:rPr>
                        <a:t>450</a:t>
                      </a:r>
                      <a:endParaRPr lang="ru-UA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100" u="none" strike="noStrike" dirty="0">
                          <a:effectLst/>
                        </a:rPr>
                        <a:t>0</a:t>
                      </a:r>
                      <a:endParaRPr lang="ru-UA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815084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431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8B3904-8419-48EC-A90F-1901F6D1F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575" y="85993"/>
            <a:ext cx="11097126" cy="1325563"/>
          </a:xfrm>
        </p:spPr>
        <p:txBody>
          <a:bodyPr>
            <a:normAutofit/>
          </a:bodyPr>
          <a:lstStyle/>
          <a:p>
            <a:pPr algn="ctr"/>
            <a:r>
              <a:rPr lang="en-US" sz="4400" kern="1200" dirty="0" err="1">
                <a:latin typeface="+mj-lt"/>
                <a:ea typeface="+mj-ea"/>
                <a:cs typeface="+mj-cs"/>
              </a:rPr>
              <a:t>Алгоритм</a:t>
            </a:r>
            <a:r>
              <a:rPr lang="en-US" sz="4400" kern="1200" dirty="0">
                <a:latin typeface="+mj-lt"/>
                <a:ea typeface="+mj-ea"/>
                <a:cs typeface="+mj-cs"/>
              </a:rPr>
              <a:t> </a:t>
            </a:r>
            <a:r>
              <a:rPr lang="en-US" sz="4400" kern="1200" dirty="0" err="1">
                <a:latin typeface="+mj-lt"/>
                <a:ea typeface="+mj-ea"/>
                <a:cs typeface="+mj-cs"/>
              </a:rPr>
              <a:t>відпалу</a:t>
            </a:r>
            <a:endParaRPr lang="ru-UA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96E471E3-8DFB-4D7A-814E-729EABDFBD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298956"/>
              </p:ext>
            </p:extLst>
          </p:nvPr>
        </p:nvGraphicFramePr>
        <p:xfrm>
          <a:off x="3435350" y="3238500"/>
          <a:ext cx="5321300" cy="4457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4090295002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35040515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1006277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93163983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24262456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73123033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138715913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1621335648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UA" sz="14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3066155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UA" sz="14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UA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UA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UA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UA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UA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UA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UA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1390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35535506"/>
                  </a:ext>
                </a:extLst>
              </a:tr>
            </a:tbl>
          </a:graphicData>
        </a:graphic>
      </p:graphicFrame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1DF7FEFF-7F7F-4CB9-B1AD-7612CCB31B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4014397"/>
              </p:ext>
            </p:extLst>
          </p:nvPr>
        </p:nvGraphicFramePr>
        <p:xfrm>
          <a:off x="3435350" y="1944028"/>
          <a:ext cx="5321300" cy="4457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4213721120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163699532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34556097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29367653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16545382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67797972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265859390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315856620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A0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A5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A1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A4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A3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A2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A0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UA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8911954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endParaRPr lang="ru-UA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400" u="none" strike="noStrike">
                          <a:effectLst/>
                        </a:rPr>
                        <a:t>230</a:t>
                      </a:r>
                      <a:endParaRPr lang="ru-UA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400" u="none" strike="noStrike">
                          <a:effectLst/>
                        </a:rPr>
                        <a:t>180</a:t>
                      </a:r>
                      <a:endParaRPr lang="ru-UA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400" u="none" strike="noStrike">
                          <a:effectLst/>
                        </a:rPr>
                        <a:t>300</a:t>
                      </a:r>
                      <a:endParaRPr lang="ru-UA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400" u="none" strike="noStrike">
                          <a:effectLst/>
                        </a:rPr>
                        <a:t>250</a:t>
                      </a:r>
                      <a:endParaRPr lang="ru-UA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400" u="none" strike="noStrike" dirty="0">
                          <a:effectLst/>
                        </a:rPr>
                        <a:t>250</a:t>
                      </a:r>
                      <a:endParaRPr lang="ru-U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400" u="none" strike="noStrike" dirty="0">
                          <a:effectLst/>
                        </a:rPr>
                        <a:t>250</a:t>
                      </a:r>
                      <a:endParaRPr lang="ru-U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UA" sz="1400" u="none" strike="noStrike" dirty="0">
                          <a:effectLst/>
                        </a:rPr>
                        <a:t>1460</a:t>
                      </a:r>
                      <a:endParaRPr lang="ru-U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6506624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B1C6D6C-8E5F-4355-932E-B4B29DA9B8EA}"/>
              </a:ext>
            </a:extLst>
          </p:cNvPr>
          <p:cNvSpPr txBox="1"/>
          <p:nvPr/>
        </p:nvSpPr>
        <p:spPr>
          <a:xfrm>
            <a:off x="828575" y="2597098"/>
            <a:ext cx="2805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Змінили місцями </a:t>
            </a:r>
            <a:r>
              <a:rPr lang="en-US" dirty="0"/>
              <a:t>A3 </a:t>
            </a:r>
            <a:r>
              <a:rPr lang="uk-UA" dirty="0"/>
              <a:t>та </a:t>
            </a:r>
            <a:r>
              <a:rPr lang="en-US" dirty="0"/>
              <a:t>A</a:t>
            </a:r>
            <a:r>
              <a:rPr lang="uk-UA" dirty="0"/>
              <a:t>2</a:t>
            </a:r>
            <a:endParaRPr lang="ru-UA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7D9BECF-5F9B-4B73-97DB-81816A794583}"/>
              </a:ext>
            </a:extLst>
          </p:cNvPr>
          <p:cNvSpPr txBox="1"/>
          <p:nvPr/>
        </p:nvSpPr>
        <p:spPr>
          <a:xfrm>
            <a:off x="566529" y="4285225"/>
            <a:ext cx="102074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/>
              <a:t>Зберігаємо поки цей варіант і продовжуємо працювати з варіантом у якого результат 1460. переходячи до етапу 2 (знов міняємо місцями 2 елементи послідовності)</a:t>
            </a:r>
            <a:endParaRPr lang="ru-UA" sz="3200" dirty="0"/>
          </a:p>
        </p:txBody>
      </p:sp>
      <p:sp>
        <p:nvSpPr>
          <p:cNvPr id="9" name="Стрелка: вверх 8">
            <a:extLst>
              <a:ext uri="{FF2B5EF4-FFF2-40B4-BE49-F238E27FC236}">
                <a16:creationId xmlns:a16="http://schemas.microsoft.com/office/drawing/2014/main" id="{65B03918-E211-4055-A8D3-91961BC11240}"/>
              </a:ext>
            </a:extLst>
          </p:cNvPr>
          <p:cNvSpPr/>
          <p:nvPr/>
        </p:nvSpPr>
        <p:spPr>
          <a:xfrm>
            <a:off x="4442791" y="3786809"/>
            <a:ext cx="685800" cy="381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10" name="Стрелка: изогнутая вверх 9">
            <a:extLst>
              <a:ext uri="{FF2B5EF4-FFF2-40B4-BE49-F238E27FC236}">
                <a16:creationId xmlns:a16="http://schemas.microsoft.com/office/drawing/2014/main" id="{0B02A436-C8B5-4C17-948A-9A2442E3CF90}"/>
              </a:ext>
            </a:extLst>
          </p:cNvPr>
          <p:cNvSpPr/>
          <p:nvPr/>
        </p:nvSpPr>
        <p:spPr>
          <a:xfrm rot="16026225">
            <a:off x="9472579" y="2914373"/>
            <a:ext cx="2972680" cy="75994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>
              <a:solidFill>
                <a:schemeClr val="tx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E32B82C-75A8-4D06-BEB2-9D2482D51EC6}"/>
              </a:ext>
            </a:extLst>
          </p:cNvPr>
          <p:cNvSpPr txBox="1"/>
          <p:nvPr/>
        </p:nvSpPr>
        <p:spPr>
          <a:xfrm>
            <a:off x="2395274" y="6264020"/>
            <a:ext cx="79637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 err="1"/>
              <a:t>Етап</a:t>
            </a:r>
            <a:r>
              <a:rPr lang="en-US" sz="1800" dirty="0"/>
              <a:t>_</a:t>
            </a:r>
            <a:r>
              <a:rPr lang="uk-UA" dirty="0"/>
              <a:t>6</a:t>
            </a:r>
            <a:r>
              <a:rPr lang="en-US" sz="1800" dirty="0"/>
              <a:t> – </a:t>
            </a:r>
            <a:r>
              <a:rPr lang="uk-UA" sz="1800" dirty="0"/>
              <a:t>Циклічне повторення доти, поки значення </a:t>
            </a:r>
            <a:r>
              <a:rPr lang="en-US" sz="1800" dirty="0"/>
              <a:t>P </a:t>
            </a:r>
            <a:r>
              <a:rPr lang="uk-UA" sz="1800" dirty="0"/>
              <a:t>не наблизиться до 0.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6282726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89CACC1-7CE0-4F91-BF2B-D40A8093AC1A}"/>
              </a:ext>
            </a:extLst>
          </p:cNvPr>
          <p:cNvSpPr txBox="1"/>
          <p:nvPr/>
        </p:nvSpPr>
        <p:spPr>
          <a:xfrm>
            <a:off x="2027526" y="6123543"/>
            <a:ext cx="79637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 err="1"/>
              <a:t>Етап</a:t>
            </a:r>
            <a:r>
              <a:rPr lang="en-US" sz="1800" dirty="0"/>
              <a:t>_</a:t>
            </a:r>
            <a:r>
              <a:rPr lang="uk-UA" sz="1800" dirty="0"/>
              <a:t>7</a:t>
            </a:r>
            <a:r>
              <a:rPr lang="en-US" sz="1800" dirty="0"/>
              <a:t> – </a:t>
            </a:r>
            <a:r>
              <a:rPr lang="uk-UA" dirty="0"/>
              <a:t>Повтор циклів</a:t>
            </a:r>
            <a:endParaRPr lang="en-US" sz="1800" dirty="0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4929E14F-EC16-4D44-8518-4824DA4E3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530" y="96769"/>
            <a:ext cx="11111948" cy="1325563"/>
          </a:xfrm>
        </p:spPr>
        <p:txBody>
          <a:bodyPr>
            <a:normAutofit/>
          </a:bodyPr>
          <a:lstStyle/>
          <a:p>
            <a:pPr algn="ctr"/>
            <a:r>
              <a:rPr lang="en-US" sz="4400" kern="1200" dirty="0" err="1">
                <a:latin typeface="+mj-lt"/>
                <a:ea typeface="+mj-ea"/>
                <a:cs typeface="+mj-cs"/>
              </a:rPr>
              <a:t>Алгоритм</a:t>
            </a:r>
            <a:r>
              <a:rPr lang="en-US" sz="4400" kern="1200" dirty="0">
                <a:latin typeface="+mj-lt"/>
                <a:ea typeface="+mj-ea"/>
                <a:cs typeface="+mj-cs"/>
              </a:rPr>
              <a:t> </a:t>
            </a:r>
            <a:r>
              <a:rPr lang="en-US" sz="4400" kern="1200" dirty="0" err="1">
                <a:latin typeface="+mj-lt"/>
                <a:ea typeface="+mj-ea"/>
                <a:cs typeface="+mj-cs"/>
              </a:rPr>
              <a:t>відпалу</a:t>
            </a:r>
            <a:r>
              <a:rPr lang="en-US" sz="4400" kern="1200" dirty="0">
                <a:latin typeface="+mj-lt"/>
                <a:ea typeface="+mj-ea"/>
                <a:cs typeface="+mj-cs"/>
              </a:rPr>
              <a:t> </a:t>
            </a:r>
            <a:r>
              <a:rPr lang="en-US" sz="4400" kern="1200" dirty="0" err="1">
                <a:latin typeface="+mj-lt"/>
                <a:ea typeface="+mj-ea"/>
                <a:cs typeface="+mj-cs"/>
              </a:rPr>
              <a:t>та</a:t>
            </a:r>
            <a:r>
              <a:rPr lang="en-US" sz="4400" kern="1200" dirty="0">
                <a:latin typeface="+mj-lt"/>
                <a:ea typeface="+mj-ea"/>
                <a:cs typeface="+mj-cs"/>
              </a:rPr>
              <a:t> </a:t>
            </a:r>
            <a:r>
              <a:rPr lang="en-US" sz="4400" kern="1200" dirty="0" err="1">
                <a:latin typeface="+mj-lt"/>
                <a:ea typeface="+mj-ea"/>
                <a:cs typeface="+mj-cs"/>
              </a:rPr>
              <a:t>проблеми</a:t>
            </a:r>
            <a:r>
              <a:rPr lang="en-US" sz="4400" kern="1200" dirty="0">
                <a:latin typeface="+mj-lt"/>
                <a:ea typeface="+mj-ea"/>
                <a:cs typeface="+mj-cs"/>
              </a:rPr>
              <a:t> метаевристичних </a:t>
            </a:r>
            <a:r>
              <a:rPr lang="en-US" sz="4400" kern="1200" dirty="0" err="1">
                <a:latin typeface="+mj-lt"/>
                <a:ea typeface="+mj-ea"/>
                <a:cs typeface="+mj-cs"/>
              </a:rPr>
              <a:t>алгоритмів</a:t>
            </a:r>
            <a:endParaRPr lang="ru-UA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D00765-D70D-41DC-ABA4-B8C9FEC8124B}"/>
              </a:ext>
            </a:extLst>
          </p:cNvPr>
          <p:cNvSpPr txBox="1"/>
          <p:nvPr/>
        </p:nvSpPr>
        <p:spPr>
          <a:xfrm>
            <a:off x="377687" y="1422332"/>
            <a:ext cx="1153933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3200" dirty="0"/>
              <a:t>Як тільки значення Р наблизилось до 0 </a:t>
            </a:r>
            <a:r>
              <a:rPr lang="uk-UA" sz="3200" dirty="0" err="1"/>
              <a:t>запам</a:t>
            </a:r>
            <a:r>
              <a:rPr lang="en-US" sz="3200" dirty="0"/>
              <a:t>`</a:t>
            </a:r>
            <a:r>
              <a:rPr lang="uk-UA" sz="3200" dirty="0" err="1"/>
              <a:t>ятовуємо</a:t>
            </a:r>
            <a:r>
              <a:rPr lang="uk-UA" sz="3200" dirty="0"/>
              <a:t> найкраще значення довжини маршруту і починаємо з етапу 2 встановивши значення температури Т=1000. Декілька (в залежності від розміру вхідних даних) таких повторів наблизять до оптимального результату. Іншим варіантом є уповільнення зниження температури, наприклад встановлення </a:t>
            </a:r>
            <a:r>
              <a:rPr lang="el-GR" sz="3200" dirty="0"/>
              <a:t>α</a:t>
            </a:r>
            <a:r>
              <a:rPr lang="uk-UA" sz="3200" dirty="0"/>
              <a:t>=0,01. У такому випадку може не знадобитися повтор циклів. Велике значення також має підбір початкового значення температури, що є задачею творчою.</a:t>
            </a:r>
            <a:endParaRPr lang="ru-UA" sz="3200" dirty="0"/>
          </a:p>
        </p:txBody>
      </p:sp>
    </p:spTree>
    <p:extLst>
      <p:ext uri="{BB962C8B-B14F-4D97-AF65-F5344CB8AC3E}">
        <p14:creationId xmlns:p14="http://schemas.microsoft.com/office/powerpoint/2010/main" val="953798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58650B-A389-4070-A0A7-357B9AF92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771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Особливості моделюванням ройового інтелекту нейронних мереж та генетичних алгоритмів</a:t>
            </a:r>
            <a:endParaRPr lang="ru-UA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719932-C7FF-4691-BE20-E6868AF9272F}"/>
              </a:ext>
            </a:extLst>
          </p:cNvPr>
          <p:cNvSpPr txBox="1"/>
          <p:nvPr/>
        </p:nvSpPr>
        <p:spPr>
          <a:xfrm>
            <a:off x="1148862" y="2008554"/>
            <a:ext cx="225864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dirty="0"/>
              <a:t>Нейронні мережі</a:t>
            </a:r>
            <a:endParaRPr lang="ru-UA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D58319-FA82-4DA9-AF59-681ABF300467}"/>
              </a:ext>
            </a:extLst>
          </p:cNvPr>
          <p:cNvSpPr txBox="1"/>
          <p:nvPr/>
        </p:nvSpPr>
        <p:spPr>
          <a:xfrm>
            <a:off x="4989342" y="2009100"/>
            <a:ext cx="225864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dirty="0"/>
              <a:t>Генетичні алгоритми</a:t>
            </a:r>
            <a:endParaRPr lang="ru-UA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EE6D668-5BBC-46B0-8F58-8C2AA4D00B07}"/>
              </a:ext>
            </a:extLst>
          </p:cNvPr>
          <p:cNvSpPr txBox="1"/>
          <p:nvPr/>
        </p:nvSpPr>
        <p:spPr>
          <a:xfrm>
            <a:off x="8656566" y="2028251"/>
            <a:ext cx="225864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dirty="0"/>
              <a:t>Ройовий інтелект</a:t>
            </a:r>
            <a:endParaRPr lang="ru-UA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EC06BC5-4C92-4C78-8E86-D3CEA265C9B5}"/>
              </a:ext>
            </a:extLst>
          </p:cNvPr>
          <p:cNvSpPr txBox="1"/>
          <p:nvPr/>
        </p:nvSpPr>
        <p:spPr>
          <a:xfrm>
            <a:off x="1071860" y="3244334"/>
            <a:ext cx="2258646" cy="3693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dirty="0"/>
              <a:t>Топологія мережі</a:t>
            </a:r>
            <a:endParaRPr lang="ru-UA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21BC8E5-6616-448D-BF7C-A04EB8132B76}"/>
              </a:ext>
            </a:extLst>
          </p:cNvPr>
          <p:cNvSpPr txBox="1"/>
          <p:nvPr/>
        </p:nvSpPr>
        <p:spPr>
          <a:xfrm>
            <a:off x="5061613" y="3209158"/>
            <a:ext cx="2258646" cy="92333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ru-UA"/>
            </a:defPPr>
            <a:lvl1pPr algn="ctr"/>
          </a:lstStyle>
          <a:p>
            <a:r>
              <a:rPr lang="uk-UA" dirty="0"/>
              <a:t>Пошук способу схрещування та </a:t>
            </a:r>
            <a:r>
              <a:rPr lang="uk-UA"/>
              <a:t>мутації </a:t>
            </a:r>
            <a:endParaRPr lang="ru-UA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59F96E1-0967-4890-A938-C821CE50D99B}"/>
              </a:ext>
            </a:extLst>
          </p:cNvPr>
          <p:cNvSpPr txBox="1"/>
          <p:nvPr/>
        </p:nvSpPr>
        <p:spPr>
          <a:xfrm>
            <a:off x="8656566" y="3234634"/>
            <a:ext cx="2258646" cy="64633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ru-UA"/>
            </a:defPPr>
            <a:lvl1pPr algn="ctr"/>
          </a:lstStyle>
          <a:p>
            <a:r>
              <a:rPr lang="uk-UA" dirty="0"/>
              <a:t>Створення або  вибір </a:t>
            </a:r>
            <a:r>
              <a:rPr lang="uk-UA"/>
              <a:t>формальної моделі</a:t>
            </a:r>
            <a:endParaRPr lang="ru-UA" dirty="0"/>
          </a:p>
        </p:txBody>
      </p:sp>
      <p:sp>
        <p:nvSpPr>
          <p:cNvPr id="10" name="Стрелка: вниз 9">
            <a:extLst>
              <a:ext uri="{FF2B5EF4-FFF2-40B4-BE49-F238E27FC236}">
                <a16:creationId xmlns:a16="http://schemas.microsoft.com/office/drawing/2014/main" id="{78C255FE-5F6F-420C-B546-F2A224690AED}"/>
              </a:ext>
            </a:extLst>
          </p:cNvPr>
          <p:cNvSpPr/>
          <p:nvPr/>
        </p:nvSpPr>
        <p:spPr>
          <a:xfrm>
            <a:off x="1873924" y="2472836"/>
            <a:ext cx="654518" cy="6839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11" name="Стрелка: вниз 10">
            <a:extLst>
              <a:ext uri="{FF2B5EF4-FFF2-40B4-BE49-F238E27FC236}">
                <a16:creationId xmlns:a16="http://schemas.microsoft.com/office/drawing/2014/main" id="{7CCB89D8-FFFD-4665-B555-FF36315ABB97}"/>
              </a:ext>
            </a:extLst>
          </p:cNvPr>
          <p:cNvSpPr/>
          <p:nvPr/>
        </p:nvSpPr>
        <p:spPr>
          <a:xfrm>
            <a:off x="5884244" y="2465990"/>
            <a:ext cx="654518" cy="6839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12" name="Стрелка: вниз 11">
            <a:extLst>
              <a:ext uri="{FF2B5EF4-FFF2-40B4-BE49-F238E27FC236}">
                <a16:creationId xmlns:a16="http://schemas.microsoft.com/office/drawing/2014/main" id="{C3127983-01B4-4A10-9BD0-7898DE224A3B}"/>
              </a:ext>
            </a:extLst>
          </p:cNvPr>
          <p:cNvSpPr/>
          <p:nvPr/>
        </p:nvSpPr>
        <p:spPr>
          <a:xfrm>
            <a:off x="9564303" y="2472836"/>
            <a:ext cx="654518" cy="6839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363CEE1-E39A-4A6F-AA82-247FEE3E9D47}"/>
              </a:ext>
            </a:extLst>
          </p:cNvPr>
          <p:cNvSpPr txBox="1"/>
          <p:nvPr/>
        </p:nvSpPr>
        <p:spPr>
          <a:xfrm>
            <a:off x="5061613" y="4303362"/>
            <a:ext cx="2258646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dirty="0"/>
              <a:t>Використання випадкового пошуку</a:t>
            </a:r>
            <a:endParaRPr lang="ru-UA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5F1B212-03C9-4218-B0A1-06C5C8E7BD68}"/>
              </a:ext>
            </a:extLst>
          </p:cNvPr>
          <p:cNvSpPr txBox="1"/>
          <p:nvPr/>
        </p:nvSpPr>
        <p:spPr>
          <a:xfrm>
            <a:off x="8656566" y="4071685"/>
            <a:ext cx="2258646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dirty="0"/>
              <a:t>Використання випадкового пошуку</a:t>
            </a:r>
            <a:endParaRPr lang="ru-UA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07D7D27-ACBC-4628-98F1-74C41B15B946}"/>
              </a:ext>
            </a:extLst>
          </p:cNvPr>
          <p:cNvSpPr txBox="1"/>
          <p:nvPr/>
        </p:nvSpPr>
        <p:spPr>
          <a:xfrm>
            <a:off x="1071860" y="4020766"/>
            <a:ext cx="2258646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dirty="0"/>
              <a:t>Відсутність використання випадкового пошуку</a:t>
            </a:r>
            <a:endParaRPr lang="ru-UA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68041EA-4FCE-4D42-B55E-3CA33A817B1E}"/>
              </a:ext>
            </a:extLst>
          </p:cNvPr>
          <p:cNvSpPr txBox="1"/>
          <p:nvPr/>
        </p:nvSpPr>
        <p:spPr>
          <a:xfrm>
            <a:off x="1071860" y="5351196"/>
            <a:ext cx="2258646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dirty="0"/>
              <a:t>Повторюваність процедури</a:t>
            </a:r>
            <a:endParaRPr lang="ru-UA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2AB014F-B97B-48BE-B05C-60608E0B8AD0}"/>
              </a:ext>
            </a:extLst>
          </p:cNvPr>
          <p:cNvSpPr txBox="1"/>
          <p:nvPr/>
        </p:nvSpPr>
        <p:spPr>
          <a:xfrm>
            <a:off x="5082180" y="5120567"/>
            <a:ext cx="2258646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dirty="0"/>
              <a:t>Повторюваність процедури</a:t>
            </a:r>
            <a:endParaRPr lang="ru-UA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CD00E30-C7BF-40D4-946C-5D974DF5F8DE}"/>
              </a:ext>
            </a:extLst>
          </p:cNvPr>
          <p:cNvSpPr txBox="1"/>
          <p:nvPr/>
        </p:nvSpPr>
        <p:spPr>
          <a:xfrm>
            <a:off x="8656566" y="4882531"/>
            <a:ext cx="2258646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dirty="0"/>
              <a:t>Повторюваність процедури</a:t>
            </a:r>
            <a:endParaRPr lang="ru-UA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DF7FFB0-9C89-418B-BDBB-7940B09BFF29}"/>
              </a:ext>
            </a:extLst>
          </p:cNvPr>
          <p:cNvSpPr txBox="1"/>
          <p:nvPr/>
        </p:nvSpPr>
        <p:spPr>
          <a:xfrm>
            <a:off x="8656566" y="5696733"/>
            <a:ext cx="2258646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dirty="0"/>
              <a:t>Наявність самоорганізації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146860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974</Words>
  <Application>Microsoft Office PowerPoint</Application>
  <PresentationFormat>Широкоэкранный</PresentationFormat>
  <Paragraphs>425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Times New Roman</vt:lpstr>
      <vt:lpstr>Тема Office</vt:lpstr>
      <vt:lpstr>Колективний (ройовий) інтелект та особливості його реалізації</vt:lpstr>
      <vt:lpstr>Алгоритм відпалу</vt:lpstr>
      <vt:lpstr>Презентация PowerPoint</vt:lpstr>
      <vt:lpstr>Алгоритм відпалу</vt:lpstr>
      <vt:lpstr>Алгоритм відпалу</vt:lpstr>
      <vt:lpstr>Алгоритм відпалу</vt:lpstr>
      <vt:lpstr>Алгоритм відпалу</vt:lpstr>
      <vt:lpstr>Алгоритм відпалу та проблеми метаевристичних алгоритмів</vt:lpstr>
      <vt:lpstr>Особливості моделюванням ройового інтелекту нейронних мереж та генетичних алгоритмів</vt:lpstr>
      <vt:lpstr>Презентация PowerPoint</vt:lpstr>
      <vt:lpstr>Для підтвердження цієї тези можна розглянути такий приклад алгоритму ройового інтелекту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Колективний (ройовий) інтелект та особливості його реалізації</dc:title>
  <dc:creator>Троцько Володимир Валентинович</dc:creator>
  <cp:lastModifiedBy>Троцько Володимир Валентинович</cp:lastModifiedBy>
  <cp:revision>50</cp:revision>
  <dcterms:created xsi:type="dcterms:W3CDTF">2021-10-22T09:10:26Z</dcterms:created>
  <dcterms:modified xsi:type="dcterms:W3CDTF">2021-10-23T09:01:55Z</dcterms:modified>
</cp:coreProperties>
</file>