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notesMasterIdLst>
    <p:notesMasterId r:id="rId17"/>
  </p:notesMasterIdLst>
  <p:sldSz cx="14630400" cy="8229600"/>
  <p:notesSz cx="8229600" cy="14630400"/>
  <p:embeddedFontLst>
    <p:embeddedFont>
      <p:font typeface="Merriweather"/>
      <p:regular r:id="rId22"/>
    </p:embeddedFont>
    <p:embeddedFont>
      <p:font typeface="Merriweather"/>
      <p:regular r:id="rId23"/>
    </p:embeddedFont>
    <p:embeddedFont>
      <p:font typeface="Merriweather"/>
      <p:regular r:id="rId24"/>
    </p:embeddedFont>
    <p:embeddedFont>
      <p:font typeface="Merriweather"/>
      <p:regular r:id="rId25"/>
    </p:embeddedFont>
    <p:embeddedFont>
      <p:font typeface="Merriweather"/>
      <p:regular r:id="rId26"/>
    </p:embeddedFont>
    <p:embeddedFont>
      <p:font typeface="Merriweather"/>
      <p:regular r:id="rId27"/>
    </p:embeddedFont>
    <p:embeddedFont>
      <p:font typeface="Merriweather"/>
      <p:regular r:id="rId28"/>
    </p:embeddedFont>
    <p:embeddedFont>
      <p:font typeface="Merriweather"/>
      <p:regular r:id="rId29"/>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20" Type="http://schemas.openxmlformats.org/officeDocument/2006/relationships/theme" Target="theme/theme1.xml"/><Relationship Id="rId21" Type="http://schemas.openxmlformats.org/officeDocument/2006/relationships/tableStyles" Target="tableStyles.xml"/><Relationship Id="rId22" Type="http://schemas.openxmlformats.org/officeDocument/2006/relationships/font" Target="fonts/font1.fntdata"/><Relationship Id="rId23" Type="http://schemas.openxmlformats.org/officeDocument/2006/relationships/font" Target="fonts/font2.fntdata"/><Relationship Id="rId24" Type="http://schemas.openxmlformats.org/officeDocument/2006/relationships/font" Target="fonts/font3.fntdata"/><Relationship Id="rId25" Type="http://schemas.openxmlformats.org/officeDocument/2006/relationships/font" Target="fonts/font4.fntdata"/><Relationship Id="rId26" Type="http://schemas.openxmlformats.org/officeDocument/2006/relationships/font" Target="fonts/font5.fntdata"/><Relationship Id="rId27" Type="http://schemas.openxmlformats.org/officeDocument/2006/relationships/font" Target="fonts/font6.fntdata"/><Relationship Id="rId28" Type="http://schemas.openxmlformats.org/officeDocument/2006/relationships/font" Target="fonts/font7.fntdata"/><Relationship Id="rId29"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9151A">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slideLayout" Target="../slideLayouts/slideLayout11.xml"/><Relationship Id="rId7"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slideLayout" Target="../slideLayouts/slideLayout12.xml"/><Relationship Id="rId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slideLayout" Target="../slideLayouts/slideLayout14.xml"/><Relationship Id="rId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6.xml"/><Relationship Id="rId6"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image" Target="../media/image-3-12.png"/><Relationship Id="rId13" Type="http://schemas.openxmlformats.org/officeDocument/2006/relationships/image" Target="../media/image-3-13.png"/><Relationship Id="rId14" Type="http://schemas.openxmlformats.org/officeDocument/2006/relationships/image" Target="../media/image-3-14.png"/><Relationship Id="rId15" Type="http://schemas.openxmlformats.org/officeDocument/2006/relationships/image" Target="../media/image-3-15.png"/><Relationship Id="rId16" Type="http://schemas.openxmlformats.org/officeDocument/2006/relationships/image" Target="../media/image-3-16.png"/><Relationship Id="rId17" Type="http://schemas.openxmlformats.org/officeDocument/2006/relationships/slideLayout" Target="../slideLayouts/slideLayout4.xml"/><Relationship Id="rId1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5.xml"/><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9.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4124"/>
          </a:xfrm>
          <a:prstGeom prst="rect">
            <a:avLst/>
          </a:prstGeom>
        </p:spPr>
      </p:pic>
      <p:sp>
        <p:nvSpPr>
          <p:cNvPr id="3" name="Text 0"/>
          <p:cNvSpPr/>
          <p:nvPr/>
        </p:nvSpPr>
        <p:spPr>
          <a:xfrm>
            <a:off x="6344722" y="674370"/>
            <a:ext cx="7427357" cy="1532573"/>
          </a:xfrm>
          <a:prstGeom prst="rect">
            <a:avLst/>
          </a:prstGeom>
          <a:noFill/>
          <a:ln/>
        </p:spPr>
        <p:txBody>
          <a:bodyPr wrap="square" lIns="0" tIns="0" rIns="0" bIns="0" rtlCol="0" anchor="t"/>
          <a:lstStyle/>
          <a:p>
            <a:pPr algn="l" indent="0" marL="0">
              <a:lnSpc>
                <a:spcPts val="6000"/>
              </a:lnSpc>
              <a:buNone/>
            </a:pPr>
            <a:r>
              <a:rPr lang="en-US" sz="4800" dirty="0">
                <a:solidFill>
                  <a:srgbClr val="F5F0F0"/>
                </a:solidFill>
                <a:latin typeface="Merriweather" pitchFamily="34" charset="0"/>
                <a:ea typeface="Merriweather" pitchFamily="34" charset="-122"/>
                <a:cs typeface="Merriweather" pitchFamily="34" charset="-120"/>
              </a:rPr>
              <a:t>Емоційний інтелект у психологічній науці</a:t>
            </a:r>
            <a:endParaRPr lang="en-US" sz="4800" dirty="0"/>
          </a:p>
        </p:txBody>
      </p:sp>
      <p:sp>
        <p:nvSpPr>
          <p:cNvPr id="4" name="Text 1"/>
          <p:cNvSpPr/>
          <p:nvPr/>
        </p:nvSpPr>
        <p:spPr>
          <a:xfrm>
            <a:off x="6344722" y="2574727"/>
            <a:ext cx="7427357" cy="2354580"/>
          </a:xfrm>
          <a:prstGeom prst="rect">
            <a:avLst/>
          </a:prstGeom>
          <a:noFill/>
          <a:ln/>
        </p:spPr>
        <p:txBody>
          <a:bodyPr wrap="square" lIns="0" tIns="0" rIns="0" bIns="0" rtlCol="0" anchor="t"/>
          <a:lstStyle/>
          <a:p>
            <a:pPr algn="l" indent="0" marL="0">
              <a:lnSpc>
                <a:spcPts val="3050"/>
              </a:lnSpc>
              <a:buNone/>
            </a:pPr>
            <a:r>
              <a:rPr lang="en-US" sz="1900" dirty="0">
                <a:solidFill>
                  <a:srgbClr val="E2E6E9"/>
                </a:solidFill>
                <a:latin typeface="Merriweather" pitchFamily="34" charset="0"/>
                <a:ea typeface="Merriweather" pitchFamily="34" charset="-122"/>
                <a:cs typeface="Merriweather" pitchFamily="34" charset="-120"/>
              </a:rPr>
              <a:t>За останні роки у сфері дослідження емоційного інтелекту виконана величезна робота. Дослідженням емоційного інтелекту займались багато вчених, психологів і фахівців у галузі психології. Найвідоміші вчені, які внесли великий вклад в цю галузь, включають Д. Гоулмана, П. Саловея і Дж. Майєра.</a:t>
            </a:r>
            <a:endParaRPr lang="en-US" sz="1900" dirty="0"/>
          </a:p>
        </p:txBody>
      </p:sp>
      <p:sp>
        <p:nvSpPr>
          <p:cNvPr id="5" name="Text 2"/>
          <p:cNvSpPr/>
          <p:nvPr/>
        </p:nvSpPr>
        <p:spPr>
          <a:xfrm>
            <a:off x="6344722" y="5205174"/>
            <a:ext cx="7427357" cy="2354580"/>
          </a:xfrm>
          <a:prstGeom prst="rect">
            <a:avLst/>
          </a:prstGeom>
          <a:noFill/>
          <a:ln/>
        </p:spPr>
        <p:txBody>
          <a:bodyPr wrap="square" lIns="0" tIns="0" rIns="0" bIns="0" rtlCol="0" anchor="t"/>
          <a:lstStyle/>
          <a:p>
            <a:pPr algn="l" indent="0" marL="0">
              <a:lnSpc>
                <a:spcPts val="3050"/>
              </a:lnSpc>
              <a:buNone/>
            </a:pPr>
            <a:r>
              <a:rPr lang="en-US" sz="1900" dirty="0">
                <a:solidFill>
                  <a:srgbClr val="E2E6E9"/>
                </a:solidFill>
                <a:latin typeface="Merriweather" pitchFamily="34" charset="0"/>
                <a:ea typeface="Merriweather" pitchFamily="34" charset="-122"/>
                <a:cs typeface="Merriweather" pitchFamily="34" charset="-120"/>
              </a:rPr>
              <a:t>Саме їх дослідження допомагають нам краще розуміти, як емоційний інтелект може сприяти успішній адаптації та стресостійкості в сучасному житті. Поняття емоційний інтелект з'явилось внаслідок дослідження проблеми об'єднання емоційного та раціонального в людині, що бере свій початок з часів античності.</a:t>
            </a:r>
            <a:endParaRPr lang="en-US" sz="1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04850" y="714018"/>
            <a:ext cx="9992916" cy="629364"/>
          </a:xfrm>
          <a:prstGeom prst="rect">
            <a:avLst/>
          </a:prstGeom>
          <a:noFill/>
          <a:ln/>
        </p:spPr>
        <p:txBody>
          <a:bodyPr wrap="none" lIns="0" tIns="0" rIns="0" bIns="0" rtlCol="0" anchor="t"/>
          <a:lstStyle/>
          <a:p>
            <a:pPr algn="l" indent="0" marL="0">
              <a:lnSpc>
                <a:spcPts val="4950"/>
              </a:lnSpc>
              <a:buNone/>
            </a:pPr>
            <a:r>
              <a:rPr lang="en-US" sz="3950" dirty="0">
                <a:solidFill>
                  <a:srgbClr val="F5F0F0"/>
                </a:solidFill>
                <a:latin typeface="Merriweather" pitchFamily="34" charset="0"/>
                <a:ea typeface="Merriweather" pitchFamily="34" charset="-122"/>
                <a:cs typeface="Merriweather" pitchFamily="34" charset="-120"/>
              </a:rPr>
              <a:t>Модель емоційного інтелекту Бар-Она</a:t>
            </a:r>
            <a:endParaRPr lang="en-US" sz="3950" dirty="0"/>
          </a:p>
        </p:txBody>
      </p:sp>
      <p:pic>
        <p:nvPicPr>
          <p:cNvPr id="3" name="Image 0" descr="preencoded.png">    </p:cNvPr>
          <p:cNvPicPr>
            <a:picLocks noChangeAspect="1"/>
          </p:cNvPicPr>
          <p:nvPr/>
        </p:nvPicPr>
        <p:blipFill>
          <a:blip r:embed="rId1"/>
          <a:stretch>
            <a:fillRect/>
          </a:stretch>
        </p:blipFill>
        <p:spPr>
          <a:xfrm>
            <a:off x="704850" y="1746171"/>
            <a:ext cx="503396" cy="503396"/>
          </a:xfrm>
          <a:prstGeom prst="rect">
            <a:avLst/>
          </a:prstGeom>
        </p:spPr>
      </p:pic>
      <p:sp>
        <p:nvSpPr>
          <p:cNvPr id="4" name="Text 1"/>
          <p:cNvSpPr/>
          <p:nvPr/>
        </p:nvSpPr>
        <p:spPr>
          <a:xfrm>
            <a:off x="704850" y="2450902"/>
            <a:ext cx="3078599" cy="629126"/>
          </a:xfrm>
          <a:prstGeom prst="rect">
            <a:avLst/>
          </a:prstGeom>
          <a:noFill/>
          <a:ln/>
        </p:spPr>
        <p:txBody>
          <a:bodyPr wrap="squar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Внутрішньо-особистісна сфера</a:t>
            </a:r>
            <a:endParaRPr lang="en-US" sz="1950" dirty="0"/>
          </a:p>
        </p:txBody>
      </p:sp>
      <p:sp>
        <p:nvSpPr>
          <p:cNvPr id="5" name="Text 2"/>
          <p:cNvSpPr/>
          <p:nvPr/>
        </p:nvSpPr>
        <p:spPr>
          <a:xfrm>
            <a:off x="704850" y="3200757"/>
            <a:ext cx="3078599" cy="1289209"/>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Саморозуміння, усвідомлення власних емоцій, впевненість у собі, самооцінка, самореалізація</a:t>
            </a:r>
            <a:endParaRPr lang="en-US" sz="1550" dirty="0"/>
          </a:p>
        </p:txBody>
      </p:sp>
      <p:sp>
        <p:nvSpPr>
          <p:cNvPr id="6" name="Shape 3"/>
          <p:cNvSpPr/>
          <p:nvPr/>
        </p:nvSpPr>
        <p:spPr>
          <a:xfrm>
            <a:off x="4110752" y="1736169"/>
            <a:ext cx="452914" cy="523518"/>
          </a:xfrm>
          <a:prstGeom prst="roundRect">
            <a:avLst>
              <a:gd name="adj" fmla="val 12114"/>
            </a:avLst>
          </a:prstGeom>
          <a:solidFill>
            <a:srgbClr val="3C3838"/>
          </a:solidFill>
          <a:ln/>
        </p:spPr>
      </p:sp>
      <p:pic>
        <p:nvPicPr>
          <p:cNvPr id="7" name="Image 1" descr="preencoded.png">    </p:cNvPr>
          <p:cNvPicPr>
            <a:picLocks noChangeAspect="1"/>
          </p:cNvPicPr>
          <p:nvPr/>
        </p:nvPicPr>
        <p:blipFill>
          <a:blip r:embed="rId2"/>
          <a:stretch>
            <a:fillRect/>
          </a:stretch>
        </p:blipFill>
        <p:spPr>
          <a:xfrm>
            <a:off x="4085511" y="1746171"/>
            <a:ext cx="503396" cy="503396"/>
          </a:xfrm>
          <a:prstGeom prst="rect">
            <a:avLst/>
          </a:prstGeom>
        </p:spPr>
      </p:pic>
      <p:sp>
        <p:nvSpPr>
          <p:cNvPr id="8" name="Text 4"/>
          <p:cNvSpPr/>
          <p:nvPr/>
        </p:nvSpPr>
        <p:spPr>
          <a:xfrm>
            <a:off x="4085511" y="2450902"/>
            <a:ext cx="3078599" cy="943689"/>
          </a:xfrm>
          <a:prstGeom prst="rect">
            <a:avLst/>
          </a:prstGeom>
          <a:noFill/>
          <a:ln/>
        </p:spPr>
        <p:txBody>
          <a:bodyPr wrap="squar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Сфера міжособистісних стосунків</a:t>
            </a:r>
            <a:endParaRPr lang="en-US" sz="1950" dirty="0"/>
          </a:p>
        </p:txBody>
      </p:sp>
      <p:sp>
        <p:nvSpPr>
          <p:cNvPr id="9" name="Text 5"/>
          <p:cNvSpPr/>
          <p:nvPr/>
        </p:nvSpPr>
        <p:spPr>
          <a:xfrm>
            <a:off x="4085511" y="3515320"/>
            <a:ext cx="3078599" cy="644604"/>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Емпатія та соціальна відповідальність</a:t>
            </a:r>
            <a:endParaRPr lang="en-US" sz="1550" dirty="0"/>
          </a:p>
        </p:txBody>
      </p:sp>
      <p:sp>
        <p:nvSpPr>
          <p:cNvPr id="10" name="Shape 6"/>
          <p:cNvSpPr/>
          <p:nvPr/>
        </p:nvSpPr>
        <p:spPr>
          <a:xfrm>
            <a:off x="7491413" y="1736169"/>
            <a:ext cx="452914" cy="523518"/>
          </a:xfrm>
          <a:prstGeom prst="roundRect">
            <a:avLst>
              <a:gd name="adj" fmla="val 12114"/>
            </a:avLst>
          </a:prstGeom>
          <a:solidFill>
            <a:srgbClr val="3C3838"/>
          </a:solidFill>
          <a:ln/>
        </p:spPr>
      </p:sp>
      <p:pic>
        <p:nvPicPr>
          <p:cNvPr id="11" name="Image 2" descr="preencoded.png">    </p:cNvPr>
          <p:cNvPicPr>
            <a:picLocks noChangeAspect="1"/>
          </p:cNvPicPr>
          <p:nvPr/>
        </p:nvPicPr>
        <p:blipFill>
          <a:blip r:embed="rId3"/>
          <a:stretch>
            <a:fillRect/>
          </a:stretch>
        </p:blipFill>
        <p:spPr>
          <a:xfrm>
            <a:off x="7466171" y="1746171"/>
            <a:ext cx="503396" cy="503396"/>
          </a:xfrm>
          <a:prstGeom prst="rect">
            <a:avLst/>
          </a:prstGeom>
        </p:spPr>
      </p:pic>
      <p:sp>
        <p:nvSpPr>
          <p:cNvPr id="12" name="Text 7"/>
          <p:cNvSpPr/>
          <p:nvPr/>
        </p:nvSpPr>
        <p:spPr>
          <a:xfrm>
            <a:off x="7466171" y="2450902"/>
            <a:ext cx="2618661" cy="314563"/>
          </a:xfrm>
          <a:prstGeom prst="rect">
            <a:avLst/>
          </a:prstGeom>
          <a:noFill/>
          <a:ln/>
        </p:spPr>
        <p:txBody>
          <a:bodyPr wrap="non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Сфера адаптивності</a:t>
            </a:r>
            <a:endParaRPr lang="en-US" sz="1950" dirty="0"/>
          </a:p>
        </p:txBody>
      </p:sp>
      <p:sp>
        <p:nvSpPr>
          <p:cNvPr id="13" name="Text 8"/>
          <p:cNvSpPr/>
          <p:nvPr/>
        </p:nvSpPr>
        <p:spPr>
          <a:xfrm>
            <a:off x="7466171" y="2886194"/>
            <a:ext cx="3078599" cy="966907"/>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Вирішення проблем, подолання труднощів та емоційна лабільність</a:t>
            </a:r>
            <a:endParaRPr lang="en-US" sz="1550" dirty="0"/>
          </a:p>
        </p:txBody>
      </p:sp>
      <p:pic>
        <p:nvPicPr>
          <p:cNvPr id="14" name="Image 3" descr="preencoded.png">    </p:cNvPr>
          <p:cNvPicPr>
            <a:picLocks noChangeAspect="1"/>
          </p:cNvPicPr>
          <p:nvPr/>
        </p:nvPicPr>
        <p:blipFill>
          <a:blip r:embed="rId4"/>
          <a:stretch>
            <a:fillRect/>
          </a:stretch>
        </p:blipFill>
        <p:spPr>
          <a:xfrm>
            <a:off x="10846832" y="1746171"/>
            <a:ext cx="503396" cy="503396"/>
          </a:xfrm>
          <a:prstGeom prst="rect">
            <a:avLst/>
          </a:prstGeom>
        </p:spPr>
      </p:pic>
      <p:sp>
        <p:nvSpPr>
          <p:cNvPr id="15" name="Text 9"/>
          <p:cNvSpPr/>
          <p:nvPr/>
        </p:nvSpPr>
        <p:spPr>
          <a:xfrm>
            <a:off x="10846832" y="2450902"/>
            <a:ext cx="3078718" cy="629126"/>
          </a:xfrm>
          <a:prstGeom prst="rect">
            <a:avLst/>
          </a:prstGeom>
          <a:noFill/>
          <a:ln/>
        </p:spPr>
        <p:txBody>
          <a:bodyPr wrap="squar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Сфера управління стресом</a:t>
            </a:r>
            <a:endParaRPr lang="en-US" sz="1950" dirty="0"/>
          </a:p>
        </p:txBody>
      </p:sp>
      <p:sp>
        <p:nvSpPr>
          <p:cNvPr id="16" name="Text 10"/>
          <p:cNvSpPr/>
          <p:nvPr/>
        </p:nvSpPr>
        <p:spPr>
          <a:xfrm>
            <a:off x="10846832" y="3200757"/>
            <a:ext cx="3078718" cy="644604"/>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Стійкість до стресу та самоконтроль</a:t>
            </a:r>
            <a:endParaRPr lang="en-US" sz="1550" dirty="0"/>
          </a:p>
        </p:txBody>
      </p:sp>
      <p:pic>
        <p:nvPicPr>
          <p:cNvPr id="17" name="Image 4" descr="preencoded.png">    </p:cNvPr>
          <p:cNvPicPr>
            <a:picLocks noChangeAspect="1"/>
          </p:cNvPicPr>
          <p:nvPr/>
        </p:nvPicPr>
        <p:blipFill>
          <a:blip r:embed="rId5"/>
          <a:stretch>
            <a:fillRect/>
          </a:stretch>
        </p:blipFill>
        <p:spPr>
          <a:xfrm>
            <a:off x="704850" y="5094089"/>
            <a:ext cx="503396" cy="503396"/>
          </a:xfrm>
          <a:prstGeom prst="rect">
            <a:avLst/>
          </a:prstGeom>
        </p:spPr>
      </p:pic>
      <p:sp>
        <p:nvSpPr>
          <p:cNvPr id="18" name="Text 11"/>
          <p:cNvSpPr/>
          <p:nvPr/>
        </p:nvSpPr>
        <p:spPr>
          <a:xfrm>
            <a:off x="704850" y="5798820"/>
            <a:ext cx="3078599" cy="629126"/>
          </a:xfrm>
          <a:prstGeom prst="rect">
            <a:avLst/>
          </a:prstGeom>
          <a:noFill/>
          <a:ln/>
        </p:spPr>
        <p:txBody>
          <a:bodyPr wrap="square" lIns="0" tIns="0" rIns="0" bIns="0" rtlCol="0" anchor="t"/>
          <a:lstStyle/>
          <a:p>
            <a:pPr algn="l"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Сфера загального настрою</a:t>
            </a:r>
            <a:endParaRPr lang="en-US" sz="1950" dirty="0"/>
          </a:p>
        </p:txBody>
      </p:sp>
      <p:sp>
        <p:nvSpPr>
          <p:cNvPr id="19" name="Text 12"/>
          <p:cNvSpPr/>
          <p:nvPr/>
        </p:nvSpPr>
        <p:spPr>
          <a:xfrm>
            <a:off x="704850" y="6548676"/>
            <a:ext cx="3078599" cy="966907"/>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Оптимізм та здатність отримувати задоволення від життя</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078974" y="601623"/>
            <a:ext cx="7958852" cy="1058466"/>
          </a:xfrm>
          <a:prstGeom prst="rect">
            <a:avLst/>
          </a:prstGeom>
          <a:noFill/>
          <a:ln/>
        </p:spPr>
        <p:txBody>
          <a:bodyPr wrap="square" lIns="0" tIns="0" rIns="0" bIns="0" rtlCol="0" anchor="t"/>
          <a:lstStyle/>
          <a:p>
            <a:pPr algn="l" indent="0" marL="0">
              <a:lnSpc>
                <a:spcPts val="4150"/>
              </a:lnSpc>
              <a:buNone/>
            </a:pPr>
            <a:r>
              <a:rPr lang="en-US" sz="3300" dirty="0">
                <a:solidFill>
                  <a:srgbClr val="F5F0F0"/>
                </a:solidFill>
                <a:latin typeface="Merriweather" pitchFamily="34" charset="0"/>
                <a:ea typeface="Merriweather" pitchFamily="34" charset="-122"/>
                <a:cs typeface="Merriweather" pitchFamily="34" charset="-120"/>
              </a:rPr>
              <a:t>Внутрішньо-особистісна сфера емоційного інтелекту</a:t>
            </a:r>
            <a:endParaRPr lang="en-US" sz="3300" dirty="0"/>
          </a:p>
        </p:txBody>
      </p:sp>
      <p:sp>
        <p:nvSpPr>
          <p:cNvPr id="4" name="Shape 1"/>
          <p:cNvSpPr/>
          <p:nvPr/>
        </p:nvSpPr>
        <p:spPr>
          <a:xfrm>
            <a:off x="6078974" y="2104549"/>
            <a:ext cx="381000" cy="381000"/>
          </a:xfrm>
          <a:prstGeom prst="roundRect">
            <a:avLst>
              <a:gd name="adj" fmla="val 18667"/>
            </a:avLst>
          </a:prstGeom>
          <a:solidFill>
            <a:srgbClr val="003180"/>
          </a:solidFill>
          <a:ln w="7620">
            <a:solidFill>
              <a:srgbClr val="194A99"/>
            </a:solidFill>
            <a:prstDash val="solid"/>
          </a:ln>
        </p:spPr>
      </p:sp>
      <p:pic>
        <p:nvPicPr>
          <p:cNvPr id="5" name="Image 1" descr="preencoded.png">    </p:cNvPr>
          <p:cNvPicPr>
            <a:picLocks noChangeAspect="1"/>
          </p:cNvPicPr>
          <p:nvPr/>
        </p:nvPicPr>
        <p:blipFill>
          <a:blip r:embed="rId2"/>
          <a:stretch>
            <a:fillRect/>
          </a:stretch>
        </p:blipFill>
        <p:spPr>
          <a:xfrm>
            <a:off x="6142494" y="2136338"/>
            <a:ext cx="253960" cy="317421"/>
          </a:xfrm>
          <a:prstGeom prst="rect">
            <a:avLst/>
          </a:prstGeom>
        </p:spPr>
      </p:pic>
      <p:sp>
        <p:nvSpPr>
          <p:cNvPr id="6" name="Text 2"/>
          <p:cNvSpPr/>
          <p:nvPr/>
        </p:nvSpPr>
        <p:spPr>
          <a:xfrm>
            <a:off x="6629281" y="2104549"/>
            <a:ext cx="2116693" cy="264557"/>
          </a:xfrm>
          <a:prstGeom prst="rect">
            <a:avLst/>
          </a:prstGeom>
          <a:noFill/>
          <a:ln/>
        </p:spPr>
        <p:txBody>
          <a:bodyPr wrap="none" lIns="0" tIns="0" rIns="0" bIns="0" rtlCol="0" anchor="t"/>
          <a:lstStyle/>
          <a:p>
            <a:pPr algn="l" indent="0" marL="0">
              <a:lnSpc>
                <a:spcPts val="2050"/>
              </a:lnSpc>
              <a:buNone/>
            </a:pPr>
            <a:r>
              <a:rPr lang="en-US" sz="1650" dirty="0">
                <a:solidFill>
                  <a:srgbClr val="E2E6E9"/>
                </a:solidFill>
                <a:latin typeface="Merriweather" pitchFamily="34" charset="0"/>
                <a:ea typeface="Merriweather" pitchFamily="34" charset="-122"/>
                <a:cs typeface="Merriweather" pitchFamily="34" charset="-120"/>
              </a:rPr>
              <a:t>Самоаналіз</a:t>
            </a:r>
            <a:endParaRPr lang="en-US" sz="1650" dirty="0"/>
          </a:p>
        </p:txBody>
      </p:sp>
      <p:sp>
        <p:nvSpPr>
          <p:cNvPr id="7" name="Text 3"/>
          <p:cNvSpPr/>
          <p:nvPr/>
        </p:nvSpPr>
        <p:spPr>
          <a:xfrm>
            <a:off x="6629281" y="2470666"/>
            <a:ext cx="7408545" cy="812602"/>
          </a:xfrm>
          <a:prstGeom prst="rect">
            <a:avLst/>
          </a:prstGeom>
          <a:noFill/>
          <a:ln/>
        </p:spPr>
        <p:txBody>
          <a:bodyPr wrap="square" lIns="0" tIns="0" rIns="0" bIns="0" rtlCol="0" anchor="t"/>
          <a:lstStyle/>
          <a:p>
            <a:pPr algn="l" indent="0" marL="0">
              <a:lnSpc>
                <a:spcPts val="2100"/>
              </a:lnSpc>
              <a:buNone/>
            </a:pPr>
            <a:r>
              <a:rPr lang="en-US" sz="1300" dirty="0">
                <a:solidFill>
                  <a:srgbClr val="E2E6E9"/>
                </a:solidFill>
                <a:latin typeface="Merriweather" pitchFamily="34" charset="0"/>
                <a:ea typeface="Merriweather" pitchFamily="34" charset="-122"/>
                <a:cs typeface="Merriweather" pitchFamily="34" charset="-120"/>
              </a:rPr>
              <a:t>Здатність усвідомлювати та розуміти власні емоції, почуття та мотиви. Це фундаментальна навичка, яка дозволяє людині краще розуміти себе та свої реакції на різні ситуації.</a:t>
            </a:r>
            <a:endParaRPr lang="en-US" sz="1300" dirty="0"/>
          </a:p>
        </p:txBody>
      </p:sp>
      <p:sp>
        <p:nvSpPr>
          <p:cNvPr id="8" name="Shape 4"/>
          <p:cNvSpPr/>
          <p:nvPr/>
        </p:nvSpPr>
        <p:spPr>
          <a:xfrm>
            <a:off x="6078974" y="3643074"/>
            <a:ext cx="381000" cy="381000"/>
          </a:xfrm>
          <a:prstGeom prst="roundRect">
            <a:avLst>
              <a:gd name="adj" fmla="val 18667"/>
            </a:avLst>
          </a:prstGeom>
          <a:solidFill>
            <a:srgbClr val="003180"/>
          </a:solidFill>
          <a:ln w="7620">
            <a:solidFill>
              <a:srgbClr val="194A99"/>
            </a:solidFill>
            <a:prstDash val="solid"/>
          </a:ln>
        </p:spPr>
      </p:sp>
      <p:sp>
        <p:nvSpPr>
          <p:cNvPr id="9" name="Text 5"/>
          <p:cNvSpPr/>
          <p:nvPr/>
        </p:nvSpPr>
        <p:spPr>
          <a:xfrm>
            <a:off x="6629281" y="3643074"/>
            <a:ext cx="2116693" cy="264557"/>
          </a:xfrm>
          <a:prstGeom prst="rect">
            <a:avLst/>
          </a:prstGeom>
          <a:noFill/>
          <a:ln/>
        </p:spPr>
        <p:txBody>
          <a:bodyPr wrap="none" lIns="0" tIns="0" rIns="0" bIns="0" rtlCol="0" anchor="t"/>
          <a:lstStyle/>
          <a:p>
            <a:pPr algn="l" indent="0" marL="0">
              <a:lnSpc>
                <a:spcPts val="2050"/>
              </a:lnSpc>
              <a:buNone/>
            </a:pPr>
            <a:r>
              <a:rPr lang="en-US" sz="1650" dirty="0">
                <a:solidFill>
                  <a:srgbClr val="E2E6E9"/>
                </a:solidFill>
                <a:latin typeface="Merriweather" pitchFamily="34" charset="0"/>
                <a:ea typeface="Merriweather" pitchFamily="34" charset="-122"/>
                <a:cs typeface="Merriweather" pitchFamily="34" charset="-120"/>
              </a:rPr>
              <a:t>Асертивність</a:t>
            </a:r>
            <a:endParaRPr lang="en-US" sz="1650" dirty="0"/>
          </a:p>
        </p:txBody>
      </p:sp>
      <p:sp>
        <p:nvSpPr>
          <p:cNvPr id="10" name="Text 6"/>
          <p:cNvSpPr/>
          <p:nvPr/>
        </p:nvSpPr>
        <p:spPr>
          <a:xfrm>
            <a:off x="6629281" y="4009192"/>
            <a:ext cx="7408545" cy="812602"/>
          </a:xfrm>
          <a:prstGeom prst="rect">
            <a:avLst/>
          </a:prstGeom>
          <a:noFill/>
          <a:ln/>
        </p:spPr>
        <p:txBody>
          <a:bodyPr wrap="square" lIns="0" tIns="0" rIns="0" bIns="0" rtlCol="0" anchor="t"/>
          <a:lstStyle/>
          <a:p>
            <a:pPr algn="l" indent="0" marL="0">
              <a:lnSpc>
                <a:spcPts val="2100"/>
              </a:lnSpc>
              <a:buNone/>
            </a:pPr>
            <a:r>
              <a:rPr lang="en-US" sz="1300" dirty="0">
                <a:solidFill>
                  <a:srgbClr val="E2E6E9"/>
                </a:solidFill>
                <a:latin typeface="Merriweather" pitchFamily="34" charset="0"/>
                <a:ea typeface="Merriweather" pitchFamily="34" charset="-122"/>
                <a:cs typeface="Merriweather" pitchFamily="34" charset="-120"/>
              </a:rPr>
              <a:t>Здатність виражати свої думки, почуття та переконання відкрито, чесно та прямо, поважаючи при цьому права та почуття інших людей. Це важлива навичка для ефективної комунікації.</a:t>
            </a:r>
            <a:endParaRPr lang="en-US" sz="1300" dirty="0"/>
          </a:p>
        </p:txBody>
      </p:sp>
      <p:sp>
        <p:nvSpPr>
          <p:cNvPr id="11" name="Shape 7"/>
          <p:cNvSpPr/>
          <p:nvPr/>
        </p:nvSpPr>
        <p:spPr>
          <a:xfrm>
            <a:off x="6078974" y="5181600"/>
            <a:ext cx="381000" cy="381000"/>
          </a:xfrm>
          <a:prstGeom prst="roundRect">
            <a:avLst>
              <a:gd name="adj" fmla="val 18667"/>
            </a:avLst>
          </a:prstGeom>
          <a:solidFill>
            <a:srgbClr val="003180"/>
          </a:solidFill>
          <a:ln w="7620">
            <a:solidFill>
              <a:srgbClr val="194A99"/>
            </a:solidFill>
            <a:prstDash val="solid"/>
          </a:ln>
        </p:spPr>
      </p:sp>
      <p:sp>
        <p:nvSpPr>
          <p:cNvPr id="12" name="Text 8"/>
          <p:cNvSpPr/>
          <p:nvPr/>
        </p:nvSpPr>
        <p:spPr>
          <a:xfrm>
            <a:off x="6629281" y="5181600"/>
            <a:ext cx="2116693" cy="264557"/>
          </a:xfrm>
          <a:prstGeom prst="rect">
            <a:avLst/>
          </a:prstGeom>
          <a:noFill/>
          <a:ln/>
        </p:spPr>
        <p:txBody>
          <a:bodyPr wrap="none" lIns="0" tIns="0" rIns="0" bIns="0" rtlCol="0" anchor="t"/>
          <a:lstStyle/>
          <a:p>
            <a:pPr algn="l" indent="0" marL="0">
              <a:lnSpc>
                <a:spcPts val="2050"/>
              </a:lnSpc>
              <a:buNone/>
            </a:pPr>
            <a:r>
              <a:rPr lang="en-US" sz="1650" dirty="0">
                <a:solidFill>
                  <a:srgbClr val="E2E6E9"/>
                </a:solidFill>
                <a:latin typeface="Merriweather" pitchFamily="34" charset="0"/>
                <a:ea typeface="Merriweather" pitchFamily="34" charset="-122"/>
                <a:cs typeface="Merriweather" pitchFamily="34" charset="-120"/>
              </a:rPr>
              <a:t>Незалежність</a:t>
            </a:r>
            <a:endParaRPr lang="en-US" sz="1650" dirty="0"/>
          </a:p>
        </p:txBody>
      </p:sp>
      <p:sp>
        <p:nvSpPr>
          <p:cNvPr id="13" name="Text 9"/>
          <p:cNvSpPr/>
          <p:nvPr/>
        </p:nvSpPr>
        <p:spPr>
          <a:xfrm>
            <a:off x="6629281" y="5547717"/>
            <a:ext cx="7408545" cy="812602"/>
          </a:xfrm>
          <a:prstGeom prst="rect">
            <a:avLst/>
          </a:prstGeom>
          <a:noFill/>
          <a:ln/>
        </p:spPr>
        <p:txBody>
          <a:bodyPr wrap="square" lIns="0" tIns="0" rIns="0" bIns="0" rtlCol="0" anchor="t"/>
          <a:lstStyle/>
          <a:p>
            <a:pPr algn="l" indent="0" marL="0">
              <a:lnSpc>
                <a:spcPts val="2100"/>
              </a:lnSpc>
              <a:buNone/>
            </a:pPr>
            <a:r>
              <a:rPr lang="en-US" sz="1300" dirty="0">
                <a:solidFill>
                  <a:srgbClr val="E2E6E9"/>
                </a:solidFill>
                <a:latin typeface="Merriweather" pitchFamily="34" charset="0"/>
                <a:ea typeface="Merriweather" pitchFamily="34" charset="-122"/>
                <a:cs typeface="Merriweather" pitchFamily="34" charset="-120"/>
              </a:rPr>
              <a:t>Здатність бути самостійним у своїх думках та діях, не покладаючись надмірно на інших для емоційної підтримки або прийняття рішень. Це сприяє розвитку автономії та самодостатності.</a:t>
            </a:r>
            <a:endParaRPr lang="en-US" sz="1300" dirty="0"/>
          </a:p>
        </p:txBody>
      </p:sp>
      <p:sp>
        <p:nvSpPr>
          <p:cNvPr id="14" name="Shape 10"/>
          <p:cNvSpPr/>
          <p:nvPr/>
        </p:nvSpPr>
        <p:spPr>
          <a:xfrm>
            <a:off x="6078974" y="6720126"/>
            <a:ext cx="381000" cy="381000"/>
          </a:xfrm>
          <a:prstGeom prst="roundRect">
            <a:avLst>
              <a:gd name="adj" fmla="val 18667"/>
            </a:avLst>
          </a:prstGeom>
          <a:solidFill>
            <a:srgbClr val="003180"/>
          </a:solidFill>
          <a:ln w="7620">
            <a:solidFill>
              <a:srgbClr val="194A99"/>
            </a:solidFill>
            <a:prstDash val="solid"/>
          </a:ln>
        </p:spPr>
      </p:sp>
      <p:pic>
        <p:nvPicPr>
          <p:cNvPr id="15" name="Image 2" descr="preencoded.png">    </p:cNvPr>
          <p:cNvPicPr>
            <a:picLocks noChangeAspect="1"/>
          </p:cNvPicPr>
          <p:nvPr/>
        </p:nvPicPr>
        <p:blipFill>
          <a:blip r:embed="rId3"/>
          <a:stretch>
            <a:fillRect/>
          </a:stretch>
        </p:blipFill>
        <p:spPr>
          <a:xfrm>
            <a:off x="6142494" y="6751915"/>
            <a:ext cx="253960" cy="317421"/>
          </a:xfrm>
          <a:prstGeom prst="rect">
            <a:avLst/>
          </a:prstGeom>
        </p:spPr>
      </p:pic>
      <p:sp>
        <p:nvSpPr>
          <p:cNvPr id="16" name="Text 11"/>
          <p:cNvSpPr/>
          <p:nvPr/>
        </p:nvSpPr>
        <p:spPr>
          <a:xfrm>
            <a:off x="6629281" y="6720126"/>
            <a:ext cx="2116693" cy="264557"/>
          </a:xfrm>
          <a:prstGeom prst="rect">
            <a:avLst/>
          </a:prstGeom>
          <a:noFill/>
          <a:ln/>
        </p:spPr>
        <p:txBody>
          <a:bodyPr wrap="none" lIns="0" tIns="0" rIns="0" bIns="0" rtlCol="0" anchor="t"/>
          <a:lstStyle/>
          <a:p>
            <a:pPr algn="l" indent="0" marL="0">
              <a:lnSpc>
                <a:spcPts val="2050"/>
              </a:lnSpc>
              <a:buNone/>
            </a:pPr>
            <a:r>
              <a:rPr lang="en-US" sz="1650" dirty="0">
                <a:solidFill>
                  <a:srgbClr val="E2E6E9"/>
                </a:solidFill>
                <a:latin typeface="Merriweather" pitchFamily="34" charset="0"/>
                <a:ea typeface="Merriweather" pitchFamily="34" charset="-122"/>
                <a:cs typeface="Merriweather" pitchFamily="34" charset="-120"/>
              </a:rPr>
              <a:t>Самоповага</a:t>
            </a:r>
            <a:endParaRPr lang="en-US" sz="1650" dirty="0"/>
          </a:p>
        </p:txBody>
      </p:sp>
      <p:sp>
        <p:nvSpPr>
          <p:cNvPr id="17" name="Text 12"/>
          <p:cNvSpPr/>
          <p:nvPr/>
        </p:nvSpPr>
        <p:spPr>
          <a:xfrm>
            <a:off x="6629281" y="7086243"/>
            <a:ext cx="7408545" cy="541734"/>
          </a:xfrm>
          <a:prstGeom prst="rect">
            <a:avLst/>
          </a:prstGeom>
          <a:noFill/>
          <a:ln/>
        </p:spPr>
        <p:txBody>
          <a:bodyPr wrap="square" lIns="0" tIns="0" rIns="0" bIns="0" rtlCol="0" anchor="t"/>
          <a:lstStyle/>
          <a:p>
            <a:pPr algn="l" indent="0" marL="0">
              <a:lnSpc>
                <a:spcPts val="2100"/>
              </a:lnSpc>
              <a:buNone/>
            </a:pPr>
            <a:r>
              <a:rPr lang="en-US" sz="1300" dirty="0">
                <a:solidFill>
                  <a:srgbClr val="E2E6E9"/>
                </a:solidFill>
                <a:latin typeface="Merriweather" pitchFamily="34" charset="0"/>
                <a:ea typeface="Merriweather" pitchFamily="34" charset="-122"/>
                <a:cs typeface="Merriweather" pitchFamily="34" charset="-120"/>
              </a:rPr>
              <a:t>Здатність цінувати та поважати себе, визнаючи свої сильні сторони та приймаючи свої обмеження. Це основа для здорової самооцінки та впевненості в собі.</a:t>
            </a:r>
            <a:endParaRPr lang="en-US" sz="13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533400" y="419100"/>
            <a:ext cx="7682627" cy="476250"/>
          </a:xfrm>
          <a:prstGeom prst="rect">
            <a:avLst/>
          </a:prstGeom>
          <a:noFill/>
          <a:ln/>
        </p:spPr>
        <p:txBody>
          <a:bodyPr wrap="none" lIns="0" tIns="0" rIns="0" bIns="0" rtlCol="0" anchor="t"/>
          <a:lstStyle/>
          <a:p>
            <a:pPr algn="l" indent="0" marL="0">
              <a:lnSpc>
                <a:spcPts val="3750"/>
              </a:lnSpc>
              <a:buNone/>
            </a:pPr>
            <a:r>
              <a:rPr lang="en-US" sz="3000" dirty="0">
                <a:solidFill>
                  <a:srgbClr val="F5F0F0"/>
                </a:solidFill>
                <a:latin typeface="Merriweather" pitchFamily="34" charset="0"/>
                <a:ea typeface="Merriweather" pitchFamily="34" charset="-122"/>
                <a:cs typeface="Merriweather" pitchFamily="34" charset="-120"/>
              </a:rPr>
              <a:t>Міжособистісна сфера та адаптивність</a:t>
            </a:r>
            <a:endParaRPr lang="en-US" sz="3000" dirty="0"/>
          </a:p>
        </p:txBody>
      </p:sp>
      <p:pic>
        <p:nvPicPr>
          <p:cNvPr id="3" name="Image 0" descr="preencoded.png">    </p:cNvPr>
          <p:cNvPicPr>
            <a:picLocks noChangeAspect="1"/>
          </p:cNvPicPr>
          <p:nvPr/>
        </p:nvPicPr>
        <p:blipFill>
          <a:blip r:embed="rId1"/>
          <a:stretch>
            <a:fillRect/>
          </a:stretch>
        </p:blipFill>
        <p:spPr>
          <a:xfrm>
            <a:off x="533400" y="1200150"/>
            <a:ext cx="13563600" cy="7412712"/>
          </a:xfrm>
          <a:prstGeom prst="rect">
            <a:avLst/>
          </a:prstGeom>
        </p:spPr>
      </p:pic>
      <p:sp>
        <p:nvSpPr>
          <p:cNvPr id="4" name="Shape 1"/>
          <p:cNvSpPr/>
          <p:nvPr/>
        </p:nvSpPr>
        <p:spPr>
          <a:xfrm>
            <a:off x="4105394" y="8643342"/>
            <a:ext cx="152400" cy="152400"/>
          </a:xfrm>
          <a:prstGeom prst="roundRect">
            <a:avLst>
              <a:gd name="adj" fmla="val 12000"/>
            </a:avLst>
          </a:prstGeom>
          <a:solidFill>
            <a:srgbClr val="00296B"/>
          </a:solidFill>
          <a:ln/>
        </p:spPr>
      </p:sp>
      <p:sp>
        <p:nvSpPr>
          <p:cNvPr id="5" name="Text 2"/>
          <p:cNvSpPr/>
          <p:nvPr/>
        </p:nvSpPr>
        <p:spPr>
          <a:xfrm>
            <a:off x="4318754" y="8643342"/>
            <a:ext cx="634246" cy="152400"/>
          </a:xfrm>
          <a:prstGeom prst="rect">
            <a:avLst/>
          </a:prstGeom>
          <a:noFill/>
          <a:ln/>
        </p:spPr>
        <p:txBody>
          <a:bodyPr wrap="none" lIns="0" tIns="0" rIns="0" bIns="0" rtlCol="0" anchor="t"/>
          <a:lstStyle/>
          <a:p>
            <a:pPr algn="l" indent="0" marL="0">
              <a:lnSpc>
                <a:spcPts val="1200"/>
              </a:lnSpc>
              <a:buNone/>
            </a:pPr>
            <a:r>
              <a:rPr lang="en-US" sz="1200" dirty="0">
                <a:solidFill>
                  <a:srgbClr val="E2E6E9"/>
                </a:solidFill>
                <a:latin typeface="Merriweather" pitchFamily="34" charset="0"/>
                <a:ea typeface="Merriweather" pitchFamily="34" charset="-122"/>
                <a:cs typeface="Merriweather" pitchFamily="34" charset="-120"/>
              </a:rPr>
              <a:t>Емпатія</a:t>
            </a:r>
            <a:endParaRPr lang="en-US" sz="1200" dirty="0"/>
          </a:p>
        </p:txBody>
      </p:sp>
      <p:sp>
        <p:nvSpPr>
          <p:cNvPr id="6" name="Shape 3"/>
          <p:cNvSpPr/>
          <p:nvPr/>
        </p:nvSpPr>
        <p:spPr>
          <a:xfrm>
            <a:off x="6139696" y="8643342"/>
            <a:ext cx="152400" cy="152400"/>
          </a:xfrm>
          <a:prstGeom prst="roundRect">
            <a:avLst>
              <a:gd name="adj" fmla="val 12000"/>
            </a:avLst>
          </a:prstGeom>
          <a:solidFill>
            <a:srgbClr val="0059E9"/>
          </a:solidFill>
          <a:ln/>
        </p:spPr>
      </p:sp>
      <p:sp>
        <p:nvSpPr>
          <p:cNvPr id="7" name="Text 4"/>
          <p:cNvSpPr/>
          <p:nvPr/>
        </p:nvSpPr>
        <p:spPr>
          <a:xfrm>
            <a:off x="6353056" y="8643342"/>
            <a:ext cx="2137648" cy="152400"/>
          </a:xfrm>
          <a:prstGeom prst="rect">
            <a:avLst/>
          </a:prstGeom>
          <a:noFill/>
          <a:ln/>
        </p:spPr>
        <p:txBody>
          <a:bodyPr wrap="none" lIns="0" tIns="0" rIns="0" bIns="0" rtlCol="0" anchor="t"/>
          <a:lstStyle/>
          <a:p>
            <a:pPr algn="l" indent="0" marL="0">
              <a:lnSpc>
                <a:spcPts val="1200"/>
              </a:lnSpc>
              <a:buNone/>
            </a:pPr>
            <a:r>
              <a:rPr lang="en-US" sz="1200" dirty="0">
                <a:solidFill>
                  <a:srgbClr val="E2E6E9"/>
                </a:solidFill>
                <a:latin typeface="Merriweather" pitchFamily="34" charset="0"/>
                <a:ea typeface="Merriweather" pitchFamily="34" charset="-122"/>
                <a:cs typeface="Merriweather" pitchFamily="34" charset="-120"/>
              </a:rPr>
              <a:t>Соціальна відповідальність</a:t>
            </a:r>
            <a:endParaRPr lang="en-US" sz="1200" dirty="0"/>
          </a:p>
        </p:txBody>
      </p:sp>
      <p:sp>
        <p:nvSpPr>
          <p:cNvPr id="8" name="Shape 5"/>
          <p:cNvSpPr/>
          <p:nvPr/>
        </p:nvSpPr>
        <p:spPr>
          <a:xfrm>
            <a:off x="9677400" y="8643342"/>
            <a:ext cx="152400" cy="152400"/>
          </a:xfrm>
          <a:prstGeom prst="roundRect">
            <a:avLst>
              <a:gd name="adj" fmla="val 12000"/>
            </a:avLst>
          </a:prstGeom>
          <a:solidFill>
            <a:srgbClr val="68A2FF"/>
          </a:solidFill>
          <a:ln/>
        </p:spPr>
      </p:sp>
      <p:sp>
        <p:nvSpPr>
          <p:cNvPr id="9" name="Text 6"/>
          <p:cNvSpPr/>
          <p:nvPr/>
        </p:nvSpPr>
        <p:spPr>
          <a:xfrm>
            <a:off x="9890760" y="8643342"/>
            <a:ext cx="2011323" cy="152400"/>
          </a:xfrm>
          <a:prstGeom prst="rect">
            <a:avLst/>
          </a:prstGeom>
          <a:noFill/>
          <a:ln/>
        </p:spPr>
        <p:txBody>
          <a:bodyPr wrap="none" lIns="0" tIns="0" rIns="0" bIns="0" rtlCol="0" anchor="t"/>
          <a:lstStyle/>
          <a:p>
            <a:pPr algn="l" indent="0" marL="0">
              <a:lnSpc>
                <a:spcPts val="1200"/>
              </a:lnSpc>
              <a:buNone/>
            </a:pPr>
            <a:r>
              <a:rPr lang="en-US" sz="1200" dirty="0">
                <a:solidFill>
                  <a:srgbClr val="E2E6E9"/>
                </a:solidFill>
                <a:latin typeface="Merriweather" pitchFamily="34" charset="0"/>
                <a:ea typeface="Merriweather" pitchFamily="34" charset="-122"/>
                <a:cs typeface="Merriweather" pitchFamily="34" charset="-120"/>
              </a:rPr>
              <a:t>Міжособистісні стосунки</a:t>
            </a:r>
            <a:endParaRPr lang="en-US" sz="1200" dirty="0"/>
          </a:p>
        </p:txBody>
      </p:sp>
      <p:sp>
        <p:nvSpPr>
          <p:cNvPr id="10" name="Text 7"/>
          <p:cNvSpPr/>
          <p:nvPr/>
        </p:nvSpPr>
        <p:spPr>
          <a:xfrm>
            <a:off x="533400" y="8967192"/>
            <a:ext cx="13563600" cy="731520"/>
          </a:xfrm>
          <a:prstGeom prst="rect">
            <a:avLst/>
          </a:prstGeom>
          <a:noFill/>
          <a:ln/>
        </p:spPr>
        <p:txBody>
          <a:bodyPr wrap="square" lIns="0" tIns="0" rIns="0" bIns="0" rtlCol="0" anchor="t"/>
          <a:lstStyle/>
          <a:p>
            <a:pPr algn="l" indent="0" marL="0">
              <a:lnSpc>
                <a:spcPts val="1900"/>
              </a:lnSpc>
              <a:buNone/>
            </a:pPr>
            <a:r>
              <a:rPr lang="en-US" sz="1200" dirty="0">
                <a:solidFill>
                  <a:srgbClr val="E2E6E9"/>
                </a:solidFill>
                <a:latin typeface="Merriweather" pitchFamily="34" charset="0"/>
                <a:ea typeface="Merriweather" pitchFamily="34" charset="-122"/>
                <a:cs typeface="Merriweather" pitchFamily="34" charset="-120"/>
              </a:rPr>
              <a:t>Міжособистісна сфера емоційного інтелекту включає емпатію, соціальну відповідальність та здатність будувати та підтримувати здорові міжособистісні стосунки. Сфера адаптивності охоплює адекватну оцінку дійсності, гнучкість та вміння вирішувати проблеми, що дозволяє людині ефективно пристосовуватися до змінних умов та долати труднощі.</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48665" y="716994"/>
            <a:ext cx="11464766" cy="668536"/>
          </a:xfrm>
          <a:prstGeom prst="rect">
            <a:avLst/>
          </a:prstGeom>
          <a:noFill/>
          <a:ln/>
        </p:spPr>
        <p:txBody>
          <a:bodyPr wrap="none" lIns="0" tIns="0" rIns="0" bIns="0" rtlCol="0" anchor="t"/>
          <a:lstStyle/>
          <a:p>
            <a:pPr algn="l" indent="0" marL="0">
              <a:lnSpc>
                <a:spcPts val="5250"/>
              </a:lnSpc>
              <a:buNone/>
            </a:pPr>
            <a:r>
              <a:rPr lang="en-US" sz="4200" dirty="0">
                <a:solidFill>
                  <a:srgbClr val="F5F0F0"/>
                </a:solidFill>
                <a:latin typeface="Merriweather" pitchFamily="34" charset="0"/>
                <a:ea typeface="Merriweather" pitchFamily="34" charset="-122"/>
                <a:cs typeface="Merriweather" pitchFamily="34" charset="-120"/>
              </a:rPr>
              <a:t>Управління стресом та загальний настрій</a:t>
            </a:r>
            <a:endParaRPr lang="en-US" sz="4200" dirty="0"/>
          </a:p>
        </p:txBody>
      </p:sp>
      <p:pic>
        <p:nvPicPr>
          <p:cNvPr id="3" name="Image 0" descr="preencoded.png">    </p:cNvPr>
          <p:cNvPicPr>
            <a:picLocks noChangeAspect="1"/>
          </p:cNvPicPr>
          <p:nvPr/>
        </p:nvPicPr>
        <p:blipFill>
          <a:blip r:embed="rId1"/>
          <a:stretch>
            <a:fillRect/>
          </a:stretch>
        </p:blipFill>
        <p:spPr>
          <a:xfrm>
            <a:off x="748665" y="1813322"/>
            <a:ext cx="4163735" cy="2573298"/>
          </a:xfrm>
          <a:prstGeom prst="rect">
            <a:avLst/>
          </a:prstGeom>
        </p:spPr>
      </p:pic>
      <p:sp>
        <p:nvSpPr>
          <p:cNvPr id="4" name="Text 1"/>
          <p:cNvSpPr/>
          <p:nvPr/>
        </p:nvSpPr>
        <p:spPr>
          <a:xfrm>
            <a:off x="748665" y="4653915"/>
            <a:ext cx="2673906" cy="334208"/>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Стресостійкість</a:t>
            </a:r>
            <a:endParaRPr lang="en-US" sz="2100" dirty="0"/>
          </a:p>
        </p:txBody>
      </p:sp>
      <p:sp>
        <p:nvSpPr>
          <p:cNvPr id="5" name="Text 2"/>
          <p:cNvSpPr/>
          <p:nvPr/>
        </p:nvSpPr>
        <p:spPr>
          <a:xfrm>
            <a:off x="748665" y="5116473"/>
            <a:ext cx="4163735" cy="2396133"/>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Здатність ефективно справлятися зі стресовими ситуаціями, зберігаючи емоційну рівновагу та контроль. Ця навичка дозволяє людині залишатися спокійною та зосередженою навіть у складних обставинах.</a:t>
            </a:r>
            <a:endParaRPr lang="en-US" sz="1650" dirty="0"/>
          </a:p>
        </p:txBody>
      </p:sp>
      <p:pic>
        <p:nvPicPr>
          <p:cNvPr id="6" name="Image 1" descr="preencoded.png">    </p:cNvPr>
          <p:cNvPicPr>
            <a:picLocks noChangeAspect="1"/>
          </p:cNvPicPr>
          <p:nvPr/>
        </p:nvPicPr>
        <p:blipFill>
          <a:blip r:embed="rId2"/>
          <a:stretch>
            <a:fillRect/>
          </a:stretch>
        </p:blipFill>
        <p:spPr>
          <a:xfrm>
            <a:off x="5233273" y="1813322"/>
            <a:ext cx="4163735" cy="2573298"/>
          </a:xfrm>
          <a:prstGeom prst="rect">
            <a:avLst/>
          </a:prstGeom>
        </p:spPr>
      </p:pic>
      <p:sp>
        <p:nvSpPr>
          <p:cNvPr id="7" name="Text 3"/>
          <p:cNvSpPr/>
          <p:nvPr/>
        </p:nvSpPr>
        <p:spPr>
          <a:xfrm>
            <a:off x="5233273" y="4653915"/>
            <a:ext cx="3562826" cy="334208"/>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Контроль над імпульсами</a:t>
            </a:r>
            <a:endParaRPr lang="en-US" sz="2100" dirty="0"/>
          </a:p>
        </p:txBody>
      </p:sp>
      <p:sp>
        <p:nvSpPr>
          <p:cNvPr id="8" name="Text 4"/>
          <p:cNvSpPr/>
          <p:nvPr/>
        </p:nvSpPr>
        <p:spPr>
          <a:xfrm>
            <a:off x="5233273" y="5116473"/>
            <a:ext cx="4163735" cy="2053828"/>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Здатність стримувати або відкладати імпульс, спонукання або спокусу до дії. Це важлива навичка для прийняття зважених рішень та уникнення імпульсивної поведінки, яка може мати негативні наслідки.</a:t>
            </a:r>
            <a:endParaRPr lang="en-US" sz="1650" dirty="0"/>
          </a:p>
        </p:txBody>
      </p:sp>
      <p:pic>
        <p:nvPicPr>
          <p:cNvPr id="9" name="Image 2" descr="preencoded.png">    </p:cNvPr>
          <p:cNvPicPr>
            <a:picLocks noChangeAspect="1"/>
          </p:cNvPicPr>
          <p:nvPr/>
        </p:nvPicPr>
        <p:blipFill>
          <a:blip r:embed="rId3"/>
          <a:stretch>
            <a:fillRect/>
          </a:stretch>
        </p:blipFill>
        <p:spPr>
          <a:xfrm>
            <a:off x="9717881" y="1813322"/>
            <a:ext cx="4163735" cy="2573298"/>
          </a:xfrm>
          <a:prstGeom prst="rect">
            <a:avLst/>
          </a:prstGeom>
        </p:spPr>
      </p:pic>
      <p:sp>
        <p:nvSpPr>
          <p:cNvPr id="10" name="Text 5"/>
          <p:cNvSpPr/>
          <p:nvPr/>
        </p:nvSpPr>
        <p:spPr>
          <a:xfrm>
            <a:off x="9717881" y="4653915"/>
            <a:ext cx="2673906" cy="334208"/>
          </a:xfrm>
          <a:prstGeom prst="rect">
            <a:avLst/>
          </a:prstGeom>
          <a:noFill/>
          <a:ln/>
        </p:spPr>
        <p:txBody>
          <a:bodyPr wrap="none" lIns="0" tIns="0" rIns="0" bIns="0" rtlCol="0" anchor="t"/>
          <a:lstStyle/>
          <a:p>
            <a:pPr algn="l" indent="0" marL="0">
              <a:lnSpc>
                <a:spcPts val="2600"/>
              </a:lnSpc>
              <a:buNone/>
            </a:pPr>
            <a:r>
              <a:rPr lang="en-US" sz="2100" dirty="0">
                <a:solidFill>
                  <a:srgbClr val="E2E6E9"/>
                </a:solidFill>
                <a:latin typeface="Merriweather" pitchFamily="34" charset="0"/>
                <a:ea typeface="Merriweather" pitchFamily="34" charset="-122"/>
                <a:cs typeface="Merriweather" pitchFamily="34" charset="-120"/>
              </a:rPr>
              <a:t>Оптимізм</a:t>
            </a:r>
            <a:endParaRPr lang="en-US" sz="2100" dirty="0"/>
          </a:p>
        </p:txBody>
      </p:sp>
      <p:sp>
        <p:nvSpPr>
          <p:cNvPr id="11" name="Text 6"/>
          <p:cNvSpPr/>
          <p:nvPr/>
        </p:nvSpPr>
        <p:spPr>
          <a:xfrm>
            <a:off x="9717881" y="5116473"/>
            <a:ext cx="4163735" cy="2396133"/>
          </a:xfrm>
          <a:prstGeom prst="rect">
            <a:avLst/>
          </a:prstGeom>
          <a:noFill/>
          <a:ln/>
        </p:spPr>
        <p:txBody>
          <a:bodyPr wrap="square" lIns="0" tIns="0" rIns="0" bIns="0" rtlCol="0" anchor="t"/>
          <a:lstStyle/>
          <a:p>
            <a:pPr algn="l" indent="0" marL="0">
              <a:lnSpc>
                <a:spcPts val="2650"/>
              </a:lnSpc>
              <a:buNone/>
            </a:pPr>
            <a:r>
              <a:rPr lang="en-US" sz="1650" dirty="0">
                <a:solidFill>
                  <a:srgbClr val="E2E6E9"/>
                </a:solidFill>
                <a:latin typeface="Merriweather" pitchFamily="34" charset="0"/>
                <a:ea typeface="Merriweather" pitchFamily="34" charset="-122"/>
                <a:cs typeface="Merriweather" pitchFamily="34" charset="-120"/>
              </a:rPr>
              <a:t>Здатність зберігати позитивне ставлення та бачити світлу сторону життя, навіть у складних ситуаціях. Оптимізм сприяє психологічній стійкості та допомагає долати труднощі з вірою в позитивний результат.</a:t>
            </a:r>
            <a:endParaRPr lang="en-US" sz="1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78656" y="533519"/>
            <a:ext cx="12604075" cy="606028"/>
          </a:xfrm>
          <a:prstGeom prst="rect">
            <a:avLst/>
          </a:prstGeom>
          <a:noFill/>
          <a:ln/>
        </p:spPr>
        <p:txBody>
          <a:bodyPr wrap="none" lIns="0" tIns="0" rIns="0" bIns="0" rtlCol="0" anchor="t"/>
          <a:lstStyle/>
          <a:p>
            <a:pPr algn="l" indent="0" marL="0">
              <a:lnSpc>
                <a:spcPts val="4750"/>
              </a:lnSpc>
              <a:buNone/>
            </a:pPr>
            <a:r>
              <a:rPr lang="en-US" sz="3800" dirty="0">
                <a:solidFill>
                  <a:srgbClr val="F5F0F0"/>
                </a:solidFill>
                <a:latin typeface="Merriweather" pitchFamily="34" charset="0"/>
                <a:ea typeface="Merriweather" pitchFamily="34" charset="-122"/>
                <a:cs typeface="Merriweather" pitchFamily="34" charset="-120"/>
              </a:rPr>
              <a:t>Фази розвитку дослідження емоційного інтелекту</a:t>
            </a:r>
            <a:endParaRPr lang="en-US" sz="3800" dirty="0"/>
          </a:p>
        </p:txBody>
      </p:sp>
      <p:sp>
        <p:nvSpPr>
          <p:cNvPr id="3" name="Shape 1"/>
          <p:cNvSpPr/>
          <p:nvPr/>
        </p:nvSpPr>
        <p:spPr>
          <a:xfrm>
            <a:off x="678656" y="1527334"/>
            <a:ext cx="145375" cy="1039892"/>
          </a:xfrm>
          <a:prstGeom prst="roundRect">
            <a:avLst>
              <a:gd name="adj" fmla="val 56028"/>
            </a:avLst>
          </a:prstGeom>
          <a:solidFill>
            <a:srgbClr val="003180"/>
          </a:solidFill>
          <a:ln w="7620">
            <a:solidFill>
              <a:srgbClr val="194A99"/>
            </a:solidFill>
            <a:prstDash val="solid"/>
          </a:ln>
        </p:spPr>
      </p:sp>
      <p:sp>
        <p:nvSpPr>
          <p:cNvPr id="4" name="Text 2"/>
          <p:cNvSpPr/>
          <p:nvPr/>
        </p:nvSpPr>
        <p:spPr>
          <a:xfrm>
            <a:off x="1114901" y="1527334"/>
            <a:ext cx="2424113" cy="303014"/>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1900-1969 роки</a:t>
            </a:r>
            <a:endParaRPr lang="en-US" sz="1900" dirty="0"/>
          </a:p>
        </p:txBody>
      </p:sp>
      <p:sp>
        <p:nvSpPr>
          <p:cNvPr id="5" name="Text 3"/>
          <p:cNvSpPr/>
          <p:nvPr/>
        </p:nvSpPr>
        <p:spPr>
          <a:xfrm>
            <a:off x="1114901" y="1946672"/>
            <a:ext cx="12836843" cy="62055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Емоції та інтелект розглядалися як окремі складові. Дослідники вивчали ці поняття незалежно одне від одного, не вбачаючи між ними суттєвого зв'язку.</a:t>
            </a:r>
            <a:endParaRPr lang="en-US" sz="1500" dirty="0"/>
          </a:p>
        </p:txBody>
      </p:sp>
      <p:sp>
        <p:nvSpPr>
          <p:cNvPr id="6" name="Shape 4"/>
          <p:cNvSpPr/>
          <p:nvPr/>
        </p:nvSpPr>
        <p:spPr>
          <a:xfrm>
            <a:off x="969526" y="2761059"/>
            <a:ext cx="145375" cy="1039892"/>
          </a:xfrm>
          <a:prstGeom prst="roundRect">
            <a:avLst>
              <a:gd name="adj" fmla="val 56028"/>
            </a:avLst>
          </a:prstGeom>
          <a:solidFill>
            <a:srgbClr val="003180"/>
          </a:solidFill>
          <a:ln w="7620">
            <a:solidFill>
              <a:srgbClr val="194A99"/>
            </a:solidFill>
            <a:prstDash val="solid"/>
          </a:ln>
        </p:spPr>
      </p:sp>
      <p:sp>
        <p:nvSpPr>
          <p:cNvPr id="7" name="Text 5"/>
          <p:cNvSpPr/>
          <p:nvPr/>
        </p:nvSpPr>
        <p:spPr>
          <a:xfrm>
            <a:off x="1405771" y="2761059"/>
            <a:ext cx="2424113" cy="303014"/>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1970-1989 роки</a:t>
            </a:r>
            <a:endParaRPr lang="en-US" sz="1900" dirty="0"/>
          </a:p>
        </p:txBody>
      </p:sp>
      <p:sp>
        <p:nvSpPr>
          <p:cNvPr id="8" name="Text 6"/>
          <p:cNvSpPr/>
          <p:nvPr/>
        </p:nvSpPr>
        <p:spPr>
          <a:xfrm>
            <a:off x="1405771" y="3180398"/>
            <a:ext cx="12545973" cy="62055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Емоції досліджувалися як складник когнітивного підходу в психології. Почалося формування уявлення про взаємозв'язок емоційної та інтелектуальної сфер.</a:t>
            </a:r>
            <a:endParaRPr lang="en-US" sz="1500" dirty="0"/>
          </a:p>
        </p:txBody>
      </p:sp>
      <p:sp>
        <p:nvSpPr>
          <p:cNvPr id="9" name="Shape 7"/>
          <p:cNvSpPr/>
          <p:nvPr/>
        </p:nvSpPr>
        <p:spPr>
          <a:xfrm>
            <a:off x="1260396" y="3994785"/>
            <a:ext cx="145375" cy="1039892"/>
          </a:xfrm>
          <a:prstGeom prst="roundRect">
            <a:avLst>
              <a:gd name="adj" fmla="val 56028"/>
            </a:avLst>
          </a:prstGeom>
          <a:solidFill>
            <a:srgbClr val="003180"/>
          </a:solidFill>
          <a:ln w="7620">
            <a:solidFill>
              <a:srgbClr val="194A99"/>
            </a:solidFill>
            <a:prstDash val="solid"/>
          </a:ln>
        </p:spPr>
      </p:sp>
      <p:sp>
        <p:nvSpPr>
          <p:cNvPr id="10" name="Text 8"/>
          <p:cNvSpPr/>
          <p:nvPr/>
        </p:nvSpPr>
        <p:spPr>
          <a:xfrm>
            <a:off x="1696641" y="3994785"/>
            <a:ext cx="2424113" cy="303014"/>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1990-1993 роки</a:t>
            </a:r>
            <a:endParaRPr lang="en-US" sz="1900" dirty="0"/>
          </a:p>
        </p:txBody>
      </p:sp>
      <p:sp>
        <p:nvSpPr>
          <p:cNvPr id="11" name="Text 9"/>
          <p:cNvSpPr/>
          <p:nvPr/>
        </p:nvSpPr>
        <p:spPr>
          <a:xfrm>
            <a:off x="1696641" y="4414123"/>
            <a:ext cx="12255103" cy="62055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Була проведена перша наукова публікація, була визначена дефініція та розроблений опитувальник для вимірювання емоційного інтелекту. Це період формування наукових основ концепції.</a:t>
            </a:r>
            <a:endParaRPr lang="en-US" sz="1500" dirty="0"/>
          </a:p>
        </p:txBody>
      </p:sp>
      <p:sp>
        <p:nvSpPr>
          <p:cNvPr id="12" name="Shape 10"/>
          <p:cNvSpPr/>
          <p:nvPr/>
        </p:nvSpPr>
        <p:spPr>
          <a:xfrm>
            <a:off x="1551265" y="5228511"/>
            <a:ext cx="145375" cy="1039892"/>
          </a:xfrm>
          <a:prstGeom prst="roundRect">
            <a:avLst>
              <a:gd name="adj" fmla="val 56028"/>
            </a:avLst>
          </a:prstGeom>
          <a:solidFill>
            <a:srgbClr val="003180"/>
          </a:solidFill>
          <a:ln w="7620">
            <a:solidFill>
              <a:srgbClr val="194A99"/>
            </a:solidFill>
            <a:prstDash val="solid"/>
          </a:ln>
        </p:spPr>
      </p:sp>
      <p:sp>
        <p:nvSpPr>
          <p:cNvPr id="13" name="Text 11"/>
          <p:cNvSpPr/>
          <p:nvPr/>
        </p:nvSpPr>
        <p:spPr>
          <a:xfrm>
            <a:off x="1987510" y="5228511"/>
            <a:ext cx="2424113" cy="303014"/>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1994-1997 роки</a:t>
            </a:r>
            <a:endParaRPr lang="en-US" sz="1900" dirty="0"/>
          </a:p>
        </p:txBody>
      </p:sp>
      <p:sp>
        <p:nvSpPr>
          <p:cNvPr id="14" name="Text 12"/>
          <p:cNvSpPr/>
          <p:nvPr/>
        </p:nvSpPr>
        <p:spPr>
          <a:xfrm>
            <a:off x="1987510" y="5647849"/>
            <a:ext cx="11964233" cy="62055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Спостерігалося загальне визнання феномену емоційного інтелекту в суспільстві. Концепція набула популярності не лише в наукових колах, але й серед широкої громадськості.</a:t>
            </a:r>
            <a:endParaRPr lang="en-US" sz="1500" dirty="0"/>
          </a:p>
        </p:txBody>
      </p:sp>
      <p:sp>
        <p:nvSpPr>
          <p:cNvPr id="15" name="Shape 13"/>
          <p:cNvSpPr/>
          <p:nvPr/>
        </p:nvSpPr>
        <p:spPr>
          <a:xfrm>
            <a:off x="1260396" y="6462236"/>
            <a:ext cx="145375" cy="1039892"/>
          </a:xfrm>
          <a:prstGeom prst="roundRect">
            <a:avLst>
              <a:gd name="adj" fmla="val 56028"/>
            </a:avLst>
          </a:prstGeom>
          <a:solidFill>
            <a:srgbClr val="003180"/>
          </a:solidFill>
          <a:ln w="7620">
            <a:solidFill>
              <a:srgbClr val="194A99"/>
            </a:solidFill>
            <a:prstDash val="solid"/>
          </a:ln>
        </p:spPr>
      </p:sp>
      <p:sp>
        <p:nvSpPr>
          <p:cNvPr id="16" name="Text 14"/>
          <p:cNvSpPr/>
          <p:nvPr/>
        </p:nvSpPr>
        <p:spPr>
          <a:xfrm>
            <a:off x="1696641" y="6462236"/>
            <a:ext cx="2832854" cy="303014"/>
          </a:xfrm>
          <a:prstGeom prst="rect">
            <a:avLst/>
          </a:prstGeom>
          <a:noFill/>
          <a:ln/>
        </p:spPr>
        <p:txBody>
          <a:bodyPr wrap="none" lIns="0" tIns="0" rIns="0" bIns="0" rtlCol="0" anchor="t"/>
          <a:lstStyle/>
          <a:p>
            <a:pPr algn="l" indent="0" marL="0">
              <a:lnSpc>
                <a:spcPts val="2350"/>
              </a:lnSpc>
              <a:buNone/>
            </a:pPr>
            <a:r>
              <a:rPr lang="en-US" sz="1900" dirty="0">
                <a:solidFill>
                  <a:srgbClr val="E2E6E9"/>
                </a:solidFill>
                <a:latin typeface="Merriweather" pitchFamily="34" charset="0"/>
                <a:ea typeface="Merriweather" pitchFamily="34" charset="-122"/>
                <a:cs typeface="Merriweather" pitchFamily="34" charset="-120"/>
              </a:rPr>
              <a:t>З 1998 року до сьогодні</a:t>
            </a:r>
            <a:endParaRPr lang="en-US" sz="1900" dirty="0"/>
          </a:p>
        </p:txBody>
      </p:sp>
      <p:sp>
        <p:nvSpPr>
          <p:cNvPr id="17" name="Text 15"/>
          <p:cNvSpPr/>
          <p:nvPr/>
        </p:nvSpPr>
        <p:spPr>
          <a:xfrm>
            <a:off x="1696641" y="6881574"/>
            <a:ext cx="12255103" cy="620554"/>
          </a:xfrm>
          <a:prstGeom prst="rect">
            <a:avLst/>
          </a:prstGeom>
          <a:noFill/>
          <a:ln/>
        </p:spPr>
        <p:txBody>
          <a:bodyPr wrap="square" lIns="0" tIns="0" rIns="0" bIns="0" rtlCol="0" anchor="t"/>
          <a:lstStyle/>
          <a:p>
            <a:pPr algn="l"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Спостерігається активний розвиток і інтенсивне наукове дослідження емоційного інтелекту. Концепція продовжує розвиватися та знаходити застосування в різних сферах.</a:t>
            </a:r>
            <a:endParaRPr lang="en-US" sz="15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01993" y="551617"/>
            <a:ext cx="13226415" cy="1253728"/>
          </a:xfrm>
          <a:prstGeom prst="rect">
            <a:avLst/>
          </a:prstGeom>
          <a:noFill/>
          <a:ln/>
        </p:spPr>
        <p:txBody>
          <a:bodyPr wrap="square" lIns="0" tIns="0" rIns="0" bIns="0" rtlCol="0" anchor="t"/>
          <a:lstStyle/>
          <a:p>
            <a:pPr algn="l" indent="0" marL="0">
              <a:lnSpc>
                <a:spcPts val="4900"/>
              </a:lnSpc>
              <a:buNone/>
            </a:pPr>
            <a:r>
              <a:rPr lang="en-US" sz="3900" dirty="0">
                <a:solidFill>
                  <a:srgbClr val="F5F0F0"/>
                </a:solidFill>
                <a:latin typeface="Merriweather" pitchFamily="34" charset="0"/>
                <a:ea typeface="Merriweather" pitchFamily="34" charset="-122"/>
                <a:cs typeface="Merriweather" pitchFamily="34" charset="-120"/>
              </a:rPr>
              <a:t>Внесок вітчизняних науковців у дослідження емоційного інтелекту</a:t>
            </a:r>
            <a:endParaRPr lang="en-US" sz="3900" dirty="0"/>
          </a:p>
        </p:txBody>
      </p:sp>
      <p:pic>
        <p:nvPicPr>
          <p:cNvPr id="3" name="Image 0" descr="preencoded.png">    </p:cNvPr>
          <p:cNvPicPr>
            <a:picLocks noChangeAspect="1"/>
          </p:cNvPicPr>
          <p:nvPr/>
        </p:nvPicPr>
        <p:blipFill>
          <a:blip r:embed="rId1"/>
          <a:stretch>
            <a:fillRect/>
          </a:stretch>
        </p:blipFill>
        <p:spPr>
          <a:xfrm>
            <a:off x="709613" y="2336483"/>
            <a:ext cx="3182422" cy="3182422"/>
          </a:xfrm>
          <a:prstGeom prst="rect">
            <a:avLst/>
          </a:prstGeom>
        </p:spPr>
      </p:pic>
      <p:pic>
        <p:nvPicPr>
          <p:cNvPr id="4" name="Image 1" descr="preencoded.png">    </p:cNvPr>
          <p:cNvPicPr>
            <a:picLocks noChangeAspect="1"/>
          </p:cNvPicPr>
          <p:nvPr/>
        </p:nvPicPr>
        <p:blipFill>
          <a:blip r:embed="rId2"/>
          <a:stretch>
            <a:fillRect/>
          </a:stretch>
        </p:blipFill>
        <p:spPr>
          <a:xfrm>
            <a:off x="4052411" y="2336483"/>
            <a:ext cx="3182541" cy="3182541"/>
          </a:xfrm>
          <a:prstGeom prst="rect">
            <a:avLst/>
          </a:prstGeom>
        </p:spPr>
      </p:pic>
      <p:pic>
        <p:nvPicPr>
          <p:cNvPr id="5" name="Image 2" descr="preencoded.png">    </p:cNvPr>
          <p:cNvPicPr>
            <a:picLocks noChangeAspect="1"/>
          </p:cNvPicPr>
          <p:nvPr/>
        </p:nvPicPr>
        <p:blipFill>
          <a:blip r:embed="rId3"/>
          <a:stretch>
            <a:fillRect/>
          </a:stretch>
        </p:blipFill>
        <p:spPr>
          <a:xfrm>
            <a:off x="7395329" y="2336483"/>
            <a:ext cx="3182541" cy="3182541"/>
          </a:xfrm>
          <a:prstGeom prst="rect">
            <a:avLst/>
          </a:prstGeom>
        </p:spPr>
      </p:pic>
      <p:pic>
        <p:nvPicPr>
          <p:cNvPr id="6" name="Image 3" descr="preencoded.png">    </p:cNvPr>
          <p:cNvPicPr>
            <a:picLocks noChangeAspect="1"/>
          </p:cNvPicPr>
          <p:nvPr/>
        </p:nvPicPr>
        <p:blipFill>
          <a:blip r:embed="rId4"/>
          <a:stretch>
            <a:fillRect/>
          </a:stretch>
        </p:blipFill>
        <p:spPr>
          <a:xfrm>
            <a:off x="10738247" y="2336483"/>
            <a:ext cx="3182541" cy="3182541"/>
          </a:xfrm>
          <a:prstGeom prst="rect">
            <a:avLst/>
          </a:prstGeom>
        </p:spPr>
      </p:pic>
      <p:sp>
        <p:nvSpPr>
          <p:cNvPr id="7" name="Text 1"/>
          <p:cNvSpPr/>
          <p:nvPr/>
        </p:nvSpPr>
        <p:spPr>
          <a:xfrm>
            <a:off x="701993" y="5874663"/>
            <a:ext cx="13226415" cy="962978"/>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Перші роботи вітчизняних дослідників, присвячені власне проблемі емоційного інтелекту, з'явились в дослідженнях Дніпропетровської наукової школи. Під керівництвом Е. Носенко започатковано вивчення адаптивних і стресозахисних властивостей емоційного інтелекту.</a:t>
            </a:r>
            <a:endParaRPr lang="en-US" sz="1550" dirty="0"/>
          </a:p>
        </p:txBody>
      </p:sp>
      <p:sp>
        <p:nvSpPr>
          <p:cNvPr id="8" name="Text 2"/>
          <p:cNvSpPr/>
          <p:nvPr/>
        </p:nvSpPr>
        <p:spPr>
          <a:xfrm>
            <a:off x="701993" y="7063264"/>
            <a:ext cx="13226415" cy="962978"/>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У роботі І. Аршави охарактеризовано адаптаційні властивості емоційного інтелекту. Також вагомим внеском у психологію емоційного інтелекту є дослідження О. Власової, в якому прослідковано особливості розвитку емоційного інтелекту як окремої підсистеми соціальних здібностей.</a:t>
            </a:r>
            <a:endParaRPr lang="en-US" sz="15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395895"/>
          </a:xfrm>
          <a:prstGeom prst="rect">
            <a:avLst/>
          </a:prstGeom>
        </p:spPr>
      </p:pic>
      <p:sp>
        <p:nvSpPr>
          <p:cNvPr id="3" name="Text 0"/>
          <p:cNvSpPr/>
          <p:nvPr/>
        </p:nvSpPr>
        <p:spPr>
          <a:xfrm>
            <a:off x="670798" y="2922984"/>
            <a:ext cx="11998285" cy="599003"/>
          </a:xfrm>
          <a:prstGeom prst="rect">
            <a:avLst/>
          </a:prstGeom>
          <a:noFill/>
          <a:ln/>
        </p:spPr>
        <p:txBody>
          <a:bodyPr wrap="none" lIns="0" tIns="0" rIns="0" bIns="0" rtlCol="0" anchor="t"/>
          <a:lstStyle/>
          <a:p>
            <a:pPr algn="l" indent="0" marL="0">
              <a:lnSpc>
                <a:spcPts val="4700"/>
              </a:lnSpc>
              <a:buNone/>
            </a:pPr>
            <a:r>
              <a:rPr lang="en-US" sz="3750" dirty="0">
                <a:solidFill>
                  <a:srgbClr val="F5F0F0"/>
                </a:solidFill>
                <a:latin typeface="Merriweather" pitchFamily="34" charset="0"/>
                <a:ea typeface="Merriweather" pitchFamily="34" charset="-122"/>
                <a:cs typeface="Merriweather" pitchFamily="34" charset="-120"/>
              </a:rPr>
              <a:t>Історичні витоки поняття емоційного інтелекту</a:t>
            </a:r>
            <a:endParaRPr lang="en-US" sz="3750" dirty="0"/>
          </a:p>
        </p:txBody>
      </p:sp>
      <p:sp>
        <p:nvSpPr>
          <p:cNvPr id="4" name="Shape 1"/>
          <p:cNvSpPr/>
          <p:nvPr/>
        </p:nvSpPr>
        <p:spPr>
          <a:xfrm>
            <a:off x="670798" y="5910501"/>
            <a:ext cx="13288804" cy="22860"/>
          </a:xfrm>
          <a:prstGeom prst="roundRect">
            <a:avLst>
              <a:gd name="adj" fmla="val 352164"/>
            </a:avLst>
          </a:prstGeom>
          <a:solidFill>
            <a:srgbClr val="194A99"/>
          </a:solidFill>
          <a:ln/>
        </p:spPr>
      </p:sp>
      <p:sp>
        <p:nvSpPr>
          <p:cNvPr id="5" name="Shape 2"/>
          <p:cNvSpPr/>
          <p:nvPr/>
        </p:nvSpPr>
        <p:spPr>
          <a:xfrm>
            <a:off x="3933587" y="5335548"/>
            <a:ext cx="22860" cy="574953"/>
          </a:xfrm>
          <a:prstGeom prst="roundRect">
            <a:avLst>
              <a:gd name="adj" fmla="val 352164"/>
            </a:avLst>
          </a:prstGeom>
          <a:solidFill>
            <a:srgbClr val="194A99"/>
          </a:solidFill>
          <a:ln/>
        </p:spPr>
      </p:sp>
      <p:sp>
        <p:nvSpPr>
          <p:cNvPr id="6" name="Shape 3"/>
          <p:cNvSpPr/>
          <p:nvPr/>
        </p:nvSpPr>
        <p:spPr>
          <a:xfrm>
            <a:off x="3729395" y="5694878"/>
            <a:ext cx="431244" cy="431244"/>
          </a:xfrm>
          <a:prstGeom prst="roundRect">
            <a:avLst>
              <a:gd name="adj" fmla="val 18668"/>
            </a:avLst>
          </a:prstGeom>
          <a:solidFill>
            <a:srgbClr val="003180"/>
          </a:solidFill>
          <a:ln w="7620">
            <a:solidFill>
              <a:srgbClr val="194A99"/>
            </a:solidFill>
            <a:prstDash val="solid"/>
          </a:ln>
        </p:spPr>
      </p:sp>
      <p:sp>
        <p:nvSpPr>
          <p:cNvPr id="7" name="Text 4"/>
          <p:cNvSpPr/>
          <p:nvPr/>
        </p:nvSpPr>
        <p:spPr>
          <a:xfrm>
            <a:off x="3801308" y="5730835"/>
            <a:ext cx="287417" cy="359331"/>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1</a:t>
            </a:r>
            <a:endParaRPr lang="en-US" sz="2250" dirty="0"/>
          </a:p>
        </p:txBody>
      </p:sp>
      <p:sp>
        <p:nvSpPr>
          <p:cNvPr id="8" name="Text 5"/>
          <p:cNvSpPr/>
          <p:nvPr/>
        </p:nvSpPr>
        <p:spPr>
          <a:xfrm>
            <a:off x="2747129" y="3809405"/>
            <a:ext cx="2395895" cy="299442"/>
          </a:xfrm>
          <a:prstGeom prst="rect">
            <a:avLst/>
          </a:prstGeom>
          <a:noFill/>
          <a:ln/>
        </p:spPr>
        <p:txBody>
          <a:bodyPr wrap="none" lIns="0" tIns="0" rIns="0" bIns="0" rtlCol="0" anchor="t"/>
          <a:lstStyle/>
          <a:p>
            <a:pPr algn="ctr"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1983 рік</a:t>
            </a:r>
            <a:endParaRPr lang="en-US" sz="1850" dirty="0"/>
          </a:p>
        </p:txBody>
      </p:sp>
      <p:sp>
        <p:nvSpPr>
          <p:cNvPr id="9" name="Text 6"/>
          <p:cNvSpPr/>
          <p:nvPr/>
        </p:nvSpPr>
        <p:spPr>
          <a:xfrm>
            <a:off x="862370" y="4223742"/>
            <a:ext cx="6165413" cy="920115"/>
          </a:xfrm>
          <a:prstGeom prst="rect">
            <a:avLst/>
          </a:prstGeom>
          <a:noFill/>
          <a:ln/>
        </p:spPr>
        <p:txBody>
          <a:bodyPr wrap="square" lIns="0" tIns="0" rIns="0" bIns="0" rtlCol="0" anchor="t"/>
          <a:lstStyle/>
          <a:p>
            <a:pPr algn="ctr"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Г. Гарднер опублікував монографію "Frames of Mind", де висловив необхідність перегляду поняття інтелекту та методики його вимірювання</a:t>
            </a:r>
            <a:endParaRPr lang="en-US" sz="1500" dirty="0"/>
          </a:p>
        </p:txBody>
      </p:sp>
      <p:sp>
        <p:nvSpPr>
          <p:cNvPr id="10" name="Shape 7"/>
          <p:cNvSpPr/>
          <p:nvPr/>
        </p:nvSpPr>
        <p:spPr>
          <a:xfrm>
            <a:off x="7303651" y="5910501"/>
            <a:ext cx="22860" cy="574953"/>
          </a:xfrm>
          <a:prstGeom prst="roundRect">
            <a:avLst>
              <a:gd name="adj" fmla="val 352164"/>
            </a:avLst>
          </a:prstGeom>
          <a:solidFill>
            <a:srgbClr val="194A99"/>
          </a:solidFill>
          <a:ln/>
        </p:spPr>
      </p:sp>
      <p:sp>
        <p:nvSpPr>
          <p:cNvPr id="11" name="Shape 8"/>
          <p:cNvSpPr/>
          <p:nvPr/>
        </p:nvSpPr>
        <p:spPr>
          <a:xfrm>
            <a:off x="7099459" y="5694878"/>
            <a:ext cx="431244" cy="431244"/>
          </a:xfrm>
          <a:prstGeom prst="roundRect">
            <a:avLst>
              <a:gd name="adj" fmla="val 18668"/>
            </a:avLst>
          </a:prstGeom>
          <a:solidFill>
            <a:srgbClr val="003180"/>
          </a:solidFill>
          <a:ln w="7620">
            <a:solidFill>
              <a:srgbClr val="194A99"/>
            </a:solidFill>
            <a:prstDash val="solid"/>
          </a:ln>
        </p:spPr>
      </p:sp>
      <p:sp>
        <p:nvSpPr>
          <p:cNvPr id="12" name="Text 9"/>
          <p:cNvSpPr/>
          <p:nvPr/>
        </p:nvSpPr>
        <p:spPr>
          <a:xfrm>
            <a:off x="7171373" y="5730835"/>
            <a:ext cx="287417" cy="359331"/>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2</a:t>
            </a:r>
            <a:endParaRPr lang="en-US" sz="2250" dirty="0"/>
          </a:p>
        </p:txBody>
      </p:sp>
      <p:sp>
        <p:nvSpPr>
          <p:cNvPr id="13" name="Text 10"/>
          <p:cNvSpPr/>
          <p:nvPr/>
        </p:nvSpPr>
        <p:spPr>
          <a:xfrm>
            <a:off x="6117193" y="6677144"/>
            <a:ext cx="2395895" cy="299442"/>
          </a:xfrm>
          <a:prstGeom prst="rect">
            <a:avLst/>
          </a:prstGeom>
          <a:noFill/>
          <a:ln/>
        </p:spPr>
        <p:txBody>
          <a:bodyPr wrap="none" lIns="0" tIns="0" rIns="0" bIns="0" rtlCol="0" anchor="t"/>
          <a:lstStyle/>
          <a:p>
            <a:pPr algn="ctr"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1990 рік</a:t>
            </a:r>
            <a:endParaRPr lang="en-US" sz="1850" dirty="0"/>
          </a:p>
        </p:txBody>
      </p:sp>
      <p:sp>
        <p:nvSpPr>
          <p:cNvPr id="14" name="Text 11"/>
          <p:cNvSpPr/>
          <p:nvPr/>
        </p:nvSpPr>
        <p:spPr>
          <a:xfrm>
            <a:off x="4232434" y="7091482"/>
            <a:ext cx="6165413" cy="613410"/>
          </a:xfrm>
          <a:prstGeom prst="rect">
            <a:avLst/>
          </a:prstGeom>
          <a:noFill/>
          <a:ln/>
        </p:spPr>
        <p:txBody>
          <a:bodyPr wrap="square" lIns="0" tIns="0" rIns="0" bIns="0" rtlCol="0" anchor="t"/>
          <a:lstStyle/>
          <a:p>
            <a:pPr algn="ctr"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Д. Майєр і П. Саловей запропонували визначення емоційного інтелекту як здібності відслідковувати почуття та емоції</a:t>
            </a:r>
            <a:endParaRPr lang="en-US" sz="1500" dirty="0"/>
          </a:p>
        </p:txBody>
      </p:sp>
      <p:sp>
        <p:nvSpPr>
          <p:cNvPr id="15" name="Shape 12"/>
          <p:cNvSpPr/>
          <p:nvPr/>
        </p:nvSpPr>
        <p:spPr>
          <a:xfrm>
            <a:off x="10673834" y="5335548"/>
            <a:ext cx="22860" cy="574953"/>
          </a:xfrm>
          <a:prstGeom prst="roundRect">
            <a:avLst>
              <a:gd name="adj" fmla="val 352164"/>
            </a:avLst>
          </a:prstGeom>
          <a:solidFill>
            <a:srgbClr val="194A99"/>
          </a:solidFill>
          <a:ln/>
        </p:spPr>
      </p:sp>
      <p:sp>
        <p:nvSpPr>
          <p:cNvPr id="16" name="Shape 13"/>
          <p:cNvSpPr/>
          <p:nvPr/>
        </p:nvSpPr>
        <p:spPr>
          <a:xfrm>
            <a:off x="10469642" y="5694878"/>
            <a:ext cx="431244" cy="431244"/>
          </a:xfrm>
          <a:prstGeom prst="roundRect">
            <a:avLst>
              <a:gd name="adj" fmla="val 18668"/>
            </a:avLst>
          </a:prstGeom>
          <a:solidFill>
            <a:srgbClr val="003180"/>
          </a:solidFill>
          <a:ln w="7620">
            <a:solidFill>
              <a:srgbClr val="194A99"/>
            </a:solidFill>
            <a:prstDash val="solid"/>
          </a:ln>
        </p:spPr>
      </p:sp>
      <p:sp>
        <p:nvSpPr>
          <p:cNvPr id="17" name="Text 14"/>
          <p:cNvSpPr/>
          <p:nvPr/>
        </p:nvSpPr>
        <p:spPr>
          <a:xfrm>
            <a:off x="10541556" y="5730835"/>
            <a:ext cx="287417" cy="359331"/>
          </a:xfrm>
          <a:prstGeom prst="rect">
            <a:avLst/>
          </a:prstGeom>
          <a:noFill/>
          <a:ln/>
        </p:spPr>
        <p:txBody>
          <a:bodyPr wrap="none" lIns="0" tIns="0" rIns="0" bIns="0" rtlCol="0" anchor="t"/>
          <a:lstStyle/>
          <a:p>
            <a:pPr algn="ctr" indent="0" marL="0">
              <a:lnSpc>
                <a:spcPts val="2250"/>
              </a:lnSpc>
              <a:buNone/>
            </a:pPr>
            <a:r>
              <a:rPr lang="en-US" sz="2250" dirty="0">
                <a:solidFill>
                  <a:srgbClr val="E2E6E9"/>
                </a:solidFill>
                <a:latin typeface="Merriweather" pitchFamily="34" charset="0"/>
                <a:ea typeface="Merriweather" pitchFamily="34" charset="-122"/>
                <a:cs typeface="Merriweather" pitchFamily="34" charset="-120"/>
              </a:rPr>
              <a:t>3</a:t>
            </a:r>
            <a:endParaRPr lang="en-US" sz="2250" dirty="0"/>
          </a:p>
        </p:txBody>
      </p:sp>
      <p:sp>
        <p:nvSpPr>
          <p:cNvPr id="18" name="Text 15"/>
          <p:cNvSpPr/>
          <p:nvPr/>
        </p:nvSpPr>
        <p:spPr>
          <a:xfrm>
            <a:off x="9487257" y="4116110"/>
            <a:ext cx="2395895" cy="299442"/>
          </a:xfrm>
          <a:prstGeom prst="rect">
            <a:avLst/>
          </a:prstGeom>
          <a:noFill/>
          <a:ln/>
        </p:spPr>
        <p:txBody>
          <a:bodyPr wrap="none" lIns="0" tIns="0" rIns="0" bIns="0" rtlCol="0" anchor="t"/>
          <a:lstStyle/>
          <a:p>
            <a:pPr algn="ctr" indent="0" marL="0">
              <a:lnSpc>
                <a:spcPts val="2350"/>
              </a:lnSpc>
              <a:buNone/>
            </a:pPr>
            <a:r>
              <a:rPr lang="en-US" sz="1850" dirty="0">
                <a:solidFill>
                  <a:srgbClr val="E2E6E9"/>
                </a:solidFill>
                <a:latin typeface="Merriweather" pitchFamily="34" charset="0"/>
                <a:ea typeface="Merriweather" pitchFamily="34" charset="-122"/>
                <a:cs typeface="Merriweather" pitchFamily="34" charset="-120"/>
              </a:rPr>
              <a:t>1995 рік</a:t>
            </a:r>
            <a:endParaRPr lang="en-US" sz="1850" dirty="0"/>
          </a:p>
        </p:txBody>
      </p:sp>
      <p:sp>
        <p:nvSpPr>
          <p:cNvPr id="19" name="Text 16"/>
          <p:cNvSpPr/>
          <p:nvPr/>
        </p:nvSpPr>
        <p:spPr>
          <a:xfrm>
            <a:off x="7602498" y="4530447"/>
            <a:ext cx="6165533" cy="613410"/>
          </a:xfrm>
          <a:prstGeom prst="rect">
            <a:avLst/>
          </a:prstGeom>
          <a:noFill/>
          <a:ln/>
        </p:spPr>
        <p:txBody>
          <a:bodyPr wrap="square" lIns="0" tIns="0" rIns="0" bIns="0" rtlCol="0" anchor="t"/>
          <a:lstStyle/>
          <a:p>
            <a:pPr algn="ctr" indent="0" marL="0">
              <a:lnSpc>
                <a:spcPts val="2400"/>
              </a:lnSpc>
              <a:buNone/>
            </a:pPr>
            <a:r>
              <a:rPr lang="en-US" sz="1500" dirty="0">
                <a:solidFill>
                  <a:srgbClr val="E2E6E9"/>
                </a:solidFill>
                <a:latin typeface="Merriweather" pitchFamily="34" charset="0"/>
                <a:ea typeface="Merriweather" pitchFamily="34" charset="-122"/>
                <a:cs typeface="Merriweather" pitchFamily="34" charset="-120"/>
              </a:rPr>
              <a:t>Д. Гоулман опублікував книгу "Emotional Intelligence", яка стала бестселером і була перекладена на 30 мов світу</a:t>
            </a:r>
            <a:endParaRPr lang="en-US" sz="15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20209" y="600908"/>
            <a:ext cx="13189982" cy="1286113"/>
          </a:xfrm>
          <a:prstGeom prst="rect">
            <a:avLst/>
          </a:prstGeom>
          <a:noFill/>
          <a:ln/>
        </p:spPr>
        <p:txBody>
          <a:bodyPr wrap="square" lIns="0" tIns="0" rIns="0" bIns="0" rtlCol="0" anchor="t"/>
          <a:lstStyle/>
          <a:p>
            <a:pPr algn="l" indent="0" marL="0">
              <a:lnSpc>
                <a:spcPts val="5050"/>
              </a:lnSpc>
              <a:buNone/>
            </a:pPr>
            <a:r>
              <a:rPr lang="en-US" sz="4050" dirty="0">
                <a:solidFill>
                  <a:srgbClr val="F5F0F0"/>
                </a:solidFill>
                <a:latin typeface="Merriweather" pitchFamily="34" charset="0"/>
                <a:ea typeface="Merriweather" pitchFamily="34" charset="-122"/>
                <a:cs typeface="Merriweather" pitchFamily="34" charset="-120"/>
              </a:rPr>
              <a:t>Теорія множинності проявів інтелекту Г. Гарднера</a:t>
            </a:r>
            <a:endParaRPr lang="en-US" sz="4050" dirty="0"/>
          </a:p>
        </p:txBody>
      </p:sp>
      <p:sp>
        <p:nvSpPr>
          <p:cNvPr id="3" name="Text 1"/>
          <p:cNvSpPr/>
          <p:nvPr/>
        </p:nvSpPr>
        <p:spPr>
          <a:xfrm>
            <a:off x="1829038" y="2298502"/>
            <a:ext cx="3177897" cy="321469"/>
          </a:xfrm>
          <a:prstGeom prst="rect">
            <a:avLst/>
          </a:prstGeom>
          <a:noFill/>
          <a:ln/>
        </p:spPr>
        <p:txBody>
          <a:bodyPr wrap="none" lIns="0" tIns="0" rIns="0" bIns="0" rtlCol="0" anchor="t"/>
          <a:lstStyle/>
          <a:p>
            <a:pPr algn="r"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Лінгвістичний інтелект</a:t>
            </a:r>
            <a:endParaRPr lang="en-US" sz="2000" dirty="0"/>
          </a:p>
        </p:txBody>
      </p:sp>
      <p:sp>
        <p:nvSpPr>
          <p:cNvPr id="4" name="Text 2"/>
          <p:cNvSpPr/>
          <p:nvPr/>
        </p:nvSpPr>
        <p:spPr>
          <a:xfrm>
            <a:off x="720209" y="2743319"/>
            <a:ext cx="4286726" cy="658178"/>
          </a:xfrm>
          <a:prstGeom prst="rect">
            <a:avLst/>
          </a:prstGeom>
          <a:noFill/>
          <a:ln/>
        </p:spPr>
        <p:txBody>
          <a:bodyPr wrap="square" lIns="0" tIns="0" rIns="0" bIns="0" rtlCol="0" anchor="t"/>
          <a:lstStyle/>
          <a:p>
            <a:pPr algn="r"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ефективно використовувати мову</a:t>
            </a:r>
            <a:endParaRPr lang="en-US" sz="1600" dirty="0"/>
          </a:p>
        </p:txBody>
      </p:sp>
      <p:pic>
        <p:nvPicPr>
          <p:cNvPr id="5" name="Image 0" descr="preencoded.png">    </p:cNvPr>
          <p:cNvPicPr>
            <a:picLocks noChangeAspect="1"/>
          </p:cNvPicPr>
          <p:nvPr/>
        </p:nvPicPr>
        <p:blipFill>
          <a:blip r:embed="rId1"/>
          <a:stretch>
            <a:fillRect/>
          </a:stretch>
        </p:blipFill>
        <p:spPr>
          <a:xfrm>
            <a:off x="5006935" y="2655332"/>
            <a:ext cx="4616410" cy="4616410"/>
          </a:xfrm>
          <a:prstGeom prst="rect">
            <a:avLst/>
          </a:prstGeom>
        </p:spPr>
      </p:pic>
      <p:pic>
        <p:nvPicPr>
          <p:cNvPr id="6" name="Image 1" descr="preencoded.png">    </p:cNvPr>
          <p:cNvPicPr>
            <a:picLocks noChangeAspect="1"/>
          </p:cNvPicPr>
          <p:nvPr/>
        </p:nvPicPr>
        <p:blipFill>
          <a:blip r:embed="rId2"/>
          <a:stretch>
            <a:fillRect/>
          </a:stretch>
        </p:blipFill>
        <p:spPr>
          <a:xfrm>
            <a:off x="6715482" y="3684389"/>
            <a:ext cx="289322" cy="361712"/>
          </a:xfrm>
          <a:prstGeom prst="rect">
            <a:avLst/>
          </a:prstGeom>
        </p:spPr>
      </p:pic>
      <p:sp>
        <p:nvSpPr>
          <p:cNvPr id="7" name="Text 3"/>
          <p:cNvSpPr/>
          <p:nvPr/>
        </p:nvSpPr>
        <p:spPr>
          <a:xfrm>
            <a:off x="9623346" y="2298502"/>
            <a:ext cx="4180046" cy="321469"/>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Логіко-математичний інтелект</a:t>
            </a:r>
            <a:endParaRPr lang="en-US" sz="2000" dirty="0"/>
          </a:p>
        </p:txBody>
      </p:sp>
      <p:sp>
        <p:nvSpPr>
          <p:cNvPr id="8" name="Text 4"/>
          <p:cNvSpPr/>
          <p:nvPr/>
        </p:nvSpPr>
        <p:spPr>
          <a:xfrm>
            <a:off x="9623346" y="2743319"/>
            <a:ext cx="4286845" cy="658178"/>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до логічного аналізу та математичних обчислень</a:t>
            </a:r>
            <a:endParaRPr lang="en-US" sz="1600" dirty="0"/>
          </a:p>
        </p:txBody>
      </p:sp>
      <p:pic>
        <p:nvPicPr>
          <p:cNvPr id="9" name="Image 2" descr="preencoded.png">    </p:cNvPr>
          <p:cNvPicPr>
            <a:picLocks noChangeAspect="1"/>
          </p:cNvPicPr>
          <p:nvPr/>
        </p:nvPicPr>
        <p:blipFill>
          <a:blip r:embed="rId3"/>
          <a:stretch>
            <a:fillRect/>
          </a:stretch>
        </p:blipFill>
        <p:spPr>
          <a:xfrm>
            <a:off x="5006935" y="2655332"/>
            <a:ext cx="4616410" cy="4616410"/>
          </a:xfrm>
          <a:prstGeom prst="rect">
            <a:avLst/>
          </a:prstGeom>
        </p:spPr>
      </p:pic>
      <p:pic>
        <p:nvPicPr>
          <p:cNvPr id="10" name="Image 3" descr="preencoded.png">    </p:cNvPr>
          <p:cNvPicPr>
            <a:picLocks noChangeAspect="1"/>
          </p:cNvPicPr>
          <p:nvPr/>
        </p:nvPicPr>
        <p:blipFill>
          <a:blip r:embed="rId4"/>
          <a:stretch>
            <a:fillRect/>
          </a:stretch>
        </p:blipFill>
        <p:spPr>
          <a:xfrm>
            <a:off x="7625358" y="3684389"/>
            <a:ext cx="289322" cy="361712"/>
          </a:xfrm>
          <a:prstGeom prst="rect">
            <a:avLst/>
          </a:prstGeom>
        </p:spPr>
      </p:pic>
      <p:sp>
        <p:nvSpPr>
          <p:cNvPr id="11" name="Text 5"/>
          <p:cNvSpPr/>
          <p:nvPr/>
        </p:nvSpPr>
        <p:spPr>
          <a:xfrm>
            <a:off x="9623346" y="3710107"/>
            <a:ext cx="2606397" cy="321469"/>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Музичний інтелект</a:t>
            </a:r>
            <a:endParaRPr lang="en-US" sz="2000" dirty="0"/>
          </a:p>
        </p:txBody>
      </p:sp>
      <p:sp>
        <p:nvSpPr>
          <p:cNvPr id="12" name="Text 6"/>
          <p:cNvSpPr/>
          <p:nvPr/>
        </p:nvSpPr>
        <p:spPr>
          <a:xfrm>
            <a:off x="9623346" y="4154924"/>
            <a:ext cx="4286845" cy="658178"/>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сприймати та створювати музику</a:t>
            </a:r>
            <a:endParaRPr lang="en-US" sz="1600" dirty="0"/>
          </a:p>
        </p:txBody>
      </p:sp>
      <p:pic>
        <p:nvPicPr>
          <p:cNvPr id="13" name="Image 4" descr="preencoded.png">    </p:cNvPr>
          <p:cNvPicPr>
            <a:picLocks noChangeAspect="1"/>
          </p:cNvPicPr>
          <p:nvPr/>
        </p:nvPicPr>
        <p:blipFill>
          <a:blip r:embed="rId5"/>
          <a:stretch>
            <a:fillRect/>
          </a:stretch>
        </p:blipFill>
        <p:spPr>
          <a:xfrm>
            <a:off x="5006935" y="2655332"/>
            <a:ext cx="4616410" cy="4616410"/>
          </a:xfrm>
          <a:prstGeom prst="rect">
            <a:avLst/>
          </a:prstGeom>
        </p:spPr>
      </p:pic>
      <p:pic>
        <p:nvPicPr>
          <p:cNvPr id="14" name="Image 5" descr="preencoded.png">    </p:cNvPr>
          <p:cNvPicPr>
            <a:picLocks noChangeAspect="1"/>
          </p:cNvPicPr>
          <p:nvPr/>
        </p:nvPicPr>
        <p:blipFill>
          <a:blip r:embed="rId6"/>
          <a:stretch>
            <a:fillRect/>
          </a:stretch>
        </p:blipFill>
        <p:spPr>
          <a:xfrm>
            <a:off x="8268653" y="4327684"/>
            <a:ext cx="289322" cy="361712"/>
          </a:xfrm>
          <a:prstGeom prst="rect">
            <a:avLst/>
          </a:prstGeom>
        </p:spPr>
      </p:pic>
      <p:sp>
        <p:nvSpPr>
          <p:cNvPr id="15" name="Text 7"/>
          <p:cNvSpPr/>
          <p:nvPr/>
        </p:nvSpPr>
        <p:spPr>
          <a:xfrm>
            <a:off x="9623346" y="5121712"/>
            <a:ext cx="2985611" cy="321469"/>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Просторовий інтелект</a:t>
            </a:r>
            <a:endParaRPr lang="en-US" sz="2000" dirty="0"/>
          </a:p>
        </p:txBody>
      </p:sp>
      <p:sp>
        <p:nvSpPr>
          <p:cNvPr id="16" name="Text 8"/>
          <p:cNvSpPr/>
          <p:nvPr/>
        </p:nvSpPr>
        <p:spPr>
          <a:xfrm>
            <a:off x="9623346" y="5566529"/>
            <a:ext cx="4286845" cy="658178"/>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сприймати та маніпулювати просторовими образами</a:t>
            </a:r>
            <a:endParaRPr lang="en-US" sz="1600" dirty="0"/>
          </a:p>
        </p:txBody>
      </p:sp>
      <p:pic>
        <p:nvPicPr>
          <p:cNvPr id="17" name="Image 6" descr="preencoded.png">    </p:cNvPr>
          <p:cNvPicPr>
            <a:picLocks noChangeAspect="1"/>
          </p:cNvPicPr>
          <p:nvPr/>
        </p:nvPicPr>
        <p:blipFill>
          <a:blip r:embed="rId7"/>
          <a:stretch>
            <a:fillRect/>
          </a:stretch>
        </p:blipFill>
        <p:spPr>
          <a:xfrm>
            <a:off x="5006935" y="2655332"/>
            <a:ext cx="4616410" cy="4616410"/>
          </a:xfrm>
          <a:prstGeom prst="rect">
            <a:avLst/>
          </a:prstGeom>
        </p:spPr>
      </p:pic>
      <p:pic>
        <p:nvPicPr>
          <p:cNvPr id="18" name="Image 7" descr="preencoded.png">    </p:cNvPr>
          <p:cNvPicPr>
            <a:picLocks noChangeAspect="1"/>
          </p:cNvPicPr>
          <p:nvPr/>
        </p:nvPicPr>
        <p:blipFill>
          <a:blip r:embed="rId8"/>
          <a:stretch>
            <a:fillRect/>
          </a:stretch>
        </p:blipFill>
        <p:spPr>
          <a:xfrm>
            <a:off x="8268653" y="5237559"/>
            <a:ext cx="289322" cy="361712"/>
          </a:xfrm>
          <a:prstGeom prst="rect">
            <a:avLst/>
          </a:prstGeom>
        </p:spPr>
      </p:pic>
      <p:sp>
        <p:nvSpPr>
          <p:cNvPr id="19" name="Text 9"/>
          <p:cNvSpPr/>
          <p:nvPr/>
        </p:nvSpPr>
        <p:spPr>
          <a:xfrm>
            <a:off x="9623346" y="6533317"/>
            <a:ext cx="4286845" cy="642938"/>
          </a:xfrm>
          <a:prstGeom prst="rect">
            <a:avLst/>
          </a:prstGeom>
          <a:noFill/>
          <a:ln/>
        </p:spPr>
        <p:txBody>
          <a:bodyPr wrap="squar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Тілесно-кінестетичний інтелект</a:t>
            </a:r>
            <a:endParaRPr lang="en-US" sz="2000" dirty="0"/>
          </a:p>
        </p:txBody>
      </p:sp>
      <p:sp>
        <p:nvSpPr>
          <p:cNvPr id="20" name="Text 10"/>
          <p:cNvSpPr/>
          <p:nvPr/>
        </p:nvSpPr>
        <p:spPr>
          <a:xfrm>
            <a:off x="9623346" y="7299603"/>
            <a:ext cx="4286845" cy="329089"/>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контролювати рухи тіла</a:t>
            </a:r>
            <a:endParaRPr lang="en-US" sz="1600" dirty="0"/>
          </a:p>
        </p:txBody>
      </p:sp>
      <p:pic>
        <p:nvPicPr>
          <p:cNvPr id="21" name="Image 8" descr="preencoded.png">    </p:cNvPr>
          <p:cNvPicPr>
            <a:picLocks noChangeAspect="1"/>
          </p:cNvPicPr>
          <p:nvPr/>
        </p:nvPicPr>
        <p:blipFill>
          <a:blip r:embed="rId9"/>
          <a:stretch>
            <a:fillRect/>
          </a:stretch>
        </p:blipFill>
        <p:spPr>
          <a:xfrm>
            <a:off x="5006935" y="2655332"/>
            <a:ext cx="4616410" cy="4616410"/>
          </a:xfrm>
          <a:prstGeom prst="rect">
            <a:avLst/>
          </a:prstGeom>
        </p:spPr>
      </p:pic>
      <p:pic>
        <p:nvPicPr>
          <p:cNvPr id="22" name="Image 9" descr="preencoded.png">    </p:cNvPr>
          <p:cNvPicPr>
            <a:picLocks noChangeAspect="1"/>
          </p:cNvPicPr>
          <p:nvPr/>
        </p:nvPicPr>
        <p:blipFill>
          <a:blip r:embed="rId10"/>
          <a:stretch>
            <a:fillRect/>
          </a:stretch>
        </p:blipFill>
        <p:spPr>
          <a:xfrm>
            <a:off x="7625358" y="5880854"/>
            <a:ext cx="289322" cy="361712"/>
          </a:xfrm>
          <a:prstGeom prst="rect">
            <a:avLst/>
          </a:prstGeom>
        </p:spPr>
      </p:pic>
      <p:sp>
        <p:nvSpPr>
          <p:cNvPr id="23" name="Text 11"/>
          <p:cNvSpPr/>
          <p:nvPr/>
        </p:nvSpPr>
        <p:spPr>
          <a:xfrm>
            <a:off x="1662589" y="6694051"/>
            <a:ext cx="3344347" cy="321469"/>
          </a:xfrm>
          <a:prstGeom prst="rect">
            <a:avLst/>
          </a:prstGeom>
          <a:noFill/>
          <a:ln/>
        </p:spPr>
        <p:txBody>
          <a:bodyPr wrap="none" lIns="0" tIns="0" rIns="0" bIns="0" rtlCol="0" anchor="t"/>
          <a:lstStyle/>
          <a:p>
            <a:pPr algn="r"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Інтерособистий інтелект</a:t>
            </a:r>
            <a:endParaRPr lang="en-US" sz="2000" dirty="0"/>
          </a:p>
        </p:txBody>
      </p:sp>
      <p:sp>
        <p:nvSpPr>
          <p:cNvPr id="24" name="Text 12"/>
          <p:cNvSpPr/>
          <p:nvPr/>
        </p:nvSpPr>
        <p:spPr>
          <a:xfrm>
            <a:off x="720209" y="7138868"/>
            <a:ext cx="4286726" cy="329089"/>
          </a:xfrm>
          <a:prstGeom prst="rect">
            <a:avLst/>
          </a:prstGeom>
          <a:noFill/>
          <a:ln/>
        </p:spPr>
        <p:txBody>
          <a:bodyPr wrap="none" lIns="0" tIns="0" rIns="0" bIns="0" rtlCol="0" anchor="t"/>
          <a:lstStyle/>
          <a:p>
            <a:pPr algn="r"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розуміти інших людей</a:t>
            </a:r>
            <a:endParaRPr lang="en-US" sz="1600" dirty="0"/>
          </a:p>
        </p:txBody>
      </p:sp>
      <p:pic>
        <p:nvPicPr>
          <p:cNvPr id="25" name="Image 10" descr="preencoded.png">    </p:cNvPr>
          <p:cNvPicPr>
            <a:picLocks noChangeAspect="1"/>
          </p:cNvPicPr>
          <p:nvPr/>
        </p:nvPicPr>
        <p:blipFill>
          <a:blip r:embed="rId11"/>
          <a:stretch>
            <a:fillRect/>
          </a:stretch>
        </p:blipFill>
        <p:spPr>
          <a:xfrm>
            <a:off x="5006935" y="2655332"/>
            <a:ext cx="4616410" cy="4616410"/>
          </a:xfrm>
          <a:prstGeom prst="rect">
            <a:avLst/>
          </a:prstGeom>
        </p:spPr>
      </p:pic>
      <p:pic>
        <p:nvPicPr>
          <p:cNvPr id="26" name="Image 11" descr="preencoded.png">    </p:cNvPr>
          <p:cNvPicPr>
            <a:picLocks noChangeAspect="1"/>
          </p:cNvPicPr>
          <p:nvPr/>
        </p:nvPicPr>
        <p:blipFill>
          <a:blip r:embed="rId12"/>
          <a:stretch>
            <a:fillRect/>
          </a:stretch>
        </p:blipFill>
        <p:spPr>
          <a:xfrm>
            <a:off x="6715482" y="5880854"/>
            <a:ext cx="289322" cy="361712"/>
          </a:xfrm>
          <a:prstGeom prst="rect">
            <a:avLst/>
          </a:prstGeom>
        </p:spPr>
      </p:pic>
      <p:sp>
        <p:nvSpPr>
          <p:cNvPr id="27" name="Text 13"/>
          <p:cNvSpPr/>
          <p:nvPr/>
        </p:nvSpPr>
        <p:spPr>
          <a:xfrm>
            <a:off x="1659374" y="5286256"/>
            <a:ext cx="3347561" cy="321469"/>
          </a:xfrm>
          <a:prstGeom prst="rect">
            <a:avLst/>
          </a:prstGeom>
          <a:noFill/>
          <a:ln/>
        </p:spPr>
        <p:txBody>
          <a:bodyPr wrap="none" lIns="0" tIns="0" rIns="0" bIns="0" rtlCol="0" anchor="t"/>
          <a:lstStyle/>
          <a:p>
            <a:pPr algn="r"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Інтраособистий інтелект</a:t>
            </a:r>
            <a:endParaRPr lang="en-US" sz="2000" dirty="0"/>
          </a:p>
        </p:txBody>
      </p:sp>
      <p:sp>
        <p:nvSpPr>
          <p:cNvPr id="28" name="Text 14"/>
          <p:cNvSpPr/>
          <p:nvPr/>
        </p:nvSpPr>
        <p:spPr>
          <a:xfrm>
            <a:off x="720209" y="5731073"/>
            <a:ext cx="4286726" cy="329089"/>
          </a:xfrm>
          <a:prstGeom prst="rect">
            <a:avLst/>
          </a:prstGeom>
          <a:noFill/>
          <a:ln/>
        </p:spPr>
        <p:txBody>
          <a:bodyPr wrap="none" lIns="0" tIns="0" rIns="0" bIns="0" rtlCol="0" anchor="t"/>
          <a:lstStyle/>
          <a:p>
            <a:pPr algn="r"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розуміти себе</a:t>
            </a:r>
            <a:endParaRPr lang="en-US" sz="1600" dirty="0"/>
          </a:p>
        </p:txBody>
      </p:sp>
      <p:pic>
        <p:nvPicPr>
          <p:cNvPr id="29" name="Image 12" descr="preencoded.png">    </p:cNvPr>
          <p:cNvPicPr>
            <a:picLocks noChangeAspect="1"/>
          </p:cNvPicPr>
          <p:nvPr/>
        </p:nvPicPr>
        <p:blipFill>
          <a:blip r:embed="rId13"/>
          <a:stretch>
            <a:fillRect/>
          </a:stretch>
        </p:blipFill>
        <p:spPr>
          <a:xfrm>
            <a:off x="5006935" y="2655332"/>
            <a:ext cx="4616410" cy="4616410"/>
          </a:xfrm>
          <a:prstGeom prst="rect">
            <a:avLst/>
          </a:prstGeom>
        </p:spPr>
      </p:pic>
      <p:pic>
        <p:nvPicPr>
          <p:cNvPr id="30" name="Image 13" descr="preencoded.png">    </p:cNvPr>
          <p:cNvPicPr>
            <a:picLocks noChangeAspect="1"/>
          </p:cNvPicPr>
          <p:nvPr/>
        </p:nvPicPr>
        <p:blipFill>
          <a:blip r:embed="rId14"/>
          <a:stretch>
            <a:fillRect/>
          </a:stretch>
        </p:blipFill>
        <p:spPr>
          <a:xfrm>
            <a:off x="6072188" y="5237559"/>
            <a:ext cx="289322" cy="361712"/>
          </a:xfrm>
          <a:prstGeom prst="rect">
            <a:avLst/>
          </a:prstGeom>
        </p:spPr>
      </p:pic>
      <p:sp>
        <p:nvSpPr>
          <p:cNvPr id="31" name="Text 15"/>
          <p:cNvSpPr/>
          <p:nvPr/>
        </p:nvSpPr>
        <p:spPr>
          <a:xfrm>
            <a:off x="1922383" y="3710107"/>
            <a:ext cx="3084552" cy="321469"/>
          </a:xfrm>
          <a:prstGeom prst="rect">
            <a:avLst/>
          </a:prstGeom>
          <a:noFill/>
          <a:ln/>
        </p:spPr>
        <p:txBody>
          <a:bodyPr wrap="none" lIns="0" tIns="0" rIns="0" bIns="0" rtlCol="0" anchor="t"/>
          <a:lstStyle/>
          <a:p>
            <a:pPr algn="r"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Природничий інтелект</a:t>
            </a:r>
            <a:endParaRPr lang="en-US" sz="2000" dirty="0"/>
          </a:p>
        </p:txBody>
      </p:sp>
      <p:sp>
        <p:nvSpPr>
          <p:cNvPr id="32" name="Text 16"/>
          <p:cNvSpPr/>
          <p:nvPr/>
        </p:nvSpPr>
        <p:spPr>
          <a:xfrm>
            <a:off x="720209" y="4154924"/>
            <a:ext cx="4286726" cy="658178"/>
          </a:xfrm>
          <a:prstGeom prst="rect">
            <a:avLst/>
          </a:prstGeom>
          <a:noFill/>
          <a:ln/>
        </p:spPr>
        <p:txBody>
          <a:bodyPr wrap="square" lIns="0" tIns="0" rIns="0" bIns="0" rtlCol="0" anchor="t"/>
          <a:lstStyle/>
          <a:p>
            <a:pPr algn="r"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розпізнавати та класифікувати об'єкти природи</a:t>
            </a:r>
            <a:endParaRPr lang="en-US" sz="1600" dirty="0"/>
          </a:p>
        </p:txBody>
      </p:sp>
      <p:pic>
        <p:nvPicPr>
          <p:cNvPr id="33" name="Image 14" descr="preencoded.png">    </p:cNvPr>
          <p:cNvPicPr>
            <a:picLocks noChangeAspect="1"/>
          </p:cNvPicPr>
          <p:nvPr/>
        </p:nvPicPr>
        <p:blipFill>
          <a:blip r:embed="rId15"/>
          <a:stretch>
            <a:fillRect/>
          </a:stretch>
        </p:blipFill>
        <p:spPr>
          <a:xfrm>
            <a:off x="5006935" y="2655332"/>
            <a:ext cx="4616410" cy="4616410"/>
          </a:xfrm>
          <a:prstGeom prst="rect">
            <a:avLst/>
          </a:prstGeom>
        </p:spPr>
      </p:pic>
      <p:pic>
        <p:nvPicPr>
          <p:cNvPr id="34" name="Image 15" descr="preencoded.png">    </p:cNvPr>
          <p:cNvPicPr>
            <a:picLocks noChangeAspect="1"/>
          </p:cNvPicPr>
          <p:nvPr/>
        </p:nvPicPr>
        <p:blipFill>
          <a:blip r:embed="rId16"/>
          <a:stretch>
            <a:fillRect/>
          </a:stretch>
        </p:blipFill>
        <p:spPr>
          <a:xfrm>
            <a:off x="6072188" y="4327684"/>
            <a:ext cx="289322" cy="3617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13899" y="561380"/>
            <a:ext cx="9397484" cy="637342"/>
          </a:xfrm>
          <a:prstGeom prst="rect">
            <a:avLst/>
          </a:prstGeom>
          <a:noFill/>
          <a:ln/>
        </p:spPr>
        <p:txBody>
          <a:bodyPr wrap="none" lIns="0" tIns="0" rIns="0" bIns="0" rtlCol="0" anchor="t"/>
          <a:lstStyle/>
          <a:p>
            <a:pPr algn="l" indent="0" marL="0">
              <a:lnSpc>
                <a:spcPts val="5000"/>
              </a:lnSpc>
              <a:buNone/>
            </a:pPr>
            <a:r>
              <a:rPr lang="en-US" sz="4000" dirty="0">
                <a:solidFill>
                  <a:srgbClr val="F5F0F0"/>
                </a:solidFill>
                <a:latin typeface="Merriweather" pitchFamily="34" charset="0"/>
                <a:ea typeface="Merriweather" pitchFamily="34" charset="-122"/>
                <a:cs typeface="Merriweather" pitchFamily="34" charset="-120"/>
              </a:rPr>
              <a:t>Модель здібностей Майєра-Саловея</a:t>
            </a:r>
            <a:endParaRPr lang="en-US" sz="4000" dirty="0"/>
          </a:p>
        </p:txBody>
      </p:sp>
      <p:pic>
        <p:nvPicPr>
          <p:cNvPr id="3" name="Image 0" descr="preencoded.png">    </p:cNvPr>
          <p:cNvPicPr>
            <a:picLocks noChangeAspect="1"/>
          </p:cNvPicPr>
          <p:nvPr/>
        </p:nvPicPr>
        <p:blipFill>
          <a:blip r:embed="rId1"/>
          <a:stretch>
            <a:fillRect/>
          </a:stretch>
        </p:blipFill>
        <p:spPr>
          <a:xfrm>
            <a:off x="3197543" y="1606629"/>
            <a:ext cx="1633776" cy="1175147"/>
          </a:xfrm>
          <a:prstGeom prst="rect">
            <a:avLst/>
          </a:prstGeom>
        </p:spPr>
      </p:pic>
      <p:pic>
        <p:nvPicPr>
          <p:cNvPr id="4" name="Image 1" descr="preencoded.png">    </p:cNvPr>
          <p:cNvPicPr>
            <a:picLocks noChangeAspect="1"/>
          </p:cNvPicPr>
          <p:nvPr/>
        </p:nvPicPr>
        <p:blipFill>
          <a:blip r:embed="rId2"/>
          <a:stretch>
            <a:fillRect/>
          </a:stretch>
        </p:blipFill>
        <p:spPr>
          <a:xfrm>
            <a:off x="3870960" y="2160508"/>
            <a:ext cx="286822" cy="358497"/>
          </a:xfrm>
          <a:prstGeom prst="rect">
            <a:avLst/>
          </a:prstGeom>
        </p:spPr>
      </p:pic>
      <p:sp>
        <p:nvSpPr>
          <p:cNvPr id="5" name="Text 1"/>
          <p:cNvSpPr/>
          <p:nvPr/>
        </p:nvSpPr>
        <p:spPr>
          <a:xfrm>
            <a:off x="5035272" y="1810583"/>
            <a:ext cx="2834045" cy="318730"/>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Управління емоціями</a:t>
            </a:r>
            <a:endParaRPr lang="en-US" sz="2000" dirty="0"/>
          </a:p>
        </p:txBody>
      </p:sp>
      <p:sp>
        <p:nvSpPr>
          <p:cNvPr id="6" name="Text 2"/>
          <p:cNvSpPr/>
          <p:nvPr/>
        </p:nvSpPr>
        <p:spPr>
          <a:xfrm>
            <a:off x="5035272" y="2251591"/>
            <a:ext cx="3026450" cy="326231"/>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регулювати емоції</a:t>
            </a:r>
            <a:endParaRPr lang="en-US" sz="1600" dirty="0"/>
          </a:p>
        </p:txBody>
      </p:sp>
      <p:sp>
        <p:nvSpPr>
          <p:cNvPr id="7" name="Shape 3"/>
          <p:cNvSpPr/>
          <p:nvPr/>
        </p:nvSpPr>
        <p:spPr>
          <a:xfrm>
            <a:off x="4882277" y="2797731"/>
            <a:ext cx="8983266" cy="11430"/>
          </a:xfrm>
          <a:prstGeom prst="roundRect">
            <a:avLst>
              <a:gd name="adj" fmla="val 749545"/>
            </a:avLst>
          </a:prstGeom>
          <a:solidFill>
            <a:srgbClr val="194A99"/>
          </a:solidFill>
          <a:ln/>
        </p:spPr>
      </p:sp>
      <p:pic>
        <p:nvPicPr>
          <p:cNvPr id="8" name="Image 2" descr="preencoded.png">    </p:cNvPr>
          <p:cNvPicPr>
            <a:picLocks noChangeAspect="1"/>
          </p:cNvPicPr>
          <p:nvPr/>
        </p:nvPicPr>
        <p:blipFill>
          <a:blip r:embed="rId3"/>
          <a:stretch>
            <a:fillRect/>
          </a:stretch>
        </p:blipFill>
        <p:spPr>
          <a:xfrm>
            <a:off x="2380655" y="2832735"/>
            <a:ext cx="3267551" cy="1175147"/>
          </a:xfrm>
          <a:prstGeom prst="rect">
            <a:avLst/>
          </a:prstGeom>
        </p:spPr>
      </p:pic>
      <p:pic>
        <p:nvPicPr>
          <p:cNvPr id="9" name="Image 3" descr="preencoded.png">    </p:cNvPr>
          <p:cNvPicPr>
            <a:picLocks noChangeAspect="1"/>
          </p:cNvPicPr>
          <p:nvPr/>
        </p:nvPicPr>
        <p:blipFill>
          <a:blip r:embed="rId4"/>
          <a:stretch>
            <a:fillRect/>
          </a:stretch>
        </p:blipFill>
        <p:spPr>
          <a:xfrm>
            <a:off x="3870960" y="3241000"/>
            <a:ext cx="286822" cy="358497"/>
          </a:xfrm>
          <a:prstGeom prst="rect">
            <a:avLst/>
          </a:prstGeom>
        </p:spPr>
      </p:pic>
      <p:sp>
        <p:nvSpPr>
          <p:cNvPr id="10" name="Text 4"/>
          <p:cNvSpPr/>
          <p:nvPr/>
        </p:nvSpPr>
        <p:spPr>
          <a:xfrm>
            <a:off x="5852160" y="3036689"/>
            <a:ext cx="2549723" cy="318730"/>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Розуміння емоцій</a:t>
            </a:r>
            <a:endParaRPr lang="en-US" sz="2000" dirty="0"/>
          </a:p>
        </p:txBody>
      </p:sp>
      <p:sp>
        <p:nvSpPr>
          <p:cNvPr id="11" name="Text 5"/>
          <p:cNvSpPr/>
          <p:nvPr/>
        </p:nvSpPr>
        <p:spPr>
          <a:xfrm>
            <a:off x="5852160" y="3477697"/>
            <a:ext cx="3878461" cy="326231"/>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Здатність розрізняти емоційні стани</a:t>
            </a:r>
            <a:endParaRPr lang="en-US" sz="1600" dirty="0"/>
          </a:p>
        </p:txBody>
      </p:sp>
      <p:sp>
        <p:nvSpPr>
          <p:cNvPr id="12" name="Shape 6"/>
          <p:cNvSpPr/>
          <p:nvPr/>
        </p:nvSpPr>
        <p:spPr>
          <a:xfrm>
            <a:off x="5699165" y="4023836"/>
            <a:ext cx="8166378" cy="11430"/>
          </a:xfrm>
          <a:prstGeom prst="roundRect">
            <a:avLst>
              <a:gd name="adj" fmla="val 749545"/>
            </a:avLst>
          </a:prstGeom>
          <a:solidFill>
            <a:srgbClr val="194A99"/>
          </a:solidFill>
          <a:ln/>
        </p:spPr>
      </p:sp>
      <p:pic>
        <p:nvPicPr>
          <p:cNvPr id="13" name="Image 4" descr="preencoded.png">    </p:cNvPr>
          <p:cNvPicPr>
            <a:picLocks noChangeAspect="1"/>
          </p:cNvPicPr>
          <p:nvPr/>
        </p:nvPicPr>
        <p:blipFill>
          <a:blip r:embed="rId5"/>
          <a:stretch>
            <a:fillRect/>
          </a:stretch>
        </p:blipFill>
        <p:spPr>
          <a:xfrm>
            <a:off x="1563767" y="4058841"/>
            <a:ext cx="4901446" cy="1175147"/>
          </a:xfrm>
          <a:prstGeom prst="rect">
            <a:avLst/>
          </a:prstGeom>
        </p:spPr>
      </p:pic>
      <p:pic>
        <p:nvPicPr>
          <p:cNvPr id="14" name="Image 5" descr="preencoded.png">    </p:cNvPr>
          <p:cNvPicPr>
            <a:picLocks noChangeAspect="1"/>
          </p:cNvPicPr>
          <p:nvPr/>
        </p:nvPicPr>
        <p:blipFill>
          <a:blip r:embed="rId6"/>
          <a:stretch>
            <a:fillRect/>
          </a:stretch>
        </p:blipFill>
        <p:spPr>
          <a:xfrm>
            <a:off x="3870960" y="4467106"/>
            <a:ext cx="286822" cy="358497"/>
          </a:xfrm>
          <a:prstGeom prst="rect">
            <a:avLst/>
          </a:prstGeom>
        </p:spPr>
      </p:pic>
      <p:sp>
        <p:nvSpPr>
          <p:cNvPr id="15" name="Text 7"/>
          <p:cNvSpPr/>
          <p:nvPr/>
        </p:nvSpPr>
        <p:spPr>
          <a:xfrm>
            <a:off x="6669167" y="4262795"/>
            <a:ext cx="2869644" cy="318730"/>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Використання емоцій</a:t>
            </a:r>
            <a:endParaRPr lang="en-US" sz="2000" dirty="0"/>
          </a:p>
        </p:txBody>
      </p:sp>
      <p:sp>
        <p:nvSpPr>
          <p:cNvPr id="16" name="Text 8"/>
          <p:cNvSpPr/>
          <p:nvPr/>
        </p:nvSpPr>
        <p:spPr>
          <a:xfrm>
            <a:off x="6669167" y="4703802"/>
            <a:ext cx="3722251" cy="326231"/>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Застосування емоцій для мислення</a:t>
            </a:r>
            <a:endParaRPr lang="en-US" sz="1600" dirty="0"/>
          </a:p>
        </p:txBody>
      </p:sp>
      <p:sp>
        <p:nvSpPr>
          <p:cNvPr id="17" name="Shape 9"/>
          <p:cNvSpPr/>
          <p:nvPr/>
        </p:nvSpPr>
        <p:spPr>
          <a:xfrm>
            <a:off x="6516172" y="5249942"/>
            <a:ext cx="7349371" cy="11430"/>
          </a:xfrm>
          <a:prstGeom prst="roundRect">
            <a:avLst>
              <a:gd name="adj" fmla="val 749545"/>
            </a:avLst>
          </a:prstGeom>
          <a:solidFill>
            <a:srgbClr val="194A99"/>
          </a:solidFill>
          <a:ln/>
        </p:spPr>
      </p:sp>
      <p:pic>
        <p:nvPicPr>
          <p:cNvPr id="18" name="Image 6" descr="preencoded.png">    </p:cNvPr>
          <p:cNvPicPr>
            <a:picLocks noChangeAspect="1"/>
          </p:cNvPicPr>
          <p:nvPr/>
        </p:nvPicPr>
        <p:blipFill>
          <a:blip r:embed="rId7"/>
          <a:stretch>
            <a:fillRect/>
          </a:stretch>
        </p:blipFill>
        <p:spPr>
          <a:xfrm>
            <a:off x="746879" y="5284946"/>
            <a:ext cx="6535222" cy="1175147"/>
          </a:xfrm>
          <a:prstGeom prst="rect">
            <a:avLst/>
          </a:prstGeom>
        </p:spPr>
      </p:pic>
      <p:pic>
        <p:nvPicPr>
          <p:cNvPr id="19" name="Image 7" descr="preencoded.png">    </p:cNvPr>
          <p:cNvPicPr>
            <a:picLocks noChangeAspect="1"/>
          </p:cNvPicPr>
          <p:nvPr/>
        </p:nvPicPr>
        <p:blipFill>
          <a:blip r:embed="rId8"/>
          <a:stretch>
            <a:fillRect/>
          </a:stretch>
        </p:blipFill>
        <p:spPr>
          <a:xfrm>
            <a:off x="3871079" y="5693212"/>
            <a:ext cx="286822" cy="358497"/>
          </a:xfrm>
          <a:prstGeom prst="rect">
            <a:avLst/>
          </a:prstGeom>
        </p:spPr>
      </p:pic>
      <p:sp>
        <p:nvSpPr>
          <p:cNvPr id="20" name="Text 10"/>
          <p:cNvSpPr/>
          <p:nvPr/>
        </p:nvSpPr>
        <p:spPr>
          <a:xfrm>
            <a:off x="7486055" y="5488900"/>
            <a:ext cx="2603302" cy="318730"/>
          </a:xfrm>
          <a:prstGeom prst="rect">
            <a:avLst/>
          </a:prstGeom>
          <a:noFill/>
          <a:ln/>
        </p:spPr>
        <p:txBody>
          <a:bodyPr wrap="none" lIns="0" tIns="0" rIns="0" bIns="0" rtlCol="0" anchor="t"/>
          <a:lstStyle/>
          <a:p>
            <a:pPr algn="l" indent="0" marL="0">
              <a:lnSpc>
                <a:spcPts val="2500"/>
              </a:lnSpc>
              <a:buNone/>
            </a:pPr>
            <a:r>
              <a:rPr lang="en-US" sz="2000" dirty="0">
                <a:solidFill>
                  <a:srgbClr val="E2E6E9"/>
                </a:solidFill>
                <a:latin typeface="Merriweather" pitchFamily="34" charset="0"/>
                <a:ea typeface="Merriweather" pitchFamily="34" charset="-122"/>
                <a:cs typeface="Merriweather" pitchFamily="34" charset="-120"/>
              </a:rPr>
              <a:t>Сприйняття емоцій</a:t>
            </a:r>
            <a:endParaRPr lang="en-US" sz="2000" dirty="0"/>
          </a:p>
        </p:txBody>
      </p:sp>
      <p:sp>
        <p:nvSpPr>
          <p:cNvPr id="21" name="Text 11"/>
          <p:cNvSpPr/>
          <p:nvPr/>
        </p:nvSpPr>
        <p:spPr>
          <a:xfrm>
            <a:off x="7486055" y="5929908"/>
            <a:ext cx="3928943" cy="326231"/>
          </a:xfrm>
          <a:prstGeom prst="rect">
            <a:avLst/>
          </a:prstGeom>
          <a:noFill/>
          <a:ln/>
        </p:spPr>
        <p:txBody>
          <a:bodyPr wrap="non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Розпізнавання емоцій у собі та інших</a:t>
            </a:r>
            <a:endParaRPr lang="en-US" sz="1600" dirty="0"/>
          </a:p>
        </p:txBody>
      </p:sp>
      <p:sp>
        <p:nvSpPr>
          <p:cNvPr id="22" name="Text 12"/>
          <p:cNvSpPr/>
          <p:nvPr/>
        </p:nvSpPr>
        <p:spPr>
          <a:xfrm>
            <a:off x="713899" y="6689527"/>
            <a:ext cx="13202603" cy="978694"/>
          </a:xfrm>
          <a:prstGeom prst="rect">
            <a:avLst/>
          </a:prstGeom>
          <a:noFill/>
          <a:ln/>
        </p:spPr>
        <p:txBody>
          <a:bodyPr wrap="square" lIns="0" tIns="0" rIns="0" bIns="0" rtlCol="0" anchor="t"/>
          <a:lstStyle/>
          <a:p>
            <a:pPr algn="l" indent="0" marL="0">
              <a:lnSpc>
                <a:spcPts val="2550"/>
              </a:lnSpc>
              <a:buNone/>
            </a:pPr>
            <a:r>
              <a:rPr lang="en-US" sz="1600" dirty="0">
                <a:solidFill>
                  <a:srgbClr val="E2E6E9"/>
                </a:solidFill>
                <a:latin typeface="Merriweather" pitchFamily="34" charset="0"/>
                <a:ea typeface="Merriweather" pitchFamily="34" charset="-122"/>
                <a:cs typeface="Merriweather" pitchFamily="34" charset="-120"/>
              </a:rPr>
              <a:t>Модель здібностей трактує емоційний інтелект як звичайний інтелект, який використовує чіткий набір розумових здібностей, що взаємодіють між собою, мають відношення до інших інтелектів і розвиваються з віком та досвідом. Автори моделі також звертають увагу на ключову роль емпатії в емоційному інтелекті.</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592943"/>
          </a:xfrm>
          <a:prstGeom prst="rect">
            <a:avLst/>
          </a:prstGeom>
        </p:spPr>
      </p:pic>
      <p:sp>
        <p:nvSpPr>
          <p:cNvPr id="3" name="Text 0"/>
          <p:cNvSpPr/>
          <p:nvPr/>
        </p:nvSpPr>
        <p:spPr>
          <a:xfrm>
            <a:off x="726043" y="3164919"/>
            <a:ext cx="9143881" cy="648295"/>
          </a:xfrm>
          <a:prstGeom prst="rect">
            <a:avLst/>
          </a:prstGeom>
          <a:noFill/>
          <a:ln/>
        </p:spPr>
        <p:txBody>
          <a:bodyPr wrap="none" lIns="0" tIns="0" rIns="0" bIns="0" rtlCol="0" anchor="t"/>
          <a:lstStyle/>
          <a:p>
            <a:pPr algn="l" indent="0" marL="0">
              <a:lnSpc>
                <a:spcPts val="5100"/>
              </a:lnSpc>
              <a:buNone/>
            </a:pPr>
            <a:r>
              <a:rPr lang="en-US" sz="4050" dirty="0">
                <a:solidFill>
                  <a:srgbClr val="F5F0F0"/>
                </a:solidFill>
                <a:latin typeface="Merriweather" pitchFamily="34" charset="0"/>
                <a:ea typeface="Merriweather" pitchFamily="34" charset="-122"/>
                <a:cs typeface="Merriweather" pitchFamily="34" charset="-120"/>
              </a:rPr>
              <a:t>Сприйняття та вираження емоцій</a:t>
            </a:r>
            <a:endParaRPr lang="en-US" sz="4050" dirty="0"/>
          </a:p>
        </p:txBody>
      </p:sp>
      <p:sp>
        <p:nvSpPr>
          <p:cNvPr id="4" name="Shape 1"/>
          <p:cNvSpPr/>
          <p:nvPr/>
        </p:nvSpPr>
        <p:spPr>
          <a:xfrm>
            <a:off x="726043" y="4124325"/>
            <a:ext cx="4254460" cy="3533180"/>
          </a:xfrm>
          <a:prstGeom prst="roundRect">
            <a:avLst>
              <a:gd name="adj" fmla="val 2466"/>
            </a:avLst>
          </a:prstGeom>
          <a:solidFill>
            <a:srgbClr val="003180"/>
          </a:solidFill>
          <a:ln w="7620">
            <a:solidFill>
              <a:srgbClr val="194A99"/>
            </a:solidFill>
            <a:prstDash val="solid"/>
          </a:ln>
        </p:spPr>
      </p:sp>
      <p:sp>
        <p:nvSpPr>
          <p:cNvPr id="5" name="Text 2"/>
          <p:cNvSpPr/>
          <p:nvPr/>
        </p:nvSpPr>
        <p:spPr>
          <a:xfrm>
            <a:off x="941070" y="4339352"/>
            <a:ext cx="2937867" cy="324088"/>
          </a:xfrm>
          <a:prstGeom prst="rect">
            <a:avLst/>
          </a:prstGeom>
          <a:noFill/>
          <a:ln/>
        </p:spPr>
        <p:txBody>
          <a:bodyPr wrap="none" lIns="0" tIns="0" rIns="0" bIns="0" rtlCol="0" anchor="t"/>
          <a:lstStyle/>
          <a:p>
            <a:pPr algn="l" indent="0" marL="0">
              <a:lnSpc>
                <a:spcPts val="2550"/>
              </a:lnSpc>
              <a:buNone/>
            </a:pPr>
            <a:r>
              <a:rPr lang="en-US" sz="2000" dirty="0">
                <a:solidFill>
                  <a:srgbClr val="E2E6E9"/>
                </a:solidFill>
                <a:latin typeface="Merriweather" pitchFamily="34" charset="0"/>
                <a:ea typeface="Merriweather" pitchFamily="34" charset="-122"/>
                <a:cs typeface="Merriweather" pitchFamily="34" charset="-120"/>
              </a:rPr>
              <a:t>Розпізнавання емоцій</a:t>
            </a:r>
            <a:endParaRPr lang="en-US" sz="2000" dirty="0"/>
          </a:p>
        </p:txBody>
      </p:sp>
      <p:sp>
        <p:nvSpPr>
          <p:cNvPr id="6" name="Text 3"/>
          <p:cNvSpPr/>
          <p:nvPr/>
        </p:nvSpPr>
        <p:spPr>
          <a:xfrm>
            <a:off x="941070" y="4787860"/>
            <a:ext cx="3824407" cy="2322790"/>
          </a:xfrm>
          <a:prstGeom prst="rect">
            <a:avLst/>
          </a:prstGeom>
          <a:noFill/>
          <a:ln/>
        </p:spPr>
        <p:txBody>
          <a:bodyPr wrap="squar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Здатність особи розпізнавати емоції в собі та інших за допомогою міміки, тону голосу та мови тіла. Ця навичка дозволяє точно ідентифікувати емоційні стани та реагувати на них відповідним чином.</a:t>
            </a:r>
            <a:endParaRPr lang="en-US" sz="1600" dirty="0"/>
          </a:p>
        </p:txBody>
      </p:sp>
      <p:sp>
        <p:nvSpPr>
          <p:cNvPr id="7" name="Shape 4"/>
          <p:cNvSpPr/>
          <p:nvPr/>
        </p:nvSpPr>
        <p:spPr>
          <a:xfrm>
            <a:off x="5187910" y="4124325"/>
            <a:ext cx="4254460" cy="3533180"/>
          </a:xfrm>
          <a:prstGeom prst="roundRect">
            <a:avLst>
              <a:gd name="adj" fmla="val 2466"/>
            </a:avLst>
          </a:prstGeom>
          <a:solidFill>
            <a:srgbClr val="003180"/>
          </a:solidFill>
          <a:ln w="7620">
            <a:solidFill>
              <a:srgbClr val="194A99"/>
            </a:solidFill>
            <a:prstDash val="solid"/>
          </a:ln>
        </p:spPr>
      </p:sp>
      <p:sp>
        <p:nvSpPr>
          <p:cNvPr id="8" name="Text 5"/>
          <p:cNvSpPr/>
          <p:nvPr/>
        </p:nvSpPr>
        <p:spPr>
          <a:xfrm>
            <a:off x="5402937" y="4339352"/>
            <a:ext cx="2592943" cy="324088"/>
          </a:xfrm>
          <a:prstGeom prst="rect">
            <a:avLst/>
          </a:prstGeom>
          <a:noFill/>
          <a:ln/>
        </p:spPr>
        <p:txBody>
          <a:bodyPr wrap="none" lIns="0" tIns="0" rIns="0" bIns="0" rtlCol="0" anchor="t"/>
          <a:lstStyle/>
          <a:p>
            <a:pPr algn="l" indent="0" marL="0">
              <a:lnSpc>
                <a:spcPts val="2550"/>
              </a:lnSpc>
              <a:buNone/>
            </a:pPr>
            <a:r>
              <a:rPr lang="en-US" sz="2000" dirty="0">
                <a:solidFill>
                  <a:srgbClr val="E2E6E9"/>
                </a:solidFill>
                <a:latin typeface="Merriweather" pitchFamily="34" charset="0"/>
                <a:ea typeface="Merriweather" pitchFamily="34" charset="-122"/>
                <a:cs typeface="Merriweather" pitchFamily="34" charset="-120"/>
              </a:rPr>
              <a:t>Вираження емоцій</a:t>
            </a:r>
            <a:endParaRPr lang="en-US" sz="2000" dirty="0"/>
          </a:p>
        </p:txBody>
      </p:sp>
      <p:sp>
        <p:nvSpPr>
          <p:cNvPr id="9" name="Text 6"/>
          <p:cNvSpPr/>
          <p:nvPr/>
        </p:nvSpPr>
        <p:spPr>
          <a:xfrm>
            <a:off x="5402937" y="4787860"/>
            <a:ext cx="3824407" cy="2322790"/>
          </a:xfrm>
          <a:prstGeom prst="rect">
            <a:avLst/>
          </a:prstGeom>
          <a:noFill/>
          <a:ln/>
        </p:spPr>
        <p:txBody>
          <a:bodyPr wrap="squar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Здатність ефективно виражати свої емоції та спілкуватись щодо своїх емоційних потреб. Люди з розвиненою здатністю вираження емоцій можуть чітко передавати свої почуття іншим, що сприяє кращому взаєморозумінню.</a:t>
            </a:r>
            <a:endParaRPr lang="en-US" sz="1600" dirty="0"/>
          </a:p>
        </p:txBody>
      </p:sp>
      <p:sp>
        <p:nvSpPr>
          <p:cNvPr id="10" name="Shape 7"/>
          <p:cNvSpPr/>
          <p:nvPr/>
        </p:nvSpPr>
        <p:spPr>
          <a:xfrm>
            <a:off x="9649778" y="4124325"/>
            <a:ext cx="4254460" cy="3533180"/>
          </a:xfrm>
          <a:prstGeom prst="roundRect">
            <a:avLst>
              <a:gd name="adj" fmla="val 2466"/>
            </a:avLst>
          </a:prstGeom>
          <a:solidFill>
            <a:srgbClr val="003180"/>
          </a:solidFill>
          <a:ln w="7620">
            <a:solidFill>
              <a:srgbClr val="194A99"/>
            </a:solidFill>
            <a:prstDash val="solid"/>
          </a:ln>
        </p:spPr>
      </p:sp>
      <p:sp>
        <p:nvSpPr>
          <p:cNvPr id="11" name="Text 8"/>
          <p:cNvSpPr/>
          <p:nvPr/>
        </p:nvSpPr>
        <p:spPr>
          <a:xfrm>
            <a:off x="9864804" y="4339352"/>
            <a:ext cx="2980492" cy="324088"/>
          </a:xfrm>
          <a:prstGeom prst="rect">
            <a:avLst/>
          </a:prstGeom>
          <a:noFill/>
          <a:ln/>
        </p:spPr>
        <p:txBody>
          <a:bodyPr wrap="none" lIns="0" tIns="0" rIns="0" bIns="0" rtlCol="0" anchor="t"/>
          <a:lstStyle/>
          <a:p>
            <a:pPr algn="l" indent="0" marL="0">
              <a:lnSpc>
                <a:spcPts val="2550"/>
              </a:lnSpc>
              <a:buNone/>
            </a:pPr>
            <a:r>
              <a:rPr lang="en-US" sz="2000" dirty="0">
                <a:solidFill>
                  <a:srgbClr val="E2E6E9"/>
                </a:solidFill>
                <a:latin typeface="Merriweather" pitchFamily="34" charset="0"/>
                <a:ea typeface="Merriweather" pitchFamily="34" charset="-122"/>
                <a:cs typeface="Merriweather" pitchFamily="34" charset="-120"/>
              </a:rPr>
              <a:t>Емоційна грамотність</a:t>
            </a:r>
            <a:endParaRPr lang="en-US" sz="2000" dirty="0"/>
          </a:p>
        </p:txBody>
      </p:sp>
      <p:sp>
        <p:nvSpPr>
          <p:cNvPr id="12" name="Text 9"/>
          <p:cNvSpPr/>
          <p:nvPr/>
        </p:nvSpPr>
        <p:spPr>
          <a:xfrm>
            <a:off x="9864804" y="4787860"/>
            <a:ext cx="3824407" cy="2654617"/>
          </a:xfrm>
          <a:prstGeom prst="rect">
            <a:avLst/>
          </a:prstGeom>
          <a:noFill/>
          <a:ln/>
        </p:spPr>
        <p:txBody>
          <a:bodyPr wrap="square" lIns="0" tIns="0" rIns="0" bIns="0" rtlCol="0" anchor="t"/>
          <a:lstStyle/>
          <a:p>
            <a:pPr algn="l" indent="0" marL="0">
              <a:lnSpc>
                <a:spcPts val="2600"/>
              </a:lnSpc>
              <a:buNone/>
            </a:pPr>
            <a:r>
              <a:rPr lang="en-US" sz="1600" dirty="0">
                <a:solidFill>
                  <a:srgbClr val="E2E6E9"/>
                </a:solidFill>
                <a:latin typeface="Merriweather" pitchFamily="34" charset="0"/>
                <a:ea typeface="Merriweather" pitchFamily="34" charset="-122"/>
                <a:cs typeface="Merriweather" pitchFamily="34" charset="-120"/>
              </a:rPr>
              <a:t>З ростом рівня емпатії покращується здатність розрізняти емоції за їх виразом на обличчі, кольорами і абстрактними зображеннями, що сприяє розвитку емоційної грамотності та глибшому розумінню емоційних станів.</a:t>
            </a:r>
            <a:endParaRPr lang="en-US"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51378"/>
          </a:xfrm>
          <a:prstGeom prst="rect">
            <a:avLst/>
          </a:prstGeom>
        </p:spPr>
      </p:pic>
      <p:sp>
        <p:nvSpPr>
          <p:cNvPr id="3" name="Text 0"/>
          <p:cNvSpPr/>
          <p:nvPr/>
        </p:nvSpPr>
        <p:spPr>
          <a:xfrm>
            <a:off x="686276" y="3143131"/>
            <a:ext cx="12334161" cy="612815"/>
          </a:xfrm>
          <a:prstGeom prst="rect">
            <a:avLst/>
          </a:prstGeom>
          <a:noFill/>
          <a:ln/>
        </p:spPr>
        <p:txBody>
          <a:bodyPr wrap="none" lIns="0" tIns="0" rIns="0" bIns="0" rtlCol="0" anchor="t"/>
          <a:lstStyle/>
          <a:p>
            <a:pPr algn="l" indent="0" marL="0">
              <a:lnSpc>
                <a:spcPts val="4800"/>
              </a:lnSpc>
              <a:buNone/>
            </a:pPr>
            <a:r>
              <a:rPr lang="en-US" sz="3850" dirty="0">
                <a:solidFill>
                  <a:srgbClr val="F5F0F0"/>
                </a:solidFill>
                <a:latin typeface="Merriweather" pitchFamily="34" charset="0"/>
                <a:ea typeface="Merriweather" pitchFamily="34" charset="-122"/>
                <a:cs typeface="Merriweather" pitchFamily="34" charset="-120"/>
              </a:rPr>
              <a:t>Використання емоцій для полегшення мислення</a:t>
            </a:r>
            <a:endParaRPr lang="en-US" sz="3850" dirty="0"/>
          </a:p>
        </p:txBody>
      </p:sp>
      <p:pic>
        <p:nvPicPr>
          <p:cNvPr id="4" name="Image 1" descr="preencoded.png">    </p:cNvPr>
          <p:cNvPicPr>
            <a:picLocks noChangeAspect="1"/>
          </p:cNvPicPr>
          <p:nvPr/>
        </p:nvPicPr>
        <p:blipFill>
          <a:blip r:embed="rId2"/>
          <a:stretch>
            <a:fillRect/>
          </a:stretch>
        </p:blipFill>
        <p:spPr>
          <a:xfrm>
            <a:off x="686276" y="4050030"/>
            <a:ext cx="3314462" cy="784384"/>
          </a:xfrm>
          <a:prstGeom prst="rect">
            <a:avLst/>
          </a:prstGeom>
        </p:spPr>
      </p:pic>
      <p:sp>
        <p:nvSpPr>
          <p:cNvPr id="5" name="Text 1"/>
          <p:cNvSpPr/>
          <p:nvPr/>
        </p:nvSpPr>
        <p:spPr>
          <a:xfrm>
            <a:off x="882372" y="5128498"/>
            <a:ext cx="2663904" cy="306348"/>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Усвідомлення емоцій</a:t>
            </a:r>
            <a:endParaRPr lang="en-US" sz="1900" dirty="0"/>
          </a:p>
        </p:txBody>
      </p:sp>
      <p:sp>
        <p:nvSpPr>
          <p:cNvPr id="6" name="Text 2"/>
          <p:cNvSpPr/>
          <p:nvPr/>
        </p:nvSpPr>
        <p:spPr>
          <a:xfrm>
            <a:off x="882372" y="5552480"/>
            <a:ext cx="2922270" cy="627459"/>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Розуміння власних емоційних станів</a:t>
            </a:r>
            <a:endParaRPr lang="en-US" sz="1500" dirty="0"/>
          </a:p>
        </p:txBody>
      </p:sp>
      <p:pic>
        <p:nvPicPr>
          <p:cNvPr id="7" name="Image 2" descr="preencoded.png">    </p:cNvPr>
          <p:cNvPicPr>
            <a:picLocks noChangeAspect="1"/>
          </p:cNvPicPr>
          <p:nvPr/>
        </p:nvPicPr>
        <p:blipFill>
          <a:blip r:embed="rId3"/>
          <a:stretch>
            <a:fillRect/>
          </a:stretch>
        </p:blipFill>
        <p:spPr>
          <a:xfrm>
            <a:off x="4000738" y="4050030"/>
            <a:ext cx="3314462" cy="784384"/>
          </a:xfrm>
          <a:prstGeom prst="rect">
            <a:avLst/>
          </a:prstGeom>
        </p:spPr>
      </p:pic>
      <p:sp>
        <p:nvSpPr>
          <p:cNvPr id="8" name="Text 3"/>
          <p:cNvSpPr/>
          <p:nvPr/>
        </p:nvSpPr>
        <p:spPr>
          <a:xfrm>
            <a:off x="4196834" y="5128498"/>
            <a:ext cx="2834521" cy="306348"/>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Адаптація до ситуацій</a:t>
            </a:r>
            <a:endParaRPr lang="en-US" sz="1900" dirty="0"/>
          </a:p>
        </p:txBody>
      </p:sp>
      <p:sp>
        <p:nvSpPr>
          <p:cNvPr id="9" name="Text 4"/>
          <p:cNvSpPr/>
          <p:nvPr/>
        </p:nvSpPr>
        <p:spPr>
          <a:xfrm>
            <a:off x="4196834" y="5552480"/>
            <a:ext cx="2922270" cy="627459"/>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Пристосування емоційних реакцій</a:t>
            </a:r>
            <a:endParaRPr lang="en-US" sz="1500" dirty="0"/>
          </a:p>
        </p:txBody>
      </p:sp>
      <p:pic>
        <p:nvPicPr>
          <p:cNvPr id="10" name="Image 3" descr="preencoded.png">    </p:cNvPr>
          <p:cNvPicPr>
            <a:picLocks noChangeAspect="1"/>
          </p:cNvPicPr>
          <p:nvPr/>
        </p:nvPicPr>
        <p:blipFill>
          <a:blip r:embed="rId4"/>
          <a:stretch>
            <a:fillRect/>
          </a:stretch>
        </p:blipFill>
        <p:spPr>
          <a:xfrm>
            <a:off x="7315200" y="4050030"/>
            <a:ext cx="3314462" cy="784384"/>
          </a:xfrm>
          <a:prstGeom prst="rect">
            <a:avLst/>
          </a:prstGeom>
        </p:spPr>
      </p:pic>
      <p:sp>
        <p:nvSpPr>
          <p:cNvPr id="11" name="Text 5"/>
          <p:cNvSpPr/>
          <p:nvPr/>
        </p:nvSpPr>
        <p:spPr>
          <a:xfrm>
            <a:off x="7511296" y="5128498"/>
            <a:ext cx="2807494" cy="306348"/>
          </a:xfrm>
          <a:prstGeom prst="rect">
            <a:avLst/>
          </a:prstGeom>
          <a:noFill/>
          <a:ln/>
        </p:spPr>
        <p:txBody>
          <a:bodyPr wrap="non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Когнітивна діяльність</a:t>
            </a:r>
            <a:endParaRPr lang="en-US" sz="1900" dirty="0"/>
          </a:p>
        </p:txBody>
      </p:sp>
      <p:sp>
        <p:nvSpPr>
          <p:cNvPr id="12" name="Text 6"/>
          <p:cNvSpPr/>
          <p:nvPr/>
        </p:nvSpPr>
        <p:spPr>
          <a:xfrm>
            <a:off x="7511296" y="5552480"/>
            <a:ext cx="2922270" cy="627459"/>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Використання емоцій для мислення</a:t>
            </a:r>
            <a:endParaRPr lang="en-US" sz="1500" dirty="0"/>
          </a:p>
        </p:txBody>
      </p:sp>
      <p:pic>
        <p:nvPicPr>
          <p:cNvPr id="13" name="Image 4" descr="preencoded.png">    </p:cNvPr>
          <p:cNvPicPr>
            <a:picLocks noChangeAspect="1"/>
          </p:cNvPicPr>
          <p:nvPr/>
        </p:nvPicPr>
        <p:blipFill>
          <a:blip r:embed="rId5"/>
          <a:stretch>
            <a:fillRect/>
          </a:stretch>
        </p:blipFill>
        <p:spPr>
          <a:xfrm>
            <a:off x="10629662" y="4050030"/>
            <a:ext cx="3314462" cy="784384"/>
          </a:xfrm>
          <a:prstGeom prst="rect">
            <a:avLst/>
          </a:prstGeom>
        </p:spPr>
      </p:pic>
      <p:sp>
        <p:nvSpPr>
          <p:cNvPr id="14" name="Text 7"/>
          <p:cNvSpPr/>
          <p:nvPr/>
        </p:nvSpPr>
        <p:spPr>
          <a:xfrm>
            <a:off x="10825758" y="5128498"/>
            <a:ext cx="2922270" cy="612696"/>
          </a:xfrm>
          <a:prstGeom prst="rect">
            <a:avLst/>
          </a:prstGeom>
          <a:noFill/>
          <a:ln/>
        </p:spPr>
        <p:txBody>
          <a:bodyPr wrap="square" lIns="0" tIns="0" rIns="0" bIns="0" rtlCol="0" anchor="t"/>
          <a:lstStyle/>
          <a:p>
            <a:pPr algn="l" indent="0" marL="0">
              <a:lnSpc>
                <a:spcPts val="2400"/>
              </a:lnSpc>
              <a:buNone/>
            </a:pPr>
            <a:r>
              <a:rPr lang="en-US" sz="1900" dirty="0">
                <a:solidFill>
                  <a:srgbClr val="E2E6E9"/>
                </a:solidFill>
                <a:latin typeface="Merriweather" pitchFamily="34" charset="0"/>
                <a:ea typeface="Merriweather" pitchFamily="34" charset="-122"/>
                <a:cs typeface="Merriweather" pitchFamily="34" charset="-120"/>
              </a:rPr>
              <a:t>Оптимальні результати</a:t>
            </a:r>
            <a:endParaRPr lang="en-US" sz="1900" dirty="0"/>
          </a:p>
        </p:txBody>
      </p:sp>
      <p:sp>
        <p:nvSpPr>
          <p:cNvPr id="15" name="Text 8"/>
          <p:cNvSpPr/>
          <p:nvPr/>
        </p:nvSpPr>
        <p:spPr>
          <a:xfrm>
            <a:off x="10825758" y="5858828"/>
            <a:ext cx="2922270" cy="313730"/>
          </a:xfrm>
          <a:prstGeom prst="rect">
            <a:avLst/>
          </a:prstGeom>
          <a:noFill/>
          <a:ln/>
        </p:spPr>
        <p:txBody>
          <a:bodyPr wrap="non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Досягнення кращих рішень</a:t>
            </a:r>
            <a:endParaRPr lang="en-US" sz="1500" dirty="0"/>
          </a:p>
        </p:txBody>
      </p:sp>
      <p:sp>
        <p:nvSpPr>
          <p:cNvPr id="16" name="Text 9"/>
          <p:cNvSpPr/>
          <p:nvPr/>
        </p:nvSpPr>
        <p:spPr>
          <a:xfrm>
            <a:off x="686276" y="6596658"/>
            <a:ext cx="13257848" cy="941189"/>
          </a:xfrm>
          <a:prstGeom prst="rect">
            <a:avLst/>
          </a:prstGeom>
          <a:noFill/>
          <a:ln/>
        </p:spPr>
        <p:txBody>
          <a:bodyPr wrap="square" lIns="0" tIns="0" rIns="0" bIns="0" rtlCol="0" anchor="t"/>
          <a:lstStyle/>
          <a:p>
            <a:pPr algn="l" indent="0" marL="0">
              <a:lnSpc>
                <a:spcPts val="2450"/>
              </a:lnSpc>
              <a:buNone/>
            </a:pPr>
            <a:r>
              <a:rPr lang="en-US" sz="1500" dirty="0">
                <a:solidFill>
                  <a:srgbClr val="E2E6E9"/>
                </a:solidFill>
                <a:latin typeface="Merriweather" pitchFamily="34" charset="0"/>
                <a:ea typeface="Merriweather" pitchFamily="34" charset="-122"/>
                <a:cs typeface="Merriweather" pitchFamily="34" charset="-120"/>
              </a:rPr>
              <a:t>Використання емоцій для збільшення когнітивної діяльності та адаптації до різних ситуацій є важливою складовою емоційного інтелекту. Люди, які володіють цією компетенцією, усвідомлюють, що деякі емоційні стани сприяють досягненню оптимальних результатів у порівнянні з іншими.</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63798" y="889873"/>
            <a:ext cx="11155680" cy="771287"/>
          </a:xfrm>
          <a:prstGeom prst="rect">
            <a:avLst/>
          </a:prstGeom>
          <a:noFill/>
          <a:ln/>
        </p:spPr>
        <p:txBody>
          <a:bodyPr wrap="none" lIns="0" tIns="0" rIns="0" bIns="0" rtlCol="0" anchor="t"/>
          <a:lstStyle/>
          <a:p>
            <a:pPr algn="l" indent="0" marL="0">
              <a:lnSpc>
                <a:spcPts val="6050"/>
              </a:lnSpc>
              <a:buNone/>
            </a:pPr>
            <a:r>
              <a:rPr lang="en-US" sz="4850" dirty="0">
                <a:solidFill>
                  <a:srgbClr val="F5F0F0"/>
                </a:solidFill>
                <a:latin typeface="Merriweather" pitchFamily="34" charset="0"/>
                <a:ea typeface="Merriweather" pitchFamily="34" charset="-122"/>
                <a:cs typeface="Merriweather" pitchFamily="34" charset="-120"/>
              </a:rPr>
              <a:t>Розуміння та управління емоціями</a:t>
            </a:r>
            <a:endParaRPr lang="en-US" sz="4850" dirty="0"/>
          </a:p>
        </p:txBody>
      </p:sp>
      <p:sp>
        <p:nvSpPr>
          <p:cNvPr id="3" name="Text 1"/>
          <p:cNvSpPr/>
          <p:nvPr/>
        </p:nvSpPr>
        <p:spPr>
          <a:xfrm>
            <a:off x="863798" y="2278142"/>
            <a:ext cx="3085386"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Розуміння емоцій</a:t>
            </a:r>
            <a:endParaRPr lang="en-US" sz="2400" dirty="0"/>
          </a:p>
        </p:txBody>
      </p:sp>
      <p:sp>
        <p:nvSpPr>
          <p:cNvPr id="4" name="Text 2"/>
          <p:cNvSpPr/>
          <p:nvPr/>
        </p:nvSpPr>
        <p:spPr>
          <a:xfrm>
            <a:off x="863798" y="2910483"/>
            <a:ext cx="6150293" cy="2763679"/>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Розуміння емоцій включає в себе навичку розрізняти емоційні стани, а також їхні конкретні причини та траєкторії. Успішне розрізнення негативних емоцій є важливою навичкою, пов'язаною із розумінням емоцій, і це може призвести до більш ефективного регулювання емоцій.</a:t>
            </a:r>
            <a:endParaRPr lang="en-US" sz="1900" dirty="0"/>
          </a:p>
        </p:txBody>
      </p:sp>
      <p:sp>
        <p:nvSpPr>
          <p:cNvPr id="5" name="Text 3"/>
          <p:cNvSpPr/>
          <p:nvPr/>
        </p:nvSpPr>
        <p:spPr>
          <a:xfrm>
            <a:off x="863798" y="5896213"/>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Розпізнавання причин емоцій</a:t>
            </a:r>
            <a:endParaRPr lang="en-US" sz="1900" dirty="0"/>
          </a:p>
        </p:txBody>
      </p:sp>
      <p:sp>
        <p:nvSpPr>
          <p:cNvPr id="6" name="Text 4"/>
          <p:cNvSpPr/>
          <p:nvPr/>
        </p:nvSpPr>
        <p:spPr>
          <a:xfrm>
            <a:off x="863798" y="6377345"/>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Розуміння наслідків емоційних станів</a:t>
            </a:r>
            <a:endParaRPr lang="en-US" sz="1900" dirty="0"/>
          </a:p>
        </p:txBody>
      </p:sp>
      <p:sp>
        <p:nvSpPr>
          <p:cNvPr id="7" name="Text 5"/>
          <p:cNvSpPr/>
          <p:nvPr/>
        </p:nvSpPr>
        <p:spPr>
          <a:xfrm>
            <a:off x="863798" y="6858476"/>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Аналіз емоційних реакцій</a:t>
            </a:r>
            <a:endParaRPr lang="en-US" sz="1900" dirty="0"/>
          </a:p>
        </p:txBody>
      </p:sp>
      <p:sp>
        <p:nvSpPr>
          <p:cNvPr id="8" name="Text 6"/>
          <p:cNvSpPr/>
          <p:nvPr/>
        </p:nvSpPr>
        <p:spPr>
          <a:xfrm>
            <a:off x="7623929" y="2278142"/>
            <a:ext cx="3429714" cy="385524"/>
          </a:xfrm>
          <a:prstGeom prst="rect">
            <a:avLst/>
          </a:prstGeom>
          <a:noFill/>
          <a:ln/>
        </p:spPr>
        <p:txBody>
          <a:bodyPr wrap="none" lIns="0" tIns="0" rIns="0" bIns="0" rtlCol="0" anchor="t"/>
          <a:lstStyle/>
          <a:p>
            <a:pPr algn="l" indent="0" marL="0">
              <a:lnSpc>
                <a:spcPts val="3000"/>
              </a:lnSpc>
              <a:buNone/>
            </a:pPr>
            <a:r>
              <a:rPr lang="en-US" sz="2400" dirty="0">
                <a:solidFill>
                  <a:srgbClr val="F5F0F0"/>
                </a:solidFill>
                <a:latin typeface="Merriweather" pitchFamily="34" charset="0"/>
                <a:ea typeface="Merriweather" pitchFamily="34" charset="-122"/>
                <a:cs typeface="Merriweather" pitchFamily="34" charset="-120"/>
              </a:rPr>
              <a:t>Управління емоціями</a:t>
            </a:r>
            <a:endParaRPr lang="en-US" sz="2400" dirty="0"/>
          </a:p>
        </p:txBody>
      </p:sp>
      <p:sp>
        <p:nvSpPr>
          <p:cNvPr id="9" name="Text 7"/>
          <p:cNvSpPr/>
          <p:nvPr/>
        </p:nvSpPr>
        <p:spPr>
          <a:xfrm>
            <a:off x="7623929" y="2910483"/>
            <a:ext cx="6150293" cy="2368868"/>
          </a:xfrm>
          <a:prstGeom prst="rect">
            <a:avLst/>
          </a:prstGeom>
          <a:noFill/>
          <a:ln/>
        </p:spPr>
        <p:txBody>
          <a:bodyPr wrap="square" lIns="0" tIns="0" rIns="0" bIns="0" rtlCol="0" anchor="t"/>
          <a:lstStyle/>
          <a:p>
            <a:pPr algn="l" indent="0" marL="0">
              <a:lnSpc>
                <a:spcPts val="3100"/>
              </a:lnSpc>
              <a:buNone/>
            </a:pPr>
            <a:r>
              <a:rPr lang="en-US" sz="1900" dirty="0">
                <a:solidFill>
                  <a:srgbClr val="E2E6E9"/>
                </a:solidFill>
                <a:latin typeface="Merriweather" pitchFamily="34" charset="0"/>
                <a:ea typeface="Merriweather" pitchFamily="34" charset="-122"/>
                <a:cs typeface="Merriweather" pitchFamily="34" charset="-120"/>
              </a:rPr>
              <a:t>Управління емоціями охоплює здатність відкрито реагувати на широкий спектр емоцій, розпізнавати цінність відчуття певних емоцій у конкретних ситуаціях та розуміти, які коротко- та довгострокові стратегії є найбільш ефективними для регулювання емоцій.</a:t>
            </a:r>
            <a:endParaRPr lang="en-US" sz="1900" dirty="0"/>
          </a:p>
        </p:txBody>
      </p:sp>
      <p:sp>
        <p:nvSpPr>
          <p:cNvPr id="10" name="Text 8"/>
          <p:cNvSpPr/>
          <p:nvPr/>
        </p:nvSpPr>
        <p:spPr>
          <a:xfrm>
            <a:off x="7623929" y="5501402"/>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Контроль емоційних реакцій</a:t>
            </a:r>
            <a:endParaRPr lang="en-US" sz="1900" dirty="0"/>
          </a:p>
        </p:txBody>
      </p:sp>
      <p:sp>
        <p:nvSpPr>
          <p:cNvPr id="11" name="Text 9"/>
          <p:cNvSpPr/>
          <p:nvPr/>
        </p:nvSpPr>
        <p:spPr>
          <a:xfrm>
            <a:off x="7623929" y="5982533"/>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Вибір ефективних стратегій регуляції</a:t>
            </a:r>
            <a:endParaRPr lang="en-US" sz="1900" dirty="0"/>
          </a:p>
        </p:txBody>
      </p:sp>
      <p:sp>
        <p:nvSpPr>
          <p:cNvPr id="12" name="Text 10"/>
          <p:cNvSpPr/>
          <p:nvPr/>
        </p:nvSpPr>
        <p:spPr>
          <a:xfrm>
            <a:off x="7623929" y="6463665"/>
            <a:ext cx="6150293" cy="394811"/>
          </a:xfrm>
          <a:prstGeom prst="rect">
            <a:avLst/>
          </a:prstGeom>
          <a:noFill/>
          <a:ln/>
        </p:spPr>
        <p:txBody>
          <a:bodyPr wrap="none" lIns="0" tIns="0" rIns="0" bIns="0" rtlCol="0" anchor="t"/>
          <a:lstStyle/>
          <a:p>
            <a:pPr algn="l" marL="342900" indent="-342900">
              <a:lnSpc>
                <a:spcPts val="3100"/>
              </a:lnSpc>
              <a:buSzPct val="100000"/>
              <a:buChar char="•"/>
            </a:pPr>
            <a:r>
              <a:rPr lang="en-US" sz="1900" dirty="0">
                <a:solidFill>
                  <a:srgbClr val="E2E6E9"/>
                </a:solidFill>
                <a:latin typeface="Merriweather" pitchFamily="34" charset="0"/>
                <a:ea typeface="Merriweather" pitchFamily="34" charset="-122"/>
                <a:cs typeface="Merriweather" pitchFamily="34" charset="-120"/>
              </a:rPr>
              <a:t>Вплив на емоції інших людей</a:t>
            </a:r>
            <a:endParaRPr lang="en-US" sz="19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29364" y="495181"/>
            <a:ext cx="9721215" cy="561975"/>
          </a:xfrm>
          <a:prstGeom prst="rect">
            <a:avLst/>
          </a:prstGeom>
          <a:noFill/>
          <a:ln/>
        </p:spPr>
        <p:txBody>
          <a:bodyPr wrap="none" lIns="0" tIns="0" rIns="0" bIns="0" rtlCol="0" anchor="t"/>
          <a:lstStyle/>
          <a:p>
            <a:pPr algn="l" indent="0" marL="0">
              <a:lnSpc>
                <a:spcPts val="4400"/>
              </a:lnSpc>
              <a:buNone/>
            </a:pPr>
            <a:r>
              <a:rPr lang="en-US" sz="3500" dirty="0">
                <a:solidFill>
                  <a:srgbClr val="F5F0F0"/>
                </a:solidFill>
                <a:latin typeface="Merriweather" pitchFamily="34" charset="0"/>
                <a:ea typeface="Merriweather" pitchFamily="34" charset="-122"/>
                <a:cs typeface="Merriweather" pitchFamily="34" charset="-120"/>
              </a:rPr>
              <a:t>Модель емоційного інтелекту Д. Гоулмана</a:t>
            </a:r>
            <a:endParaRPr lang="en-US" sz="3500" dirty="0"/>
          </a:p>
        </p:txBody>
      </p:sp>
      <p:sp>
        <p:nvSpPr>
          <p:cNvPr id="3" name="Shape 1"/>
          <p:cNvSpPr/>
          <p:nvPr/>
        </p:nvSpPr>
        <p:spPr>
          <a:xfrm>
            <a:off x="629364" y="1416725"/>
            <a:ext cx="1337072" cy="1036082"/>
          </a:xfrm>
          <a:prstGeom prst="roundRect">
            <a:avLst>
              <a:gd name="adj" fmla="val 7289"/>
            </a:avLst>
          </a:prstGeom>
          <a:solidFill>
            <a:srgbClr val="003180"/>
          </a:solidFill>
          <a:ln w="7620">
            <a:solidFill>
              <a:srgbClr val="194A99"/>
            </a:solidFill>
            <a:prstDash val="solid"/>
          </a:ln>
        </p:spPr>
      </p:sp>
      <p:pic>
        <p:nvPicPr>
          <p:cNvPr id="4" name="Image 0" descr="preencoded.png">    </p:cNvPr>
          <p:cNvPicPr>
            <a:picLocks noChangeAspect="1"/>
          </p:cNvPicPr>
          <p:nvPr/>
        </p:nvPicPr>
        <p:blipFill>
          <a:blip r:embed="rId1"/>
          <a:stretch>
            <a:fillRect/>
          </a:stretch>
        </p:blipFill>
        <p:spPr>
          <a:xfrm>
            <a:off x="1171456" y="1776770"/>
            <a:ext cx="252770" cy="315992"/>
          </a:xfrm>
          <a:prstGeom prst="rect">
            <a:avLst/>
          </a:prstGeom>
        </p:spPr>
      </p:pic>
      <p:sp>
        <p:nvSpPr>
          <p:cNvPr id="5" name="Text 2"/>
          <p:cNvSpPr/>
          <p:nvPr/>
        </p:nvSpPr>
        <p:spPr>
          <a:xfrm>
            <a:off x="2146221" y="1596509"/>
            <a:ext cx="2247662"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Самопізнання</a:t>
            </a:r>
            <a:endParaRPr lang="en-US" sz="1750" dirty="0"/>
          </a:p>
        </p:txBody>
      </p:sp>
      <p:sp>
        <p:nvSpPr>
          <p:cNvPr id="6" name="Text 3"/>
          <p:cNvSpPr/>
          <p:nvPr/>
        </p:nvSpPr>
        <p:spPr>
          <a:xfrm>
            <a:off x="2146221" y="1985367"/>
            <a:ext cx="5418773" cy="287655"/>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Ідентифікація емоцій, мотивації, сильних і слабких сторін</a:t>
            </a:r>
            <a:endParaRPr lang="en-US" sz="1400" dirty="0"/>
          </a:p>
        </p:txBody>
      </p:sp>
      <p:sp>
        <p:nvSpPr>
          <p:cNvPr id="7" name="Shape 4"/>
          <p:cNvSpPr/>
          <p:nvPr/>
        </p:nvSpPr>
        <p:spPr>
          <a:xfrm>
            <a:off x="2056328" y="2443282"/>
            <a:ext cx="11854815" cy="11430"/>
          </a:xfrm>
          <a:prstGeom prst="roundRect">
            <a:avLst>
              <a:gd name="adj" fmla="val 660750"/>
            </a:avLst>
          </a:prstGeom>
          <a:solidFill>
            <a:srgbClr val="194A99"/>
          </a:solidFill>
          <a:ln/>
        </p:spPr>
      </p:sp>
      <p:sp>
        <p:nvSpPr>
          <p:cNvPr id="8" name="Shape 5"/>
          <p:cNvSpPr/>
          <p:nvPr/>
        </p:nvSpPr>
        <p:spPr>
          <a:xfrm>
            <a:off x="629364" y="2542699"/>
            <a:ext cx="2674263" cy="1036082"/>
          </a:xfrm>
          <a:prstGeom prst="roundRect">
            <a:avLst>
              <a:gd name="adj" fmla="val 7289"/>
            </a:avLst>
          </a:prstGeom>
          <a:solidFill>
            <a:srgbClr val="003180"/>
          </a:solidFill>
          <a:ln w="7620">
            <a:solidFill>
              <a:srgbClr val="194A99"/>
            </a:solidFill>
            <a:prstDash val="solid"/>
          </a:ln>
        </p:spPr>
      </p:sp>
      <p:pic>
        <p:nvPicPr>
          <p:cNvPr id="9" name="Image 1" descr="preencoded.png">    </p:cNvPr>
          <p:cNvPicPr>
            <a:picLocks noChangeAspect="1"/>
          </p:cNvPicPr>
          <p:nvPr/>
        </p:nvPicPr>
        <p:blipFill>
          <a:blip r:embed="rId2"/>
          <a:stretch>
            <a:fillRect/>
          </a:stretch>
        </p:blipFill>
        <p:spPr>
          <a:xfrm>
            <a:off x="1840111" y="2902744"/>
            <a:ext cx="252770" cy="315992"/>
          </a:xfrm>
          <a:prstGeom prst="rect">
            <a:avLst/>
          </a:prstGeom>
        </p:spPr>
      </p:pic>
      <p:sp>
        <p:nvSpPr>
          <p:cNvPr id="10" name="Text 6"/>
          <p:cNvSpPr/>
          <p:nvPr/>
        </p:nvSpPr>
        <p:spPr>
          <a:xfrm>
            <a:off x="3483412" y="2722483"/>
            <a:ext cx="2247662"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Саморегуляція</a:t>
            </a:r>
            <a:endParaRPr lang="en-US" sz="1750" dirty="0"/>
          </a:p>
        </p:txBody>
      </p:sp>
      <p:sp>
        <p:nvSpPr>
          <p:cNvPr id="11" name="Text 7"/>
          <p:cNvSpPr/>
          <p:nvPr/>
        </p:nvSpPr>
        <p:spPr>
          <a:xfrm>
            <a:off x="3483412" y="3111341"/>
            <a:ext cx="2747010" cy="287655"/>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Контроль емоцій та імпульсів</a:t>
            </a:r>
            <a:endParaRPr lang="en-US" sz="1400" dirty="0"/>
          </a:p>
        </p:txBody>
      </p:sp>
      <p:sp>
        <p:nvSpPr>
          <p:cNvPr id="12" name="Shape 8"/>
          <p:cNvSpPr/>
          <p:nvPr/>
        </p:nvSpPr>
        <p:spPr>
          <a:xfrm>
            <a:off x="3393519" y="3569256"/>
            <a:ext cx="10517624" cy="11430"/>
          </a:xfrm>
          <a:prstGeom prst="roundRect">
            <a:avLst>
              <a:gd name="adj" fmla="val 660750"/>
            </a:avLst>
          </a:prstGeom>
          <a:solidFill>
            <a:srgbClr val="194A99"/>
          </a:solidFill>
          <a:ln/>
        </p:spPr>
      </p:sp>
      <p:sp>
        <p:nvSpPr>
          <p:cNvPr id="13" name="Shape 9"/>
          <p:cNvSpPr/>
          <p:nvPr/>
        </p:nvSpPr>
        <p:spPr>
          <a:xfrm>
            <a:off x="629364" y="3668673"/>
            <a:ext cx="4011454" cy="1036082"/>
          </a:xfrm>
          <a:prstGeom prst="roundRect">
            <a:avLst>
              <a:gd name="adj" fmla="val 7289"/>
            </a:avLst>
          </a:prstGeom>
          <a:solidFill>
            <a:srgbClr val="003180"/>
          </a:solidFill>
          <a:ln w="7620">
            <a:solidFill>
              <a:srgbClr val="194A99"/>
            </a:solidFill>
            <a:prstDash val="solid"/>
          </a:ln>
        </p:spPr>
      </p:sp>
      <p:pic>
        <p:nvPicPr>
          <p:cNvPr id="14" name="Image 2" descr="preencoded.png">    </p:cNvPr>
          <p:cNvPicPr>
            <a:picLocks noChangeAspect="1"/>
          </p:cNvPicPr>
          <p:nvPr/>
        </p:nvPicPr>
        <p:blipFill>
          <a:blip r:embed="rId3"/>
          <a:stretch>
            <a:fillRect/>
          </a:stretch>
        </p:blipFill>
        <p:spPr>
          <a:xfrm>
            <a:off x="2508647" y="4028718"/>
            <a:ext cx="252770" cy="315992"/>
          </a:xfrm>
          <a:prstGeom prst="rect">
            <a:avLst/>
          </a:prstGeom>
        </p:spPr>
      </p:pic>
      <p:sp>
        <p:nvSpPr>
          <p:cNvPr id="15" name="Text 10"/>
          <p:cNvSpPr/>
          <p:nvPr/>
        </p:nvSpPr>
        <p:spPr>
          <a:xfrm>
            <a:off x="4820603" y="3848457"/>
            <a:ext cx="2247662"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Соціальні навички</a:t>
            </a:r>
            <a:endParaRPr lang="en-US" sz="1750" dirty="0"/>
          </a:p>
        </p:txBody>
      </p:sp>
      <p:sp>
        <p:nvSpPr>
          <p:cNvPr id="16" name="Text 11"/>
          <p:cNvSpPr/>
          <p:nvPr/>
        </p:nvSpPr>
        <p:spPr>
          <a:xfrm>
            <a:off x="4820603" y="4237315"/>
            <a:ext cx="2741771" cy="287655"/>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Побудова стосунків з людьми</a:t>
            </a:r>
            <a:endParaRPr lang="en-US" sz="1400" dirty="0"/>
          </a:p>
        </p:txBody>
      </p:sp>
      <p:sp>
        <p:nvSpPr>
          <p:cNvPr id="17" name="Shape 12"/>
          <p:cNvSpPr/>
          <p:nvPr/>
        </p:nvSpPr>
        <p:spPr>
          <a:xfrm>
            <a:off x="4730710" y="4695230"/>
            <a:ext cx="9180433" cy="11430"/>
          </a:xfrm>
          <a:prstGeom prst="roundRect">
            <a:avLst>
              <a:gd name="adj" fmla="val 660750"/>
            </a:avLst>
          </a:prstGeom>
          <a:solidFill>
            <a:srgbClr val="194A99"/>
          </a:solidFill>
          <a:ln/>
        </p:spPr>
      </p:sp>
      <p:sp>
        <p:nvSpPr>
          <p:cNvPr id="18" name="Shape 13"/>
          <p:cNvSpPr/>
          <p:nvPr/>
        </p:nvSpPr>
        <p:spPr>
          <a:xfrm>
            <a:off x="629364" y="4794647"/>
            <a:ext cx="5348645" cy="1036082"/>
          </a:xfrm>
          <a:prstGeom prst="roundRect">
            <a:avLst>
              <a:gd name="adj" fmla="val 7289"/>
            </a:avLst>
          </a:prstGeom>
          <a:solidFill>
            <a:srgbClr val="003180"/>
          </a:solidFill>
          <a:ln w="7620">
            <a:solidFill>
              <a:srgbClr val="194A99"/>
            </a:solidFill>
            <a:prstDash val="solid"/>
          </a:ln>
        </p:spPr>
      </p:sp>
      <p:sp>
        <p:nvSpPr>
          <p:cNvPr id="19" name="Text 14"/>
          <p:cNvSpPr/>
          <p:nvPr/>
        </p:nvSpPr>
        <p:spPr>
          <a:xfrm>
            <a:off x="3177302" y="5154692"/>
            <a:ext cx="252770" cy="315992"/>
          </a:xfrm>
          <a:prstGeom prst="rect">
            <a:avLst/>
          </a:prstGeom>
          <a:noFill/>
          <a:ln/>
        </p:spPr>
        <p:txBody>
          <a:bodyPr wrap="none" lIns="0" tIns="0" rIns="0" bIns="0" rtlCol="0" anchor="t"/>
          <a:lstStyle/>
          <a:p>
            <a:pPr algn="ctr" indent="0" marL="0">
              <a:lnSpc>
                <a:spcPts val="3150"/>
              </a:lnSpc>
              <a:buNone/>
            </a:pPr>
            <a:r>
              <a:rPr lang="en-US" sz="1950" dirty="0">
                <a:solidFill>
                  <a:srgbClr val="E2E6E9"/>
                </a:solidFill>
                <a:latin typeface="Merriweather" pitchFamily="34" charset="0"/>
                <a:ea typeface="Merriweather" pitchFamily="34" charset="-122"/>
                <a:cs typeface="Merriweather" pitchFamily="34" charset="-120"/>
              </a:rPr>
              <a:t>4</a:t>
            </a:r>
            <a:endParaRPr lang="en-US" sz="1950" dirty="0"/>
          </a:p>
        </p:txBody>
      </p:sp>
      <p:sp>
        <p:nvSpPr>
          <p:cNvPr id="20" name="Text 15"/>
          <p:cNvSpPr/>
          <p:nvPr/>
        </p:nvSpPr>
        <p:spPr>
          <a:xfrm>
            <a:off x="6157793" y="4974431"/>
            <a:ext cx="2247662"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Емпатія</a:t>
            </a:r>
            <a:endParaRPr lang="en-US" sz="1750" dirty="0"/>
          </a:p>
        </p:txBody>
      </p:sp>
      <p:sp>
        <p:nvSpPr>
          <p:cNvPr id="21" name="Text 16"/>
          <p:cNvSpPr/>
          <p:nvPr/>
        </p:nvSpPr>
        <p:spPr>
          <a:xfrm>
            <a:off x="6157793" y="5363289"/>
            <a:ext cx="3235881" cy="287655"/>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Врахування почуттів інших людей</a:t>
            </a:r>
            <a:endParaRPr lang="en-US" sz="1400" dirty="0"/>
          </a:p>
        </p:txBody>
      </p:sp>
      <p:sp>
        <p:nvSpPr>
          <p:cNvPr id="22" name="Shape 17"/>
          <p:cNvSpPr/>
          <p:nvPr/>
        </p:nvSpPr>
        <p:spPr>
          <a:xfrm>
            <a:off x="6067901" y="5821204"/>
            <a:ext cx="7843242" cy="11430"/>
          </a:xfrm>
          <a:prstGeom prst="roundRect">
            <a:avLst>
              <a:gd name="adj" fmla="val 660750"/>
            </a:avLst>
          </a:prstGeom>
          <a:solidFill>
            <a:srgbClr val="194A99"/>
          </a:solidFill>
          <a:ln/>
        </p:spPr>
      </p:sp>
      <p:sp>
        <p:nvSpPr>
          <p:cNvPr id="23" name="Shape 18"/>
          <p:cNvSpPr/>
          <p:nvPr/>
        </p:nvSpPr>
        <p:spPr>
          <a:xfrm>
            <a:off x="629364" y="5920621"/>
            <a:ext cx="6685836" cy="1036082"/>
          </a:xfrm>
          <a:prstGeom prst="roundRect">
            <a:avLst>
              <a:gd name="adj" fmla="val 7289"/>
            </a:avLst>
          </a:prstGeom>
          <a:solidFill>
            <a:srgbClr val="003180"/>
          </a:solidFill>
          <a:ln w="7620">
            <a:solidFill>
              <a:srgbClr val="194A99"/>
            </a:solidFill>
            <a:prstDash val="solid"/>
          </a:ln>
        </p:spPr>
      </p:sp>
      <p:sp>
        <p:nvSpPr>
          <p:cNvPr id="24" name="Text 19"/>
          <p:cNvSpPr/>
          <p:nvPr/>
        </p:nvSpPr>
        <p:spPr>
          <a:xfrm>
            <a:off x="3845838" y="6280666"/>
            <a:ext cx="252770" cy="315992"/>
          </a:xfrm>
          <a:prstGeom prst="rect">
            <a:avLst/>
          </a:prstGeom>
          <a:noFill/>
          <a:ln/>
        </p:spPr>
        <p:txBody>
          <a:bodyPr wrap="none" lIns="0" tIns="0" rIns="0" bIns="0" rtlCol="0" anchor="t"/>
          <a:lstStyle/>
          <a:p>
            <a:pPr algn="ctr" indent="0" marL="0">
              <a:lnSpc>
                <a:spcPts val="3150"/>
              </a:lnSpc>
              <a:buNone/>
            </a:pPr>
            <a:r>
              <a:rPr lang="en-US" sz="1950" dirty="0">
                <a:solidFill>
                  <a:srgbClr val="E2E6E9"/>
                </a:solidFill>
                <a:latin typeface="Merriweather" pitchFamily="34" charset="0"/>
                <a:ea typeface="Merriweather" pitchFamily="34" charset="-122"/>
                <a:cs typeface="Merriweather" pitchFamily="34" charset="-120"/>
              </a:rPr>
              <a:t>5</a:t>
            </a:r>
            <a:endParaRPr lang="en-US" sz="1950" dirty="0"/>
          </a:p>
        </p:txBody>
      </p:sp>
      <p:sp>
        <p:nvSpPr>
          <p:cNvPr id="25" name="Text 20"/>
          <p:cNvSpPr/>
          <p:nvPr/>
        </p:nvSpPr>
        <p:spPr>
          <a:xfrm>
            <a:off x="7494984" y="6100405"/>
            <a:ext cx="2247662" cy="280988"/>
          </a:xfrm>
          <a:prstGeom prst="rect">
            <a:avLst/>
          </a:prstGeom>
          <a:noFill/>
          <a:ln/>
        </p:spPr>
        <p:txBody>
          <a:bodyPr wrap="none" lIns="0" tIns="0" rIns="0" bIns="0" rtlCol="0" anchor="t"/>
          <a:lstStyle/>
          <a:p>
            <a:pPr algn="l" indent="0" marL="0">
              <a:lnSpc>
                <a:spcPts val="2200"/>
              </a:lnSpc>
              <a:buNone/>
            </a:pPr>
            <a:r>
              <a:rPr lang="en-US" sz="1750" dirty="0">
                <a:solidFill>
                  <a:srgbClr val="E2E6E9"/>
                </a:solidFill>
                <a:latin typeface="Merriweather" pitchFamily="34" charset="0"/>
                <a:ea typeface="Merriweather" pitchFamily="34" charset="-122"/>
                <a:cs typeface="Merriweather" pitchFamily="34" charset="-120"/>
              </a:rPr>
              <a:t>Мотивація</a:t>
            </a:r>
            <a:endParaRPr lang="en-US" sz="1750" dirty="0"/>
          </a:p>
        </p:txBody>
      </p:sp>
      <p:sp>
        <p:nvSpPr>
          <p:cNvPr id="26" name="Text 21"/>
          <p:cNvSpPr/>
          <p:nvPr/>
        </p:nvSpPr>
        <p:spPr>
          <a:xfrm>
            <a:off x="7494984" y="6489263"/>
            <a:ext cx="2930128" cy="287655"/>
          </a:xfrm>
          <a:prstGeom prst="rect">
            <a:avLst/>
          </a:prstGeom>
          <a:noFill/>
          <a:ln/>
        </p:spPr>
        <p:txBody>
          <a:bodyPr wrap="non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Прагнення до досягнення цілей</a:t>
            </a:r>
            <a:endParaRPr lang="en-US" sz="1400" dirty="0"/>
          </a:p>
        </p:txBody>
      </p:sp>
      <p:sp>
        <p:nvSpPr>
          <p:cNvPr id="27" name="Text 22"/>
          <p:cNvSpPr/>
          <p:nvPr/>
        </p:nvSpPr>
        <p:spPr>
          <a:xfrm>
            <a:off x="629364" y="7158990"/>
            <a:ext cx="13371671" cy="575310"/>
          </a:xfrm>
          <a:prstGeom prst="rect">
            <a:avLst/>
          </a:prstGeom>
          <a:noFill/>
          <a:ln/>
        </p:spPr>
        <p:txBody>
          <a:bodyPr wrap="square" lIns="0" tIns="0" rIns="0" bIns="0" rtlCol="0" anchor="t"/>
          <a:lstStyle/>
          <a:p>
            <a:pPr algn="l" indent="0" marL="0">
              <a:lnSpc>
                <a:spcPts val="2250"/>
              </a:lnSpc>
              <a:buNone/>
            </a:pPr>
            <a:r>
              <a:rPr lang="en-US" sz="1400" dirty="0">
                <a:solidFill>
                  <a:srgbClr val="E2E6E9"/>
                </a:solidFill>
                <a:latin typeface="Merriweather" pitchFamily="34" charset="0"/>
                <a:ea typeface="Merriweather" pitchFamily="34" charset="-122"/>
                <a:cs typeface="Merriweather" pitchFamily="34" charset="-120"/>
              </a:rPr>
              <a:t>Модель емоційного інтелекту Д. Гоулмана відноситься до змішаних моделей. За нею емоційний інтелект складається з п'яти компонентів, які разом формують основу для успішної взаємодії з собою та іншими людьми.</a:t>
            </a:r>
            <a:endParaRPr lang="en-US"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492812"/>
          </a:xfrm>
          <a:prstGeom prst="rect">
            <a:avLst/>
          </a:prstGeom>
        </p:spPr>
      </p:pic>
      <p:sp>
        <p:nvSpPr>
          <p:cNvPr id="3" name="Text 0"/>
          <p:cNvSpPr/>
          <p:nvPr/>
        </p:nvSpPr>
        <p:spPr>
          <a:xfrm>
            <a:off x="697944" y="3111698"/>
            <a:ext cx="12360712" cy="623054"/>
          </a:xfrm>
          <a:prstGeom prst="rect">
            <a:avLst/>
          </a:prstGeom>
          <a:noFill/>
          <a:ln/>
        </p:spPr>
        <p:txBody>
          <a:bodyPr wrap="none" lIns="0" tIns="0" rIns="0" bIns="0" rtlCol="0" anchor="t"/>
          <a:lstStyle/>
          <a:p>
            <a:pPr algn="l" indent="0" marL="0">
              <a:lnSpc>
                <a:spcPts val="4900"/>
              </a:lnSpc>
              <a:buNone/>
            </a:pPr>
            <a:r>
              <a:rPr lang="en-US" sz="3900" dirty="0">
                <a:solidFill>
                  <a:srgbClr val="F5F0F0"/>
                </a:solidFill>
                <a:latin typeface="Merriweather" pitchFamily="34" charset="0"/>
                <a:ea typeface="Merriweather" pitchFamily="34" charset="-122"/>
                <a:cs typeface="Merriweather" pitchFamily="34" charset="-120"/>
              </a:rPr>
              <a:t>Значення емоційного інтелекту за Д. Гоулманом</a:t>
            </a:r>
            <a:endParaRPr lang="en-US" sz="3900" dirty="0"/>
          </a:p>
        </p:txBody>
      </p:sp>
      <p:sp>
        <p:nvSpPr>
          <p:cNvPr id="4" name="Text 1"/>
          <p:cNvSpPr/>
          <p:nvPr/>
        </p:nvSpPr>
        <p:spPr>
          <a:xfrm>
            <a:off x="697944" y="4133493"/>
            <a:ext cx="4212074" cy="658058"/>
          </a:xfrm>
          <a:prstGeom prst="rect">
            <a:avLst/>
          </a:prstGeom>
          <a:noFill/>
          <a:ln/>
        </p:spPr>
        <p:txBody>
          <a:bodyPr wrap="none" lIns="0" tIns="0" rIns="0" bIns="0" rtlCol="0" anchor="t"/>
          <a:lstStyle/>
          <a:p>
            <a:pPr algn="ctr" indent="0" marL="0">
              <a:lnSpc>
                <a:spcPts val="5150"/>
              </a:lnSpc>
              <a:buNone/>
            </a:pPr>
            <a:r>
              <a:rPr lang="en-US" sz="5150" dirty="0">
                <a:solidFill>
                  <a:srgbClr val="E2E6E9"/>
                </a:solidFill>
                <a:latin typeface="Merriweather" pitchFamily="34" charset="0"/>
                <a:ea typeface="Merriweather" pitchFamily="34" charset="-122"/>
                <a:cs typeface="Merriweather" pitchFamily="34" charset="-120"/>
              </a:rPr>
              <a:t>85%</a:t>
            </a:r>
            <a:endParaRPr lang="en-US" sz="5150" dirty="0"/>
          </a:p>
        </p:txBody>
      </p:sp>
      <p:sp>
        <p:nvSpPr>
          <p:cNvPr id="5" name="Text 2"/>
          <p:cNvSpPr/>
          <p:nvPr/>
        </p:nvSpPr>
        <p:spPr>
          <a:xfrm>
            <a:off x="853321" y="5040749"/>
            <a:ext cx="3901321" cy="311587"/>
          </a:xfrm>
          <a:prstGeom prst="rect">
            <a:avLst/>
          </a:prstGeom>
          <a:noFill/>
          <a:ln/>
        </p:spPr>
        <p:txBody>
          <a:bodyPr wrap="none" lIns="0" tIns="0" rIns="0" bIns="0" rtlCol="0" anchor="t"/>
          <a:lstStyle/>
          <a:p>
            <a:pPr algn="ctr"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Вплив на управлінську роботу</a:t>
            </a:r>
            <a:endParaRPr lang="en-US" sz="1950" dirty="0"/>
          </a:p>
        </p:txBody>
      </p:sp>
      <p:sp>
        <p:nvSpPr>
          <p:cNvPr id="6" name="Text 3"/>
          <p:cNvSpPr/>
          <p:nvPr/>
        </p:nvSpPr>
        <p:spPr>
          <a:xfrm>
            <a:off x="697944" y="5471874"/>
            <a:ext cx="4212074" cy="638175"/>
          </a:xfrm>
          <a:prstGeom prst="rect">
            <a:avLst/>
          </a:prstGeom>
          <a:noFill/>
          <a:ln/>
        </p:spPr>
        <p:txBody>
          <a:bodyPr wrap="square" lIns="0" tIns="0" rIns="0" bIns="0" rtlCol="0" anchor="t"/>
          <a:lstStyle/>
          <a:p>
            <a:pPr algn="ct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Ефективність управлінської роботи залежить від коефіцієнта ЕQ</a:t>
            </a:r>
            <a:endParaRPr lang="en-US" sz="1550" dirty="0"/>
          </a:p>
        </p:txBody>
      </p:sp>
      <p:sp>
        <p:nvSpPr>
          <p:cNvPr id="7" name="Text 4"/>
          <p:cNvSpPr/>
          <p:nvPr/>
        </p:nvSpPr>
        <p:spPr>
          <a:xfrm>
            <a:off x="5209103" y="4133493"/>
            <a:ext cx="4212074" cy="658058"/>
          </a:xfrm>
          <a:prstGeom prst="rect">
            <a:avLst/>
          </a:prstGeom>
          <a:noFill/>
          <a:ln/>
        </p:spPr>
        <p:txBody>
          <a:bodyPr wrap="none" lIns="0" tIns="0" rIns="0" bIns="0" rtlCol="0" anchor="t"/>
          <a:lstStyle/>
          <a:p>
            <a:pPr algn="ctr" indent="0" marL="0">
              <a:lnSpc>
                <a:spcPts val="5150"/>
              </a:lnSpc>
              <a:buNone/>
            </a:pPr>
            <a:r>
              <a:rPr lang="en-US" sz="5150" dirty="0">
                <a:solidFill>
                  <a:srgbClr val="E2E6E9"/>
                </a:solidFill>
                <a:latin typeface="Merriweather" pitchFamily="34" charset="0"/>
                <a:ea typeface="Merriweather" pitchFamily="34" charset="-122"/>
                <a:cs typeface="Merriweather" pitchFamily="34" charset="-120"/>
              </a:rPr>
              <a:t>15%</a:t>
            </a:r>
            <a:endParaRPr lang="en-US" sz="5150" dirty="0"/>
          </a:p>
        </p:txBody>
      </p:sp>
      <p:sp>
        <p:nvSpPr>
          <p:cNvPr id="8" name="Text 5"/>
          <p:cNvSpPr/>
          <p:nvPr/>
        </p:nvSpPr>
        <p:spPr>
          <a:xfrm>
            <a:off x="6068735" y="5040749"/>
            <a:ext cx="2492812" cy="311587"/>
          </a:xfrm>
          <a:prstGeom prst="rect">
            <a:avLst/>
          </a:prstGeom>
          <a:noFill/>
          <a:ln/>
        </p:spPr>
        <p:txBody>
          <a:bodyPr wrap="none" lIns="0" tIns="0" rIns="0" bIns="0" rtlCol="0" anchor="t"/>
          <a:lstStyle/>
          <a:p>
            <a:pPr algn="ctr"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Вплив IQ</a:t>
            </a:r>
            <a:endParaRPr lang="en-US" sz="1950" dirty="0"/>
          </a:p>
        </p:txBody>
      </p:sp>
      <p:sp>
        <p:nvSpPr>
          <p:cNvPr id="9" name="Text 6"/>
          <p:cNvSpPr/>
          <p:nvPr/>
        </p:nvSpPr>
        <p:spPr>
          <a:xfrm>
            <a:off x="5209103" y="5471874"/>
            <a:ext cx="4212074" cy="638175"/>
          </a:xfrm>
          <a:prstGeom prst="rect">
            <a:avLst/>
          </a:prstGeom>
          <a:noFill/>
          <a:ln/>
        </p:spPr>
        <p:txBody>
          <a:bodyPr wrap="square" lIns="0" tIns="0" rIns="0" bIns="0" rtlCol="0" anchor="t"/>
          <a:lstStyle/>
          <a:p>
            <a:pPr algn="ct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Частка впливу коефіцієнта IQ на ефективність управлінської роботи</a:t>
            </a:r>
            <a:endParaRPr lang="en-US" sz="1550" dirty="0"/>
          </a:p>
        </p:txBody>
      </p:sp>
      <p:sp>
        <p:nvSpPr>
          <p:cNvPr id="10" name="Text 7"/>
          <p:cNvSpPr/>
          <p:nvPr/>
        </p:nvSpPr>
        <p:spPr>
          <a:xfrm>
            <a:off x="9720262" y="4133493"/>
            <a:ext cx="4212193" cy="658058"/>
          </a:xfrm>
          <a:prstGeom prst="rect">
            <a:avLst/>
          </a:prstGeom>
          <a:noFill/>
          <a:ln/>
        </p:spPr>
        <p:txBody>
          <a:bodyPr wrap="none" lIns="0" tIns="0" rIns="0" bIns="0" rtlCol="0" anchor="t"/>
          <a:lstStyle/>
          <a:p>
            <a:pPr algn="ctr" indent="0" marL="0">
              <a:lnSpc>
                <a:spcPts val="5150"/>
              </a:lnSpc>
              <a:buNone/>
            </a:pPr>
            <a:r>
              <a:rPr lang="en-US" sz="5150" dirty="0">
                <a:solidFill>
                  <a:srgbClr val="E2E6E9"/>
                </a:solidFill>
                <a:latin typeface="Merriweather" pitchFamily="34" charset="0"/>
                <a:ea typeface="Merriweather" pitchFamily="34" charset="-122"/>
                <a:cs typeface="Merriweather" pitchFamily="34" charset="-120"/>
              </a:rPr>
              <a:t>30</a:t>
            </a:r>
            <a:endParaRPr lang="en-US" sz="5150" dirty="0"/>
          </a:p>
        </p:txBody>
      </p:sp>
      <p:sp>
        <p:nvSpPr>
          <p:cNvPr id="11" name="Text 8"/>
          <p:cNvSpPr/>
          <p:nvPr/>
        </p:nvSpPr>
        <p:spPr>
          <a:xfrm>
            <a:off x="10579894" y="5040749"/>
            <a:ext cx="2492812" cy="311587"/>
          </a:xfrm>
          <a:prstGeom prst="rect">
            <a:avLst/>
          </a:prstGeom>
          <a:noFill/>
          <a:ln/>
        </p:spPr>
        <p:txBody>
          <a:bodyPr wrap="none" lIns="0" tIns="0" rIns="0" bIns="0" rtlCol="0" anchor="t"/>
          <a:lstStyle/>
          <a:p>
            <a:pPr algn="ctr" indent="0" marL="0">
              <a:lnSpc>
                <a:spcPts val="2450"/>
              </a:lnSpc>
              <a:buNone/>
            </a:pPr>
            <a:r>
              <a:rPr lang="en-US" sz="1950" dirty="0">
                <a:solidFill>
                  <a:srgbClr val="E2E6E9"/>
                </a:solidFill>
                <a:latin typeface="Merriweather" pitchFamily="34" charset="0"/>
                <a:ea typeface="Merriweather" pitchFamily="34" charset="-122"/>
                <a:cs typeface="Merriweather" pitchFamily="34" charset="-120"/>
              </a:rPr>
              <a:t>Мови перекладу</a:t>
            </a:r>
            <a:endParaRPr lang="en-US" sz="1950" dirty="0"/>
          </a:p>
        </p:txBody>
      </p:sp>
      <p:sp>
        <p:nvSpPr>
          <p:cNvPr id="12" name="Text 9"/>
          <p:cNvSpPr/>
          <p:nvPr/>
        </p:nvSpPr>
        <p:spPr>
          <a:xfrm>
            <a:off x="9720262" y="5471874"/>
            <a:ext cx="4212193" cy="638175"/>
          </a:xfrm>
          <a:prstGeom prst="rect">
            <a:avLst/>
          </a:prstGeom>
          <a:noFill/>
          <a:ln/>
        </p:spPr>
        <p:txBody>
          <a:bodyPr wrap="square" lIns="0" tIns="0" rIns="0" bIns="0" rtlCol="0" anchor="t"/>
          <a:lstStyle/>
          <a:p>
            <a:pPr algn="ctr"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Книга "Emotional Intelligence" була перекладена на 30 мов світу</a:t>
            </a:r>
            <a:endParaRPr lang="en-US" sz="1550" dirty="0"/>
          </a:p>
        </p:txBody>
      </p:sp>
      <p:sp>
        <p:nvSpPr>
          <p:cNvPr id="13" name="Text 10"/>
          <p:cNvSpPr/>
          <p:nvPr/>
        </p:nvSpPr>
        <p:spPr>
          <a:xfrm>
            <a:off x="697944" y="6334363"/>
            <a:ext cx="13234511" cy="1276350"/>
          </a:xfrm>
          <a:prstGeom prst="rect">
            <a:avLst/>
          </a:prstGeom>
          <a:noFill/>
          <a:ln/>
        </p:spPr>
        <p:txBody>
          <a:bodyPr wrap="square" lIns="0" tIns="0" rIns="0" bIns="0" rtlCol="0" anchor="t"/>
          <a:lstStyle/>
          <a:p>
            <a:pPr algn="l" indent="0" marL="0">
              <a:lnSpc>
                <a:spcPts val="2500"/>
              </a:lnSpc>
              <a:buNone/>
            </a:pPr>
            <a:r>
              <a:rPr lang="en-US" sz="1550" dirty="0">
                <a:solidFill>
                  <a:srgbClr val="E2E6E9"/>
                </a:solidFill>
                <a:latin typeface="Merriweather" pitchFamily="34" charset="0"/>
                <a:ea typeface="Merriweather" pitchFamily="34" charset="-122"/>
                <a:cs typeface="Merriweather" pitchFamily="34" charset="-120"/>
              </a:rPr>
              <a:t>Д. Гоулман аргументовано пояснює явища, коли люди з високим рівнем інтелектуального розвитку не завжди досягають успіху, зокрема в професійній сфері, тоді як особи з більш середніми інтелектуальними здібностями можуть бути значно успішнішими. Автор наголошує, що на відміну від IQ, коефіцієнт емоційного інтелекту (EQ) може розвиватися протягом всього життя.</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15</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2025-03-26T12:37:02Z</dcterms:created>
  <dcterms:modified xsi:type="dcterms:W3CDTF">2025-03-26T12:37:02Z</dcterms:modified>
</cp:coreProperties>
</file>