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2" r:id="rId8"/>
    <p:sldId id="261" r:id="rId9"/>
    <p:sldId id="268" r:id="rId10"/>
    <p:sldId id="263" r:id="rId11"/>
    <p:sldId id="267" r:id="rId12"/>
    <p:sldId id="264" r:id="rId13"/>
    <p:sldId id="266" r:id="rId1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14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41048-564C-453F-905A-B32B791CF183}" type="datetimeFigureOut">
              <a:rPr lang="uk-UA" smtClean="0"/>
              <a:pPr/>
              <a:t>13.02.2019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B96E-BDF1-4B5C-9E09-92896B07793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1391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41048-564C-453F-905A-B32B791CF183}" type="datetimeFigureOut">
              <a:rPr lang="uk-UA" smtClean="0"/>
              <a:pPr/>
              <a:t>13.02.2019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B96E-BDF1-4B5C-9E09-92896B07793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1671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41048-564C-453F-905A-B32B791CF183}" type="datetimeFigureOut">
              <a:rPr lang="uk-UA" smtClean="0"/>
              <a:pPr/>
              <a:t>13.02.2019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B96E-BDF1-4B5C-9E09-92896B07793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2006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41048-564C-453F-905A-B32B791CF183}" type="datetimeFigureOut">
              <a:rPr lang="uk-UA" smtClean="0"/>
              <a:pPr/>
              <a:t>13.02.2019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B96E-BDF1-4B5C-9E09-92896B07793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1713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41048-564C-453F-905A-B32B791CF183}" type="datetimeFigureOut">
              <a:rPr lang="uk-UA" smtClean="0"/>
              <a:pPr/>
              <a:t>13.02.2019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B96E-BDF1-4B5C-9E09-92896B07793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9090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41048-564C-453F-905A-B32B791CF183}" type="datetimeFigureOut">
              <a:rPr lang="uk-UA" smtClean="0"/>
              <a:pPr/>
              <a:t>13.02.2019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B96E-BDF1-4B5C-9E09-92896B07793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5720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41048-564C-453F-905A-B32B791CF183}" type="datetimeFigureOut">
              <a:rPr lang="uk-UA" smtClean="0"/>
              <a:pPr/>
              <a:t>13.02.2019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B96E-BDF1-4B5C-9E09-92896B07793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8372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41048-564C-453F-905A-B32B791CF183}" type="datetimeFigureOut">
              <a:rPr lang="uk-UA" smtClean="0"/>
              <a:pPr/>
              <a:t>13.02.2019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B96E-BDF1-4B5C-9E09-92896B07793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2974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41048-564C-453F-905A-B32B791CF183}" type="datetimeFigureOut">
              <a:rPr lang="uk-UA" smtClean="0"/>
              <a:pPr/>
              <a:t>13.02.2019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B96E-BDF1-4B5C-9E09-92896B07793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8525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41048-564C-453F-905A-B32B791CF183}" type="datetimeFigureOut">
              <a:rPr lang="uk-UA" smtClean="0"/>
              <a:pPr/>
              <a:t>13.02.2019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B96E-BDF1-4B5C-9E09-92896B07793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1611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41048-564C-453F-905A-B32B791CF183}" type="datetimeFigureOut">
              <a:rPr lang="uk-UA" smtClean="0"/>
              <a:pPr/>
              <a:t>13.02.2019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B96E-BDF1-4B5C-9E09-92896B07793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943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41048-564C-453F-905A-B32B791CF183}" type="datetimeFigureOut">
              <a:rPr lang="uk-UA" smtClean="0"/>
              <a:pPr/>
              <a:t>13.02.2019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4B96E-BDF1-4B5C-9E09-92896B07793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3230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hyperlink" Target="http://www.bayesfusion.com/" TargetMode="External"/><Relationship Id="rId18" Type="http://schemas.openxmlformats.org/officeDocument/2006/relationships/hyperlink" Target="http://www.hugin.com/" TargetMode="External"/><Relationship Id="rId26" Type="http://schemas.openxmlformats.org/officeDocument/2006/relationships/hyperlink" Target="http://www.phil.cmu.edu/tetrad/" TargetMode="External"/><Relationship Id="rId3" Type="http://schemas.openxmlformats.org/officeDocument/2006/relationships/hyperlink" Target="https://sourceforge.net/projects/mocapy/" TargetMode="External"/><Relationship Id="rId21" Type="http://schemas.openxmlformats.org/officeDocument/2006/relationships/hyperlink" Target="http://www.norsys.com/netlibrary/index.htm" TargetMode="External"/><Relationship Id="rId34" Type="http://schemas.openxmlformats.org/officeDocument/2006/relationships/hyperlink" Target="https://uk.wikipedia.org/wiki/Matlab" TargetMode="External"/><Relationship Id="rId7" Type="http://schemas.openxmlformats.org/officeDocument/2006/relationships/hyperlink" Target="https://uk.wikipedia.org/w/index.php?title=Just_another_Gibbs_sampler&amp;action=edit&amp;redlink=1" TargetMode="External"/><Relationship Id="rId12" Type="http://schemas.openxmlformats.org/officeDocument/2006/relationships/hyperlink" Target="http://pymc-devs.github.io/pymc/" TargetMode="External"/><Relationship Id="rId17" Type="http://schemas.openxmlformats.org/officeDocument/2006/relationships/hyperlink" Target="http://library.bayesia.com/display/HOME/The+BayesiaLab+Library/" TargetMode="External"/><Relationship Id="rId25" Type="http://schemas.openxmlformats.org/officeDocument/2006/relationships/hyperlink" Target="http://www.lighttwist.net/wp/uninet/" TargetMode="External"/><Relationship Id="rId33" Type="http://schemas.openxmlformats.org/officeDocument/2006/relationships/hyperlink" Target="https://code.google.com/archive/p/bnt/" TargetMode="External"/><Relationship Id="rId2" Type="http://schemas.openxmlformats.org/officeDocument/2006/relationships/hyperlink" Target="https://staff.fnwi.uva.nl/j.m.mooij/libDAI/" TargetMode="External"/><Relationship Id="rId16" Type="http://schemas.openxmlformats.org/officeDocument/2006/relationships/hyperlink" Target="http://blip.idsia.ch/" TargetMode="External"/><Relationship Id="rId20" Type="http://schemas.openxmlformats.org/officeDocument/2006/relationships/hyperlink" Target="http://www.norsys.com/netica.html" TargetMode="External"/><Relationship Id="rId29" Type="http://schemas.openxmlformats.org/officeDocument/2006/relationships/hyperlink" Target="https://uk.wikipedia.org/wiki/R_(%D0%BC%D0%BE%D0%B2%D0%B0_%D0%BF%D1%80%D0%BE%D0%B3%D1%80%D0%B0%D0%BC%D1%83%D0%B2%D0%B0%D0%BD%D0%BD%D1%8F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openbugs.net/w/FrontPage" TargetMode="External"/><Relationship Id="rId11" Type="http://schemas.openxmlformats.org/officeDocument/2006/relationships/hyperlink" Target="http://melodi.ee.washington.edu/gmtk" TargetMode="External"/><Relationship Id="rId24" Type="http://schemas.openxmlformats.org/officeDocument/2006/relationships/hyperlink" Target="http://sourceforge.net/projects/unbbayes/" TargetMode="External"/><Relationship Id="rId32" Type="http://schemas.openxmlformats.org/officeDocument/2006/relationships/hyperlink" Target="http://research.microsoft.com/adapt/MSBNx/" TargetMode="External"/><Relationship Id="rId5" Type="http://schemas.openxmlformats.org/officeDocument/2006/relationships/hyperlink" Target="https://uk.wikipedia.org/w/index.php?title=OpenBUGS&amp;action=edit&amp;redlink=1" TargetMode="External"/><Relationship Id="rId15" Type="http://schemas.openxmlformats.org/officeDocument/2006/relationships/hyperlink" Target="http://www.bayesserver.com/" TargetMode="External"/><Relationship Id="rId23" Type="http://schemas.openxmlformats.org/officeDocument/2006/relationships/hyperlink" Target="http://www.inatas.com/" TargetMode="External"/><Relationship Id="rId28" Type="http://schemas.openxmlformats.org/officeDocument/2006/relationships/hyperlink" Target="http://www.bnlearn.com/" TargetMode="External"/><Relationship Id="rId10" Type="http://schemas.openxmlformats.org/officeDocument/2006/relationships/hyperlink" Target="http://www.openmarkov.org/" TargetMode="External"/><Relationship Id="rId19" Type="http://schemas.openxmlformats.org/officeDocument/2006/relationships/hyperlink" Target="http://www.bayesianrisk.com/" TargetMode="External"/><Relationship Id="rId31" Type="http://schemas.openxmlformats.org/officeDocument/2006/relationships/hyperlink" Target="http://www.dynamics.unam.edu/DinamicaNoLineal3/bansy3.htm" TargetMode="External"/><Relationship Id="rId4" Type="http://schemas.openxmlformats.org/officeDocument/2006/relationships/hyperlink" Target="https://uk.wikipedia.org/w/index.php?title=WinBUGS&amp;action=edit&amp;redlink=1" TargetMode="External"/><Relationship Id="rId9" Type="http://schemas.openxmlformats.org/officeDocument/2006/relationships/hyperlink" Target="http://research.project-10.de/dgm" TargetMode="External"/><Relationship Id="rId14" Type="http://schemas.openxmlformats.org/officeDocument/2006/relationships/hyperlink" Target="http://reasoning.cs.ucla.edu/samiam/" TargetMode="External"/><Relationship Id="rId22" Type="http://schemas.openxmlformats.org/officeDocument/2006/relationships/hyperlink" Target="http://www.aparasw.com/index.php/en" TargetMode="External"/><Relationship Id="rId27" Type="http://schemas.openxmlformats.org/officeDocument/2006/relationships/hyperlink" Target="http://www.dezide.com/" TargetMode="External"/><Relationship Id="rId30" Type="http://schemas.openxmlformats.org/officeDocument/2006/relationships/hyperlink" Target="http://sourceforge.net/projects/riso/" TargetMode="External"/><Relationship Id="rId8" Type="http://schemas.openxmlformats.org/officeDocument/2006/relationships/hyperlink" Target="https://en.wikipedia.org/wiki/Just_another_Gibbs_sampler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83026" y="740083"/>
            <a:ext cx="9144000" cy="949643"/>
          </a:xfrm>
        </p:spPr>
        <p:txBody>
          <a:bodyPr/>
          <a:lstStyle/>
          <a:p>
            <a:r>
              <a:rPr lang="uk-UA" dirty="0" err="1" smtClean="0"/>
              <a:t>Байєсовські</a:t>
            </a:r>
            <a:r>
              <a:rPr lang="uk-UA" dirty="0" smtClean="0"/>
              <a:t> </a:t>
            </a:r>
            <a:r>
              <a:rPr lang="uk-UA" dirty="0" smtClean="0"/>
              <a:t>мережі</a:t>
            </a: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292" y="1689726"/>
            <a:ext cx="2657475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3309" y="5258744"/>
            <a:ext cx="3346620" cy="1233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53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72732"/>
          </a:xfrm>
        </p:spPr>
        <p:txBody>
          <a:bodyPr/>
          <a:lstStyle/>
          <a:p>
            <a:pPr algn="ctr"/>
            <a:r>
              <a:rPr lang="uk-UA" b="1" dirty="0" smtClean="0"/>
              <a:t>Програмне забезпечення</a:t>
            </a:r>
            <a:endParaRPr lang="uk-UA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42535" y="1026942"/>
            <a:ext cx="10916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45588" y="771800"/>
            <a:ext cx="412183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hlinkClick r:id="rId2"/>
              </a:rPr>
              <a:t>libDAI</a:t>
            </a:r>
            <a:r>
              <a:rPr lang="en-US" dirty="0" smtClean="0"/>
              <a:t> </a:t>
            </a:r>
            <a:endParaRPr lang="uk-UA" dirty="0" smtClean="0"/>
          </a:p>
          <a:p>
            <a:r>
              <a:rPr lang="en-US" dirty="0" err="1" smtClean="0">
                <a:hlinkClick r:id="rId3"/>
              </a:rPr>
              <a:t>Mocapy</a:t>
            </a:r>
            <a:r>
              <a:rPr lang="en-US" dirty="0" smtClean="0">
                <a:hlinkClick r:id="rId3"/>
              </a:rPr>
              <a:t>++</a:t>
            </a:r>
            <a:r>
              <a:rPr lang="en-US" dirty="0" smtClean="0"/>
              <a:t> </a:t>
            </a:r>
            <a:endParaRPr lang="uk-UA" dirty="0" smtClean="0"/>
          </a:p>
          <a:p>
            <a:r>
              <a:rPr lang="en-US" dirty="0" err="1" smtClean="0">
                <a:hlinkClick r:id="rId4" tooltip="WinBUGS (ще не написана)"/>
              </a:rPr>
              <a:t>WinBUGS</a:t>
            </a:r>
            <a:endParaRPr lang="uk-UA" dirty="0" smtClean="0"/>
          </a:p>
          <a:p>
            <a:r>
              <a:rPr lang="en-US" dirty="0" err="1" smtClean="0">
                <a:hlinkClick r:id="rId5" tooltip="OpenBUGS (ще не написана)"/>
              </a:rPr>
              <a:t>OpenBUGS</a:t>
            </a:r>
            <a:r>
              <a:rPr lang="en-US" dirty="0" smtClean="0"/>
              <a:t> (</a:t>
            </a:r>
            <a:r>
              <a:rPr lang="uk-UA" dirty="0" smtClean="0">
                <a:hlinkClick r:id="rId6"/>
              </a:rPr>
              <a:t>сайт</a:t>
            </a:r>
            <a:r>
              <a:rPr lang="uk-UA" dirty="0" smtClean="0"/>
              <a:t>)</a:t>
            </a:r>
            <a:endParaRPr lang="en-US" dirty="0" smtClean="0"/>
          </a:p>
          <a:p>
            <a:r>
              <a:rPr lang="en-US" dirty="0" smtClean="0">
                <a:hlinkClick r:id="rId7" tooltip="Just another Gibbs sampler (ще не написана)"/>
              </a:rPr>
              <a:t>Just another Gibbs sampler</a:t>
            </a:r>
            <a:r>
              <a:rPr lang="en-US" baseline="30000" dirty="0" smtClean="0">
                <a:hlinkClick r:id="rId8" tooltip="en:Just another Gibbs sampler"/>
              </a:rPr>
              <a:t>[en]</a:t>
            </a:r>
            <a:r>
              <a:rPr lang="en-US" dirty="0" smtClean="0"/>
              <a:t> (JAGS) </a:t>
            </a:r>
            <a:endParaRPr lang="uk-UA" dirty="0" smtClean="0"/>
          </a:p>
          <a:p>
            <a:r>
              <a:rPr lang="en-US" dirty="0" smtClean="0">
                <a:hlinkClick r:id="rId9"/>
              </a:rPr>
              <a:t>Direct Graphical Models</a:t>
            </a:r>
            <a:r>
              <a:rPr lang="en-US" dirty="0" smtClean="0"/>
              <a:t> (DGM) </a:t>
            </a:r>
            <a:endParaRPr lang="uk-UA" dirty="0" smtClean="0"/>
          </a:p>
          <a:p>
            <a:r>
              <a:rPr lang="en-US" dirty="0" err="1" smtClean="0">
                <a:hlinkClick r:id="rId10"/>
              </a:rPr>
              <a:t>OpenMarkov</a:t>
            </a:r>
            <a:r>
              <a:rPr lang="en-US" dirty="0" smtClean="0"/>
              <a:t> </a:t>
            </a:r>
          </a:p>
          <a:p>
            <a:r>
              <a:rPr lang="en-US" dirty="0" smtClean="0">
                <a:hlinkClick r:id="rId11"/>
              </a:rPr>
              <a:t>Graphical Models Toolkit</a:t>
            </a:r>
            <a:r>
              <a:rPr lang="en-US" dirty="0" smtClean="0"/>
              <a:t> (GMTK) </a:t>
            </a:r>
            <a:endParaRPr lang="uk-UA" dirty="0" smtClean="0"/>
          </a:p>
          <a:p>
            <a:r>
              <a:rPr lang="en-US" dirty="0" err="1" smtClean="0">
                <a:hlinkClick r:id="rId12"/>
              </a:rPr>
              <a:t>PyMC</a:t>
            </a:r>
            <a:r>
              <a:rPr lang="en-US" dirty="0" smtClean="0"/>
              <a:t> </a:t>
            </a:r>
            <a:endParaRPr lang="uk-UA" dirty="0" smtClean="0"/>
          </a:p>
          <a:p>
            <a:r>
              <a:rPr lang="en-US" dirty="0" err="1" smtClean="0">
                <a:hlinkClick r:id="rId13"/>
              </a:rPr>
              <a:t>GeNIe&amp;Smile</a:t>
            </a:r>
            <a:r>
              <a:rPr lang="en-US" dirty="0" smtClean="0"/>
              <a:t> </a:t>
            </a:r>
            <a:endParaRPr lang="uk-UA" dirty="0" smtClean="0"/>
          </a:p>
          <a:p>
            <a:r>
              <a:rPr lang="en-US" dirty="0" err="1" smtClean="0">
                <a:hlinkClick r:id="rId14"/>
              </a:rPr>
              <a:t>SamIam</a:t>
            </a:r>
            <a:r>
              <a:rPr lang="en-US" dirty="0" smtClean="0"/>
              <a:t> </a:t>
            </a:r>
          </a:p>
          <a:p>
            <a:r>
              <a:rPr lang="en-US" dirty="0" err="1" smtClean="0">
                <a:hlinkClick r:id="rId15"/>
              </a:rPr>
              <a:t>Bayes</a:t>
            </a:r>
            <a:r>
              <a:rPr lang="en-US" dirty="0" smtClean="0">
                <a:hlinkClick r:id="rId15"/>
              </a:rPr>
              <a:t> Server</a:t>
            </a:r>
            <a:r>
              <a:rPr lang="en-US" dirty="0" smtClean="0"/>
              <a:t> </a:t>
            </a:r>
            <a:endParaRPr lang="uk-UA" dirty="0" smtClean="0"/>
          </a:p>
          <a:p>
            <a:r>
              <a:rPr lang="en-US" dirty="0" smtClean="0">
                <a:hlinkClick r:id="rId16"/>
              </a:rPr>
              <a:t>Blip</a:t>
            </a:r>
            <a:r>
              <a:rPr lang="en-US" dirty="0" smtClean="0"/>
              <a:t> </a:t>
            </a:r>
            <a:endParaRPr lang="uk-UA" dirty="0" smtClean="0"/>
          </a:p>
          <a:p>
            <a:r>
              <a:rPr lang="en-US" dirty="0" err="1" smtClean="0">
                <a:hlinkClick r:id="rId17"/>
              </a:rPr>
              <a:t>BayesiaLab</a:t>
            </a:r>
            <a:r>
              <a:rPr lang="en-US" dirty="0" smtClean="0"/>
              <a:t> </a:t>
            </a:r>
            <a:r>
              <a:rPr lang="uk-UA" dirty="0" smtClean="0"/>
              <a:t>від </a:t>
            </a:r>
            <a:r>
              <a:rPr lang="en-US" dirty="0" err="1" smtClean="0"/>
              <a:t>Bayesia</a:t>
            </a:r>
            <a:endParaRPr 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5275385" y="745588"/>
            <a:ext cx="606317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hlinkClick r:id="rId18"/>
              </a:rPr>
              <a:t>Hugin</a:t>
            </a:r>
            <a:endParaRPr lang="en-US" dirty="0" smtClean="0"/>
          </a:p>
          <a:p>
            <a:r>
              <a:rPr lang="en-US" dirty="0" err="1" smtClean="0">
                <a:hlinkClick r:id="rId19"/>
              </a:rPr>
              <a:t>AgenaRisk</a:t>
            </a:r>
            <a:endParaRPr lang="en-US" dirty="0" smtClean="0"/>
          </a:p>
          <a:p>
            <a:r>
              <a:rPr lang="en-US" dirty="0" err="1" smtClean="0">
                <a:hlinkClick r:id="rId20"/>
              </a:rPr>
              <a:t>Netica</a:t>
            </a:r>
            <a:r>
              <a:rPr lang="en-US" dirty="0" smtClean="0"/>
              <a:t> </a:t>
            </a:r>
            <a:r>
              <a:rPr lang="uk-UA" dirty="0" smtClean="0"/>
              <a:t>від </a:t>
            </a:r>
            <a:r>
              <a:rPr lang="en-US" dirty="0" err="1" smtClean="0"/>
              <a:t>Norsys</a:t>
            </a:r>
            <a:endParaRPr lang="en-US" dirty="0" smtClean="0"/>
          </a:p>
          <a:p>
            <a:r>
              <a:rPr lang="en-US" dirty="0" smtClean="0">
                <a:hlinkClick r:id="rId21"/>
              </a:rPr>
              <a:t>Bayesian network application library</a:t>
            </a:r>
            <a:endParaRPr lang="en-US" dirty="0" smtClean="0"/>
          </a:p>
          <a:p>
            <a:r>
              <a:rPr lang="en-US" dirty="0" err="1" smtClean="0">
                <a:hlinkClick r:id="rId22"/>
              </a:rPr>
              <a:t>dVelox</a:t>
            </a:r>
            <a:r>
              <a:rPr lang="en-US" dirty="0" smtClean="0"/>
              <a:t> </a:t>
            </a:r>
            <a:r>
              <a:rPr lang="uk-UA" dirty="0" smtClean="0"/>
              <a:t>від </a:t>
            </a:r>
            <a:r>
              <a:rPr lang="en-US" dirty="0" err="1" smtClean="0"/>
              <a:t>Apara</a:t>
            </a:r>
            <a:r>
              <a:rPr lang="en-US" dirty="0" smtClean="0"/>
              <a:t> Software</a:t>
            </a:r>
          </a:p>
          <a:p>
            <a:r>
              <a:rPr lang="en-US" dirty="0" smtClean="0">
                <a:hlinkClick r:id="rId23"/>
              </a:rPr>
              <a:t>System Modeler</a:t>
            </a:r>
            <a:r>
              <a:rPr lang="en-US" dirty="0" smtClean="0"/>
              <a:t> </a:t>
            </a:r>
            <a:r>
              <a:rPr lang="uk-UA" dirty="0" smtClean="0"/>
              <a:t>від </a:t>
            </a:r>
            <a:r>
              <a:rPr lang="en-US" dirty="0" err="1" smtClean="0"/>
              <a:t>Inatas</a:t>
            </a:r>
            <a:r>
              <a:rPr lang="en-US" dirty="0" smtClean="0"/>
              <a:t> AB</a:t>
            </a:r>
          </a:p>
          <a:p>
            <a:r>
              <a:rPr lang="en-US" dirty="0" err="1" smtClean="0">
                <a:hlinkClick r:id="rId24"/>
              </a:rPr>
              <a:t>UnBBayes</a:t>
            </a:r>
            <a:r>
              <a:rPr lang="en-US" dirty="0" smtClean="0"/>
              <a:t> </a:t>
            </a:r>
          </a:p>
          <a:p>
            <a:r>
              <a:rPr lang="en-US" dirty="0" err="1" smtClean="0">
                <a:hlinkClick r:id="rId25"/>
              </a:rPr>
              <a:t>Uninet</a:t>
            </a:r>
            <a:r>
              <a:rPr lang="en-US" dirty="0" smtClean="0"/>
              <a:t> </a:t>
            </a:r>
          </a:p>
          <a:p>
            <a:r>
              <a:rPr lang="en-US" dirty="0" smtClean="0">
                <a:hlinkClick r:id="rId26"/>
              </a:rPr>
              <a:t>Tetrad</a:t>
            </a:r>
            <a:r>
              <a:rPr lang="en-US" dirty="0" smtClean="0"/>
              <a:t> </a:t>
            </a:r>
            <a:endParaRPr lang="uk-UA" dirty="0" smtClean="0"/>
          </a:p>
          <a:p>
            <a:r>
              <a:rPr lang="en-US" dirty="0" err="1" smtClean="0">
                <a:hlinkClick r:id="rId27"/>
              </a:rPr>
              <a:t>Dezide</a:t>
            </a:r>
            <a:endParaRPr lang="en-US" dirty="0" smtClean="0"/>
          </a:p>
          <a:p>
            <a:r>
              <a:rPr lang="en-US" dirty="0" err="1" smtClean="0">
                <a:hlinkClick r:id="rId28"/>
              </a:rPr>
              <a:t>bnlearn</a:t>
            </a:r>
            <a:r>
              <a:rPr lang="en-US" dirty="0" smtClean="0"/>
              <a:t> — </a:t>
            </a:r>
            <a:r>
              <a:rPr lang="uk-UA" dirty="0" smtClean="0"/>
              <a:t>пакет </a:t>
            </a:r>
            <a:r>
              <a:rPr lang="en-US" dirty="0" smtClean="0">
                <a:hlinkClick r:id="rId29" tooltip="R (мова програмування)"/>
              </a:rPr>
              <a:t>R</a:t>
            </a:r>
            <a:endParaRPr lang="en-US" dirty="0" smtClean="0"/>
          </a:p>
          <a:p>
            <a:r>
              <a:rPr lang="en-US" dirty="0" smtClean="0">
                <a:hlinkClick r:id="rId30"/>
              </a:rPr>
              <a:t>RISO</a:t>
            </a:r>
            <a:r>
              <a:rPr lang="en-US" dirty="0" smtClean="0"/>
              <a:t> (</a:t>
            </a:r>
            <a:r>
              <a:rPr lang="uk-UA" dirty="0" smtClean="0"/>
              <a:t>розподілені мережі переконань)</a:t>
            </a:r>
          </a:p>
          <a:p>
            <a:r>
              <a:rPr lang="en-US" dirty="0" smtClean="0">
                <a:hlinkClick r:id="rId31"/>
              </a:rPr>
              <a:t>BANSY3</a:t>
            </a:r>
            <a:r>
              <a:rPr lang="en-US" dirty="0" smtClean="0"/>
              <a:t> </a:t>
            </a:r>
          </a:p>
          <a:p>
            <a:r>
              <a:rPr lang="en-US" dirty="0" err="1" smtClean="0">
                <a:hlinkClick r:id="rId32"/>
              </a:rPr>
              <a:t>MSBNx</a:t>
            </a:r>
            <a:r>
              <a:rPr lang="en-US" dirty="0" smtClean="0"/>
              <a:t> </a:t>
            </a:r>
          </a:p>
          <a:p>
            <a:r>
              <a:rPr lang="en-US" dirty="0" err="1" smtClean="0">
                <a:hlinkClick r:id="rId33"/>
              </a:rPr>
              <a:t>Bayes</a:t>
            </a:r>
            <a:r>
              <a:rPr lang="en-US" dirty="0" smtClean="0">
                <a:hlinkClick r:id="rId33"/>
              </a:rPr>
              <a:t> Net Toolbox</a:t>
            </a:r>
            <a:r>
              <a:rPr lang="en-US" dirty="0" smtClean="0"/>
              <a:t> </a:t>
            </a:r>
            <a:r>
              <a:rPr lang="uk-UA" dirty="0" smtClean="0"/>
              <a:t>для </a:t>
            </a:r>
            <a:r>
              <a:rPr lang="en-US" dirty="0" err="1" smtClean="0">
                <a:hlinkClick r:id="rId34" tooltip="Matlab"/>
              </a:rPr>
              <a:t>Matlab</a:t>
            </a:r>
            <a:endParaRPr lang="en-US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00790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6152" y="1"/>
            <a:ext cx="10515600" cy="938254"/>
          </a:xfrm>
        </p:spPr>
        <p:txBody>
          <a:bodyPr/>
          <a:lstStyle/>
          <a:p>
            <a:pPr algn="ctr"/>
            <a:r>
              <a:rPr lang="uk-UA" dirty="0" smtClean="0"/>
              <a:t>Приклад програмного забезпечення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5332" y="1089329"/>
            <a:ext cx="8725253" cy="548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046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30629"/>
          </a:xfrm>
        </p:spPr>
        <p:txBody>
          <a:bodyPr/>
          <a:lstStyle/>
          <a:p>
            <a:pPr algn="ctr"/>
            <a:r>
              <a:rPr lang="uk-UA" b="1" dirty="0" smtClean="0"/>
              <a:t>Застосування</a:t>
            </a:r>
            <a:endParaRPr lang="uk-UA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76775" y="956603"/>
            <a:ext cx="1108534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3000" dirty="0" err="1" smtClean="0"/>
              <a:t>Баєсові</a:t>
            </a:r>
            <a:r>
              <a:rPr lang="uk-UA" sz="3000" dirty="0" smtClean="0"/>
              <a:t> мережі застосовують для моделювання переконань в обчислювальній біології та </a:t>
            </a:r>
            <a:r>
              <a:rPr lang="uk-UA" sz="3000" dirty="0" err="1" smtClean="0"/>
              <a:t>біоінформатиці</a:t>
            </a:r>
            <a:r>
              <a:rPr lang="uk-UA" sz="3000" dirty="0" smtClean="0"/>
              <a:t> (аналізі генних регуляторних мереж, структур білків, експресії генів, навчанні епістазів із наборів даних </a:t>
            </a:r>
            <a:r>
              <a:rPr lang="en-US" sz="3000" dirty="0" smtClean="0"/>
              <a:t>GWAS), </a:t>
            </a:r>
            <a:r>
              <a:rPr lang="uk-UA" sz="3000" dirty="0" smtClean="0"/>
              <a:t>медицині, </a:t>
            </a:r>
            <a:r>
              <a:rPr lang="uk-UA" sz="3000" dirty="0" err="1" smtClean="0"/>
              <a:t>біомоніторингу</a:t>
            </a:r>
            <a:r>
              <a:rPr lang="en-US" sz="3000" dirty="0" smtClean="0"/>
              <a:t>, </a:t>
            </a:r>
            <a:r>
              <a:rPr lang="uk-UA" sz="3000" dirty="0" smtClean="0"/>
              <a:t>класифікації документів, інформаційному пошуку, семантичному пошуку</a:t>
            </a:r>
            <a:r>
              <a:rPr lang="en-US" sz="3000" dirty="0" smtClean="0"/>
              <a:t>, </a:t>
            </a:r>
            <a:r>
              <a:rPr lang="uk-UA" sz="3000" dirty="0" smtClean="0"/>
              <a:t>обробці зображень, злитті даних, системах підтримки ухвалення рішень, інженерії, ставках на спорт, іграх, праві, розробці досліджень</a:t>
            </a:r>
            <a:r>
              <a:rPr lang="uk-UA" sz="3000" baseline="30000" dirty="0" smtClean="0"/>
              <a:t> </a:t>
            </a:r>
            <a:r>
              <a:rPr lang="uk-UA" sz="3000" dirty="0" smtClean="0"/>
              <a:t>та аналізі ризиків</a:t>
            </a:r>
            <a:r>
              <a:rPr lang="en-US" sz="3000" dirty="0" smtClean="0"/>
              <a:t>.</a:t>
            </a:r>
            <a:endParaRPr lang="uk-UA" sz="3000" baseline="30000" dirty="0" smtClean="0"/>
          </a:p>
          <a:p>
            <a:pPr algn="just"/>
            <a:r>
              <a:rPr lang="uk-UA" sz="3000" dirty="0" smtClean="0"/>
              <a:t>Існують праці про застосування </a:t>
            </a:r>
            <a:r>
              <a:rPr lang="uk-UA" sz="3000" dirty="0" err="1" smtClean="0"/>
              <a:t>баєсових</a:t>
            </a:r>
            <a:r>
              <a:rPr lang="uk-UA" sz="3000" dirty="0" smtClean="0"/>
              <a:t> мереж в </a:t>
            </a:r>
            <a:r>
              <a:rPr lang="uk-UA" sz="3000" dirty="0" err="1" smtClean="0"/>
              <a:t>біоінформатиці</a:t>
            </a:r>
            <a:r>
              <a:rPr lang="uk-UA" sz="3000" dirty="0" smtClean="0"/>
              <a:t> та фінансовій і маркетинговій інформатиці.</a:t>
            </a:r>
            <a:endParaRPr lang="uk-UA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2054" y="0"/>
            <a:ext cx="10515600" cy="834887"/>
          </a:xfrm>
        </p:spPr>
        <p:txBody>
          <a:bodyPr/>
          <a:lstStyle/>
          <a:p>
            <a:pPr algn="ctr"/>
            <a:r>
              <a:rPr lang="uk-UA" b="1" dirty="0" smtClean="0"/>
              <a:t>Переваги та недоліки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62054" y="1017767"/>
            <a:ext cx="105156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/>
              <a:t>Переваги</a:t>
            </a:r>
          </a:p>
          <a:p>
            <a:r>
              <a:rPr lang="uk-UA" sz="3200" dirty="0" smtClean="0"/>
              <a:t>Повністю описує предметну область</a:t>
            </a:r>
          </a:p>
          <a:p>
            <a:r>
              <a:rPr lang="uk-UA" sz="3200" dirty="0" smtClean="0"/>
              <a:t>Не містить надмірних значень ймовірності</a:t>
            </a:r>
          </a:p>
          <a:p>
            <a:r>
              <a:rPr lang="uk-UA" sz="3200" dirty="0" smtClean="0"/>
              <a:t>Дозволяє реалізовувати гнучкий логічний висновок за умови достатності інформації</a:t>
            </a:r>
          </a:p>
          <a:p>
            <a:r>
              <a:rPr lang="uk-UA" sz="3200" dirty="0" err="1" smtClean="0"/>
              <a:t>Нециклічність</a:t>
            </a:r>
            <a:endParaRPr lang="uk-UA" sz="3200" dirty="0" smtClean="0"/>
          </a:p>
          <a:p>
            <a:endParaRPr lang="uk-UA" sz="3200" dirty="0"/>
          </a:p>
          <a:p>
            <a:r>
              <a:rPr lang="uk-UA" sz="3200" b="1" dirty="0" smtClean="0"/>
              <a:t>Недоліки</a:t>
            </a:r>
          </a:p>
          <a:p>
            <a:r>
              <a:rPr lang="uk-UA" sz="3200" dirty="0" smtClean="0"/>
              <a:t>Велика кількість умовних і безумовних ймовірностей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570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3859" y="0"/>
            <a:ext cx="10515600" cy="65264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Теорема </a:t>
            </a:r>
            <a:r>
              <a:rPr lang="uk-UA" dirty="0" err="1" smtClean="0"/>
              <a:t>Байєса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05516" y="1009816"/>
            <a:ext cx="1121929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/>
              <a:t>У </a:t>
            </a:r>
            <a:r>
              <a:rPr lang="ru-RU" sz="2800" dirty="0" err="1"/>
              <a:t>теорії</a:t>
            </a:r>
            <a:r>
              <a:rPr lang="ru-RU" sz="2800" dirty="0"/>
              <a:t> </a:t>
            </a:r>
            <a:r>
              <a:rPr lang="ru-RU" sz="2800" dirty="0" err="1"/>
              <a:t>ймовірностей</a:t>
            </a:r>
            <a:r>
              <a:rPr lang="ru-RU" sz="2800" dirty="0"/>
              <a:t> та </a:t>
            </a:r>
            <a:r>
              <a:rPr lang="ru-RU" sz="2800" dirty="0" err="1"/>
              <a:t>статистиці</a:t>
            </a:r>
            <a:r>
              <a:rPr lang="ru-RU" sz="2800" dirty="0"/>
              <a:t> </a:t>
            </a:r>
            <a:r>
              <a:rPr lang="ru-RU" sz="2800" b="1" dirty="0" err="1"/>
              <a:t>Теоре́ма</a:t>
            </a:r>
            <a:r>
              <a:rPr lang="ru-RU" sz="2800" b="1" dirty="0"/>
              <a:t> </a:t>
            </a:r>
            <a:r>
              <a:rPr lang="ru-RU" sz="2800" b="1" dirty="0" err="1"/>
              <a:t>Ба́єса</a:t>
            </a:r>
            <a:r>
              <a:rPr lang="ru-RU" sz="2800" dirty="0"/>
              <a:t> (</a:t>
            </a:r>
            <a:r>
              <a:rPr lang="ru-RU" sz="2800" dirty="0" err="1"/>
              <a:t>або</a:t>
            </a:r>
            <a:r>
              <a:rPr lang="ru-RU" sz="2800" dirty="0"/>
              <a:t> ж </a:t>
            </a:r>
            <a:r>
              <a:rPr lang="ru-RU" sz="2800" b="1" dirty="0" err="1"/>
              <a:t>Зако́н</a:t>
            </a:r>
            <a:r>
              <a:rPr lang="ru-RU" sz="2800" b="1" dirty="0"/>
              <a:t> </a:t>
            </a:r>
            <a:r>
              <a:rPr lang="ru-RU" sz="2800" b="1" dirty="0" err="1"/>
              <a:t>Ба́єса</a:t>
            </a:r>
            <a:r>
              <a:rPr lang="ru-RU" sz="2800" dirty="0"/>
              <a:t>, </a:t>
            </a:r>
            <a:r>
              <a:rPr lang="ru-RU" sz="2800" dirty="0" err="1"/>
              <a:t>чи</a:t>
            </a:r>
            <a:r>
              <a:rPr lang="ru-RU" sz="2800" dirty="0"/>
              <a:t> Правило </a:t>
            </a:r>
            <a:r>
              <a:rPr lang="ru-RU" sz="2800" dirty="0" err="1"/>
              <a:t>Баєса</a:t>
            </a:r>
            <a:r>
              <a:rPr lang="ru-RU" sz="2800" dirty="0"/>
              <a:t>) </a:t>
            </a:r>
            <a:r>
              <a:rPr lang="ru-RU" sz="2800" dirty="0" err="1"/>
              <a:t>описує</a:t>
            </a:r>
            <a:r>
              <a:rPr lang="ru-RU" sz="2800" dirty="0"/>
              <a:t> </a:t>
            </a:r>
            <a:r>
              <a:rPr lang="ru-RU" sz="2800" dirty="0" err="1"/>
              <a:t>ймовірність</a:t>
            </a:r>
            <a:r>
              <a:rPr lang="ru-RU" sz="2800" dirty="0"/>
              <a:t> </a:t>
            </a:r>
            <a:r>
              <a:rPr lang="ru-RU" sz="2800" dirty="0" err="1"/>
              <a:t>події</a:t>
            </a:r>
            <a:r>
              <a:rPr lang="ru-RU" sz="2800" dirty="0"/>
              <a:t>, </a:t>
            </a:r>
            <a:r>
              <a:rPr lang="ru-RU" sz="2800" dirty="0" err="1"/>
              <a:t>спираючись</a:t>
            </a:r>
            <a:r>
              <a:rPr lang="ru-RU" sz="2800" dirty="0"/>
              <a:t> на </a:t>
            </a:r>
            <a:r>
              <a:rPr lang="ru-RU" sz="2800" dirty="0" err="1"/>
              <a:t>обставини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могли би бути </a:t>
            </a:r>
            <a:r>
              <a:rPr lang="ru-RU" sz="2800" dirty="0" err="1"/>
              <a:t>пов'язані</a:t>
            </a:r>
            <a:r>
              <a:rPr lang="ru-RU" sz="2800" dirty="0"/>
              <a:t> з </a:t>
            </a:r>
            <a:r>
              <a:rPr lang="ru-RU" sz="2800" dirty="0" err="1"/>
              <a:t>цією</a:t>
            </a:r>
            <a:r>
              <a:rPr lang="ru-RU" sz="2800" dirty="0"/>
              <a:t> </a:t>
            </a:r>
            <a:r>
              <a:rPr lang="ru-RU" sz="2800" dirty="0" err="1"/>
              <a:t>подією</a:t>
            </a:r>
            <a:r>
              <a:rPr lang="ru-RU" sz="2800"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8052" y="2394811"/>
            <a:ext cx="1098870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/>
              <a:t>Приклад.</a:t>
            </a:r>
            <a:r>
              <a:rPr lang="ru-RU" sz="2400" dirty="0" smtClean="0"/>
              <a:t> </a:t>
            </a:r>
            <a:r>
              <a:rPr lang="ru-RU" sz="2400" dirty="0" err="1" smtClean="0"/>
              <a:t>Ентомолог</a:t>
            </a:r>
            <a:r>
              <a:rPr lang="ru-RU" sz="2400" dirty="0" smtClean="0"/>
              <a:t> </a:t>
            </a:r>
            <a:r>
              <a:rPr lang="ru-RU" sz="2400" dirty="0" err="1"/>
              <a:t>бачить</a:t>
            </a:r>
            <a:r>
              <a:rPr lang="ru-RU" sz="2400" dirty="0"/>
              <a:t> </a:t>
            </a:r>
            <a:r>
              <a:rPr lang="ru-RU" sz="2400" dirty="0" err="1"/>
              <a:t>можливо</a:t>
            </a:r>
            <a:r>
              <a:rPr lang="ru-RU" sz="2400" dirty="0"/>
              <a:t> </a:t>
            </a:r>
            <a:r>
              <a:rPr lang="ru-RU" sz="2400" dirty="0" err="1"/>
              <a:t>рідкісний</a:t>
            </a:r>
            <a:r>
              <a:rPr lang="ru-RU" sz="2400" dirty="0"/>
              <a:t> </a:t>
            </a:r>
            <a:r>
              <a:rPr lang="ru-RU" sz="2400" dirty="0" err="1"/>
              <a:t>підвид</a:t>
            </a:r>
            <a:r>
              <a:rPr lang="ru-RU" sz="2400" dirty="0"/>
              <a:t> жука, </a:t>
            </a:r>
            <a:r>
              <a:rPr lang="ru-RU" sz="2400" dirty="0" err="1"/>
              <a:t>із</a:t>
            </a:r>
            <a:r>
              <a:rPr lang="ru-RU" sz="2400" dirty="0"/>
              <a:t>-за </a:t>
            </a:r>
            <a:r>
              <a:rPr lang="ru-RU" sz="2400" dirty="0" err="1"/>
              <a:t>візерунка</a:t>
            </a:r>
            <a:r>
              <a:rPr lang="ru-RU" sz="2400" dirty="0"/>
              <a:t> на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спині</a:t>
            </a:r>
            <a:r>
              <a:rPr lang="ru-RU" sz="2400" dirty="0"/>
              <a:t>. В </a:t>
            </a:r>
            <a:r>
              <a:rPr lang="ru-RU" sz="2400" dirty="0" err="1"/>
              <a:t>рідкісного</a:t>
            </a:r>
            <a:r>
              <a:rPr lang="ru-RU" sz="2400" dirty="0"/>
              <a:t> </a:t>
            </a:r>
            <a:r>
              <a:rPr lang="ru-RU" sz="2400" dirty="0" err="1"/>
              <a:t>підвиду</a:t>
            </a:r>
            <a:r>
              <a:rPr lang="ru-RU" sz="2400" dirty="0"/>
              <a:t> 98% </a:t>
            </a:r>
            <a:r>
              <a:rPr lang="ru-RU" sz="2400" dirty="0" err="1"/>
              <a:t>мають</a:t>
            </a:r>
            <a:r>
              <a:rPr lang="ru-RU" sz="2400" dirty="0"/>
              <a:t> </a:t>
            </a:r>
            <a:r>
              <a:rPr lang="ru-RU" sz="2400" dirty="0" err="1"/>
              <a:t>цей</a:t>
            </a:r>
            <a:r>
              <a:rPr lang="ru-RU" sz="2400" dirty="0"/>
              <a:t> </a:t>
            </a:r>
            <a:r>
              <a:rPr lang="ru-RU" sz="2400" dirty="0" err="1"/>
              <a:t>візерунок</a:t>
            </a:r>
            <a:r>
              <a:rPr lang="ru-RU" sz="2400" dirty="0"/>
              <a:t>,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en-US" sz="2400" i="1" dirty="0"/>
              <a:t>P</a:t>
            </a:r>
            <a:r>
              <a:rPr lang="en-US" sz="2400" dirty="0"/>
              <a:t>(</a:t>
            </a:r>
            <a:r>
              <a:rPr lang="en-US" sz="2400" dirty="0" err="1"/>
              <a:t>Pattern|Rare</a:t>
            </a:r>
            <a:r>
              <a:rPr lang="en-US" sz="2400" dirty="0"/>
              <a:t>) = 98%. </a:t>
            </a:r>
            <a:r>
              <a:rPr lang="ru-RU" sz="2400" dirty="0"/>
              <a:t>В </a:t>
            </a:r>
            <a:r>
              <a:rPr lang="ru-RU" sz="2400" dirty="0" err="1"/>
              <a:t>поширеного</a:t>
            </a:r>
            <a:r>
              <a:rPr lang="ru-RU" sz="2400" dirty="0"/>
              <a:t> </a:t>
            </a:r>
            <a:r>
              <a:rPr lang="ru-RU" sz="2400" dirty="0" err="1"/>
              <a:t>підвиду</a:t>
            </a:r>
            <a:r>
              <a:rPr lang="ru-RU" sz="2400" dirty="0"/>
              <a:t> </a:t>
            </a:r>
            <a:r>
              <a:rPr lang="ru-RU" sz="2400" dirty="0" err="1"/>
              <a:t>цей</a:t>
            </a:r>
            <a:r>
              <a:rPr lang="ru-RU" sz="2400" dirty="0"/>
              <a:t> </a:t>
            </a:r>
            <a:r>
              <a:rPr lang="ru-RU" sz="2400" dirty="0" err="1"/>
              <a:t>візерунок</a:t>
            </a:r>
            <a:r>
              <a:rPr lang="ru-RU" sz="2400" dirty="0"/>
              <a:t> </a:t>
            </a:r>
            <a:r>
              <a:rPr lang="ru-RU" sz="2400" dirty="0" err="1"/>
              <a:t>мають</a:t>
            </a:r>
            <a:r>
              <a:rPr lang="ru-RU" sz="2400" dirty="0"/>
              <a:t> 5%. </a:t>
            </a:r>
            <a:r>
              <a:rPr lang="ru-RU" sz="2400" dirty="0" err="1"/>
              <a:t>Рідкісний</a:t>
            </a:r>
            <a:r>
              <a:rPr lang="ru-RU" sz="2400" dirty="0"/>
              <a:t> </a:t>
            </a:r>
            <a:r>
              <a:rPr lang="ru-RU" sz="2400" dirty="0" err="1"/>
              <a:t>підвид</a:t>
            </a:r>
            <a:r>
              <a:rPr lang="ru-RU" sz="2400" dirty="0"/>
              <a:t> </a:t>
            </a:r>
            <a:r>
              <a:rPr lang="ru-RU" sz="2400" dirty="0" err="1"/>
              <a:t>налічує</a:t>
            </a:r>
            <a:r>
              <a:rPr lang="ru-RU" sz="2400" dirty="0"/>
              <a:t> </a:t>
            </a:r>
            <a:r>
              <a:rPr lang="ru-RU" sz="2400" dirty="0" err="1"/>
              <a:t>лише</a:t>
            </a:r>
            <a:r>
              <a:rPr lang="ru-RU" sz="2400" dirty="0"/>
              <a:t> 0.1%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популяції</a:t>
            </a:r>
            <a:r>
              <a:rPr lang="ru-RU" sz="2400" dirty="0"/>
              <a:t>. </a:t>
            </a:r>
            <a:r>
              <a:rPr lang="ru-RU" sz="2400" dirty="0" err="1"/>
              <a:t>Наскільки</a:t>
            </a:r>
            <a:r>
              <a:rPr lang="ru-RU" sz="2400" dirty="0"/>
              <a:t> </a:t>
            </a:r>
            <a:r>
              <a:rPr lang="ru-RU" sz="2400" dirty="0" err="1"/>
              <a:t>ймовірно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жук з </a:t>
            </a:r>
            <a:r>
              <a:rPr lang="ru-RU" sz="2400" dirty="0" err="1"/>
              <a:t>візерунком</a:t>
            </a:r>
            <a:r>
              <a:rPr lang="ru-RU" sz="2400" dirty="0"/>
              <a:t> є </a:t>
            </a:r>
            <a:r>
              <a:rPr lang="ru-RU" sz="2400" dirty="0" err="1"/>
              <a:t>рідкісним</a:t>
            </a:r>
            <a:r>
              <a:rPr lang="ru-RU" sz="2400" dirty="0"/>
              <a:t>,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чому</a:t>
            </a:r>
            <a:r>
              <a:rPr lang="ru-RU" sz="2400" dirty="0"/>
              <a:t> </a:t>
            </a:r>
            <a:r>
              <a:rPr lang="ru-RU" sz="2400" dirty="0" err="1"/>
              <a:t>дорівнює</a:t>
            </a:r>
            <a:r>
              <a:rPr lang="ru-RU" sz="2400" dirty="0"/>
              <a:t> </a:t>
            </a:r>
            <a:r>
              <a:rPr lang="en-US" sz="2400" i="1" dirty="0"/>
              <a:t>P</a:t>
            </a:r>
            <a:r>
              <a:rPr lang="en-US" sz="2400" dirty="0"/>
              <a:t>(</a:t>
            </a:r>
            <a:r>
              <a:rPr lang="en-US" sz="2400" i="1" dirty="0" err="1"/>
              <a:t>Rare</a:t>
            </a:r>
            <a:r>
              <a:rPr lang="en-US" sz="2400" dirty="0" err="1"/>
              <a:t>|</a:t>
            </a:r>
            <a:r>
              <a:rPr lang="en-US" sz="2400" i="1" dirty="0" err="1"/>
              <a:t>Pattern</a:t>
            </a:r>
            <a:r>
              <a:rPr lang="en-US" sz="2400" dirty="0"/>
              <a:t>)?</a:t>
            </a:r>
            <a:endParaRPr lang="ru-RU" sz="2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2273" y="4702865"/>
            <a:ext cx="810577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700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6837" y="0"/>
            <a:ext cx="10515600" cy="579549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Історія</a:t>
            </a:r>
            <a:endParaRPr lang="uk-UA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15926" y="579549"/>
            <a:ext cx="1073105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Термін «</a:t>
            </a:r>
            <a:r>
              <a:rPr lang="uk-UA" sz="2400" dirty="0" err="1" smtClean="0"/>
              <a:t>баєсові</a:t>
            </a:r>
            <a:r>
              <a:rPr lang="uk-UA" sz="2400" dirty="0" smtClean="0"/>
              <a:t> мережі» (англ. </a:t>
            </a:r>
            <a:r>
              <a:rPr lang="en-US" sz="2400" i="1" dirty="0" smtClean="0"/>
              <a:t>Bayesian networks</a:t>
            </a:r>
            <a:r>
              <a:rPr lang="en-US" sz="2400" dirty="0" smtClean="0"/>
              <a:t>) </a:t>
            </a:r>
            <a:r>
              <a:rPr lang="uk-UA" sz="2400" dirty="0" smtClean="0"/>
              <a:t>було запроваджено </a:t>
            </a:r>
            <a:r>
              <a:rPr lang="uk-UA" sz="2400" dirty="0" err="1" smtClean="0"/>
              <a:t>Йудою</a:t>
            </a:r>
            <a:r>
              <a:rPr lang="uk-UA" sz="2400" dirty="0" smtClean="0"/>
              <a:t> Перлом 1985 року для підкреслення трьох аспектів:</a:t>
            </a:r>
          </a:p>
          <a:p>
            <a:r>
              <a:rPr lang="uk-UA" sz="2400" dirty="0" smtClean="0"/>
              <a:t>Часто суб'єктивної природи вхідної інформації.</a:t>
            </a:r>
          </a:p>
          <a:p>
            <a:pPr algn="just"/>
            <a:r>
              <a:rPr lang="uk-UA" sz="2400" dirty="0" smtClean="0"/>
              <a:t>Покладання на </a:t>
            </a:r>
            <a:r>
              <a:rPr lang="uk-UA" sz="2400" dirty="0" err="1" smtClean="0"/>
              <a:t>баєсове</a:t>
            </a:r>
            <a:r>
              <a:rPr lang="uk-UA" sz="2400" dirty="0" smtClean="0"/>
              <a:t> обумовлювання як основу для уточнення інформації.</a:t>
            </a:r>
          </a:p>
          <a:p>
            <a:r>
              <a:rPr lang="uk-UA" sz="2400" dirty="0" smtClean="0"/>
              <a:t>Відмінності причинної та доказової моделей міркування, яка підкреслює працю Томаса </a:t>
            </a:r>
            <a:r>
              <a:rPr lang="uk-UA" sz="2400" dirty="0" err="1" smtClean="0"/>
              <a:t>Баєса</a:t>
            </a:r>
            <a:r>
              <a:rPr lang="uk-UA" sz="2400" dirty="0" smtClean="0"/>
              <a:t>, опубліковану посмертно 1763 року.</a:t>
            </a:r>
          </a:p>
          <a:p>
            <a:pPr algn="just"/>
            <a:r>
              <a:rPr lang="uk-UA" sz="2400" dirty="0" smtClean="0"/>
              <a:t>В кінці 1980-х років праці </a:t>
            </a:r>
            <a:r>
              <a:rPr lang="uk-UA" sz="2400" dirty="0" err="1" smtClean="0"/>
              <a:t>Йуди</a:t>
            </a:r>
            <a:r>
              <a:rPr lang="uk-UA" sz="2400" dirty="0" smtClean="0"/>
              <a:t> Перла «Імовірнісне міркування в інтелектуальних системах»</a:t>
            </a:r>
            <a:r>
              <a:rPr lang="uk-UA" sz="2400" baseline="30000" dirty="0" smtClean="0"/>
              <a:t> </a:t>
            </a:r>
            <a:r>
              <a:rPr lang="uk-UA" sz="2400" dirty="0" smtClean="0"/>
              <a:t>та </a:t>
            </a:r>
            <a:r>
              <a:rPr lang="uk-UA" sz="2400" dirty="0" err="1" smtClean="0"/>
              <a:t>Річарда</a:t>
            </a:r>
            <a:r>
              <a:rPr lang="uk-UA" sz="2400" dirty="0" smtClean="0"/>
              <a:t> </a:t>
            </a:r>
            <a:r>
              <a:rPr lang="uk-UA" sz="2400" dirty="0" err="1" smtClean="0"/>
              <a:t>Неаполітана</a:t>
            </a:r>
            <a:r>
              <a:rPr lang="uk-UA" sz="2400" dirty="0" smtClean="0"/>
              <a:t> «Імовірнісне міркування в експертних системах» підсумували властивості </a:t>
            </a:r>
            <a:r>
              <a:rPr lang="uk-UA" sz="2400" dirty="0" err="1" smtClean="0"/>
              <a:t>баєсових</a:t>
            </a:r>
            <a:r>
              <a:rPr lang="uk-UA" sz="2400" dirty="0" smtClean="0"/>
              <a:t> мереж та утвердили </a:t>
            </a:r>
            <a:r>
              <a:rPr lang="uk-UA" sz="2400" dirty="0" err="1" smtClean="0"/>
              <a:t>баєсові</a:t>
            </a:r>
            <a:r>
              <a:rPr lang="uk-UA" sz="2400" dirty="0" smtClean="0"/>
              <a:t> мережі як область дослідження.</a:t>
            </a:r>
          </a:p>
          <a:p>
            <a:pPr algn="just"/>
            <a:r>
              <a:rPr lang="uk-UA" sz="2400" dirty="0" smtClean="0"/>
              <a:t>Неофіційні варіанти таких мереж було вперше застосовано 1913 року юристом Джоном Генрі </a:t>
            </a:r>
            <a:r>
              <a:rPr lang="uk-UA" sz="2400" dirty="0" err="1" smtClean="0"/>
              <a:t>Вігмором</a:t>
            </a:r>
            <a:r>
              <a:rPr lang="en-US" sz="2400" dirty="0" smtClean="0"/>
              <a:t> </a:t>
            </a:r>
            <a:r>
              <a:rPr lang="uk-UA" sz="2400" dirty="0" smtClean="0"/>
              <a:t>у вигляді діаграм </a:t>
            </a:r>
            <a:r>
              <a:rPr lang="uk-UA" sz="2400" dirty="0" err="1" smtClean="0"/>
              <a:t>Вігмора</a:t>
            </a:r>
            <a:r>
              <a:rPr lang="en-US" sz="2400" dirty="0" smtClean="0"/>
              <a:t> </a:t>
            </a:r>
            <a:r>
              <a:rPr lang="uk-UA" sz="2400" dirty="0" smtClean="0"/>
              <a:t>для аналізу процесуальних доказів. Інший варіант, що називається діаграмами шляхів</a:t>
            </a:r>
            <a:r>
              <a:rPr lang="en-US" sz="2400" dirty="0" smtClean="0"/>
              <a:t>, </a:t>
            </a:r>
            <a:r>
              <a:rPr lang="uk-UA" sz="2400" dirty="0" smtClean="0"/>
              <a:t>було розроблено генетиком </a:t>
            </a:r>
            <a:r>
              <a:rPr lang="uk-UA" sz="2400" dirty="0" err="1" smtClean="0"/>
              <a:t>Сьюелом</a:t>
            </a:r>
            <a:r>
              <a:rPr lang="uk-UA" sz="2400" dirty="0" smtClean="0"/>
              <a:t> </a:t>
            </a:r>
            <a:r>
              <a:rPr lang="uk-UA" sz="2400" dirty="0" err="1" smtClean="0"/>
              <a:t>Райтом</a:t>
            </a:r>
            <a:r>
              <a:rPr lang="en-US" sz="2400" dirty="0" smtClean="0"/>
              <a:t>, </a:t>
            </a:r>
            <a:r>
              <a:rPr lang="uk-UA" sz="2400" dirty="0" smtClean="0"/>
              <a:t>і застосовано в суспільній та поведінковій науці</a:t>
            </a:r>
            <a:r>
              <a:rPr lang="en-US" sz="2400" dirty="0" smtClean="0"/>
              <a:t> (</a:t>
            </a:r>
            <a:r>
              <a:rPr lang="uk-UA" sz="2400" dirty="0" smtClean="0"/>
              <a:t>переважно в лінійних параметричних моделях).</a:t>
            </a:r>
          </a:p>
          <a:p>
            <a:pPr algn="just"/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79869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146186"/>
            <a:ext cx="10515600" cy="716700"/>
          </a:xfrm>
        </p:spPr>
        <p:txBody>
          <a:bodyPr/>
          <a:lstStyle/>
          <a:p>
            <a:pPr algn="ctr"/>
            <a:r>
              <a:rPr lang="uk-UA" b="1" dirty="0" smtClean="0"/>
              <a:t>Визначення</a:t>
            </a:r>
            <a:endParaRPr lang="uk-UA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055077" y="1125415"/>
            <a:ext cx="1036788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b="1" dirty="0" smtClean="0"/>
              <a:t>Ба́єсова мере́жа</a:t>
            </a:r>
            <a:r>
              <a:rPr lang="vi-VN" sz="2400" dirty="0" smtClean="0"/>
              <a:t>, </a:t>
            </a:r>
            <a:r>
              <a:rPr lang="vi-VN" sz="2400" b="1" dirty="0" smtClean="0"/>
              <a:t>мере́жа Ба́єса</a:t>
            </a:r>
            <a:r>
              <a:rPr lang="vi-VN" sz="2400" dirty="0" smtClean="0"/>
              <a:t>, </a:t>
            </a:r>
            <a:r>
              <a:rPr lang="vi-VN" sz="2400" b="1" dirty="0" smtClean="0"/>
              <a:t>мере́жа перекона́нь</a:t>
            </a:r>
            <a:r>
              <a:rPr lang="vi-VN" sz="2400" dirty="0" smtClean="0"/>
              <a:t>, </a:t>
            </a:r>
            <a:r>
              <a:rPr lang="vi-VN" sz="2400" b="1" dirty="0" smtClean="0"/>
              <a:t>ба́єсова моде́ль</a:t>
            </a:r>
            <a:r>
              <a:rPr lang="vi-VN" sz="2400" dirty="0" smtClean="0"/>
              <a:t> або </a:t>
            </a:r>
            <a:r>
              <a:rPr lang="vi-VN" sz="2400" b="1" dirty="0" smtClean="0"/>
              <a:t>ймові́рнісна орієнто́вана ациклі́чна гра́фова моде́ль</a:t>
            </a:r>
            <a:r>
              <a:rPr lang="vi-VN" sz="2400" dirty="0" smtClean="0"/>
              <a:t> </a:t>
            </a:r>
            <a:r>
              <a:rPr lang="en-US" sz="2400" dirty="0" smtClean="0"/>
              <a:t>— </a:t>
            </a:r>
            <a:r>
              <a:rPr lang="vi-VN" sz="2400" dirty="0" smtClean="0"/>
              <a:t>це ймовірнісна графічна модель (різновид статистичної моделі), яка представляє набір випадкових змінних</a:t>
            </a:r>
            <a:r>
              <a:rPr lang="uk-UA" sz="2400" dirty="0" smtClean="0"/>
              <a:t> </a:t>
            </a:r>
            <a:r>
              <a:rPr lang="vi-VN" sz="2400" dirty="0" smtClean="0"/>
              <a:t>та їхніх умовних залежностей</a:t>
            </a:r>
            <a:r>
              <a:rPr lang="en-US" sz="2400" dirty="0" smtClean="0"/>
              <a:t> </a:t>
            </a:r>
            <a:r>
              <a:rPr lang="vi-VN" sz="2400" dirty="0" smtClean="0"/>
              <a:t>за допомогою орієнтованого ациклічного графу (ОАГ, </a:t>
            </a:r>
            <a:r>
              <a:rPr lang="en-US" sz="2400" i="1" dirty="0" smtClean="0"/>
              <a:t>directed </a:t>
            </a:r>
            <a:r>
              <a:rPr lang="en-US" sz="2400" i="1" dirty="0" smtClean="0"/>
              <a:t>acyclic graph, DAG</a:t>
            </a:r>
            <a:r>
              <a:rPr lang="en-US" sz="2400" dirty="0" smtClean="0"/>
              <a:t>). </a:t>
            </a:r>
            <a:endParaRPr lang="uk-UA" sz="2400" dirty="0" smtClean="0"/>
          </a:p>
          <a:p>
            <a:pPr algn="just"/>
            <a:endParaRPr lang="uk-UA" sz="2400" dirty="0" smtClean="0"/>
          </a:p>
          <a:p>
            <a:pPr algn="just"/>
            <a:r>
              <a:rPr lang="uk-UA" sz="2400" dirty="0" smtClean="0">
                <a:latin typeface="Arial" pitchFamily="34" charset="0"/>
                <a:cs typeface="Arial" pitchFamily="34" charset="0"/>
              </a:rPr>
              <a:t>Існують ефективні алгоритми, що виконують виведення та навчання в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баєсових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мережах.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Баєсові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мережі, що моделюють послідовності змінних (наприклад, сигнали мовлення, або послідовності білків), називають динамічними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баєсовими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мережами. Узагальнення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баєсових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мереж, що можуть представляти та розв'язувати задачі ухвалення рішень за умов невизначеності, називають діаграмами впливу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401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3958" y="1"/>
            <a:ext cx="10515600" cy="772732"/>
          </a:xfrm>
        </p:spPr>
        <p:txBody>
          <a:bodyPr/>
          <a:lstStyle/>
          <a:p>
            <a:pPr algn="ctr"/>
            <a:r>
              <a:rPr lang="uk-UA" b="1" dirty="0" smtClean="0"/>
              <a:t>Теорема </a:t>
            </a:r>
            <a:r>
              <a:rPr lang="uk-UA" b="1" dirty="0" err="1" smtClean="0"/>
              <a:t>Баєса</a:t>
            </a:r>
            <a:r>
              <a:rPr lang="uk-UA" b="1" dirty="0" smtClean="0"/>
              <a:t> (пояснення)</a:t>
            </a:r>
            <a:endParaRPr lang="uk-UA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6438" y="1139483"/>
            <a:ext cx="10267861" cy="4684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0244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5321" y="0"/>
            <a:ext cx="10515600" cy="785611"/>
          </a:xfrm>
        </p:spPr>
        <p:txBody>
          <a:bodyPr/>
          <a:lstStyle/>
          <a:p>
            <a:pPr algn="ctr"/>
            <a:r>
              <a:rPr lang="uk-UA" b="1" dirty="0" smtClean="0"/>
              <a:t>Теорема </a:t>
            </a:r>
            <a:r>
              <a:rPr lang="uk-UA" b="1" dirty="0" err="1" smtClean="0"/>
              <a:t>Байєса</a:t>
            </a:r>
            <a:r>
              <a:rPr lang="uk-UA" b="1" dirty="0" smtClean="0"/>
              <a:t> </a:t>
            </a:r>
            <a:r>
              <a:rPr lang="uk-UA" b="1" dirty="0" smtClean="0"/>
              <a:t>(пояснення)</a:t>
            </a:r>
            <a:endParaRPr lang="uk-UA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477108" y="1055077"/>
            <a:ext cx="4262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P(x) = </a:t>
            </a:r>
            <a:r>
              <a:rPr lang="uk-UA" dirty="0" smtClean="0"/>
              <a:t>(0.4 — 0.1) * (1 — 0) / (1 * 1) = 0.3</a:t>
            </a:r>
            <a:endParaRPr lang="uk-UA" dirty="0"/>
          </a:p>
        </p:txBody>
      </p:sp>
      <p:sp>
        <p:nvSpPr>
          <p:cNvPr id="6" name="TextBox 5"/>
          <p:cNvSpPr txBox="1"/>
          <p:nvPr/>
        </p:nvSpPr>
        <p:spPr>
          <a:xfrm>
            <a:off x="1463041" y="1575582"/>
            <a:ext cx="4262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P(y) = </a:t>
            </a:r>
            <a:r>
              <a:rPr lang="uk-UA" dirty="0" smtClean="0"/>
              <a:t>(0.</a:t>
            </a:r>
            <a:r>
              <a:rPr lang="en-US" dirty="0" smtClean="0"/>
              <a:t>7</a:t>
            </a:r>
            <a:r>
              <a:rPr lang="uk-UA" dirty="0" smtClean="0"/>
              <a:t> — 0.</a:t>
            </a:r>
            <a:r>
              <a:rPr lang="en-US" dirty="0" smtClean="0"/>
              <a:t>5</a:t>
            </a:r>
            <a:r>
              <a:rPr lang="uk-UA" dirty="0" smtClean="0"/>
              <a:t>) * (1 — 0) / (1 * 1) = 0.</a:t>
            </a:r>
            <a:r>
              <a:rPr lang="en-US" dirty="0" smtClean="0"/>
              <a:t>2</a:t>
            </a:r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1463039" y="2110152"/>
            <a:ext cx="5050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P(X, Y) = (0.4 — 0.1) * (0.7 — 0.5) / (1 * 1) = 0.06</a:t>
            </a:r>
            <a:endParaRPr lang="uk-UA" dirty="0"/>
          </a:p>
        </p:txBody>
      </p:sp>
      <p:sp>
        <p:nvSpPr>
          <p:cNvPr id="8" name="TextBox 7"/>
          <p:cNvSpPr txBox="1"/>
          <p:nvPr/>
        </p:nvSpPr>
        <p:spPr>
          <a:xfrm>
            <a:off x="1477108" y="2616591"/>
            <a:ext cx="46001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P(Y|X)=</a:t>
            </a:r>
            <a:r>
              <a:rPr lang="es-ES" dirty="0" smtClean="0"/>
              <a:t> P(X, Y) /</a:t>
            </a:r>
            <a:r>
              <a:rPr lang="en-US" dirty="0" smtClean="0"/>
              <a:t> P(x) =0.06/0.3=0.2</a:t>
            </a:r>
            <a:endParaRPr lang="uk-UA" dirty="0"/>
          </a:p>
        </p:txBody>
      </p:sp>
      <p:sp>
        <p:nvSpPr>
          <p:cNvPr id="9" name="TextBox 8"/>
          <p:cNvSpPr txBox="1"/>
          <p:nvPr/>
        </p:nvSpPr>
        <p:spPr>
          <a:xfrm>
            <a:off x="1505243" y="3080824"/>
            <a:ext cx="46001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P(X|Y)=</a:t>
            </a:r>
            <a:r>
              <a:rPr lang="es-ES" dirty="0" smtClean="0"/>
              <a:t> P(X, Y) /</a:t>
            </a:r>
            <a:r>
              <a:rPr lang="en-US" dirty="0" smtClean="0"/>
              <a:t> P(y) =0.06/0.2=0.3</a:t>
            </a:r>
            <a:endParaRPr lang="uk-UA" dirty="0"/>
          </a:p>
        </p:txBody>
      </p:sp>
      <p:pic>
        <p:nvPicPr>
          <p:cNvPr id="9218" name="Picture 2" descr="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07070" y="3832860"/>
            <a:ext cx="4628941" cy="570328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6780628" y="5120640"/>
            <a:ext cx="39530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Теорема </a:t>
            </a:r>
            <a:r>
              <a:rPr lang="uk-UA" sz="3200" dirty="0" err="1" smtClean="0"/>
              <a:t>Баєса</a:t>
            </a:r>
            <a:endParaRPr lang="uk-UA" sz="3200" dirty="0"/>
          </a:p>
        </p:txBody>
      </p:sp>
      <p:sp>
        <p:nvSpPr>
          <p:cNvPr id="12" name="Стрелка влево 11"/>
          <p:cNvSpPr/>
          <p:nvPr/>
        </p:nvSpPr>
        <p:spPr>
          <a:xfrm>
            <a:off x="5809957" y="5289452"/>
            <a:ext cx="900332" cy="32355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2753" y="4992163"/>
            <a:ext cx="3500469" cy="950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23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442" y="68912"/>
            <a:ext cx="10515600" cy="66518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Приклад</a:t>
            </a:r>
            <a:endParaRPr lang="uk-UA" b="1" dirty="0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32240" y="5586485"/>
            <a:ext cx="10133843" cy="89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745588" y="1097280"/>
            <a:ext cx="1090246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200" dirty="0" smtClean="0"/>
              <a:t>Припустімо, що існують дві події, які можуть спричинити мокрість трави: або увімкнено </a:t>
            </a:r>
            <a:r>
              <a:rPr lang="uk-UA" sz="2200" dirty="0" err="1" smtClean="0"/>
              <a:t>розбризкувач</a:t>
            </a:r>
            <a:r>
              <a:rPr lang="uk-UA" sz="2200" dirty="0" smtClean="0"/>
              <a:t>, або йде дощ. Також припустімо, що дощ має прямий вплив на використання </a:t>
            </a:r>
            <a:r>
              <a:rPr lang="uk-UA" sz="2200" dirty="0" err="1" smtClean="0"/>
              <a:t>розбризкувача</a:t>
            </a:r>
            <a:r>
              <a:rPr lang="uk-UA" sz="2200" dirty="0" smtClean="0"/>
              <a:t> (а саме, коли йде дощ, </a:t>
            </a:r>
            <a:r>
              <a:rPr lang="uk-UA" sz="2200" dirty="0" err="1" smtClean="0"/>
              <a:t>розбризкувач</a:t>
            </a:r>
            <a:r>
              <a:rPr lang="uk-UA" sz="2200" dirty="0" smtClean="0"/>
              <a:t> зазвичай не увімкнено). Тоді цю ситуацію може бути </a:t>
            </a:r>
            <a:r>
              <a:rPr lang="uk-UA" sz="2200" dirty="0" err="1" smtClean="0"/>
              <a:t>змодельовано</a:t>
            </a:r>
            <a:r>
              <a:rPr lang="uk-UA" sz="2200" dirty="0" smtClean="0"/>
              <a:t> </a:t>
            </a:r>
            <a:r>
              <a:rPr lang="uk-UA" sz="2200" dirty="0" err="1" smtClean="0"/>
              <a:t>баєсовою</a:t>
            </a:r>
            <a:r>
              <a:rPr lang="uk-UA" sz="2200" dirty="0" smtClean="0"/>
              <a:t> мережею (показаною праворуч). Всі три змінні мають два можливі значення, </a:t>
            </a:r>
            <a:r>
              <a:rPr lang="en-US" sz="2200" dirty="0" smtClean="0"/>
              <a:t>T (</a:t>
            </a:r>
            <a:r>
              <a:rPr lang="uk-UA" sz="2200" dirty="0" smtClean="0"/>
              <a:t>істина, англ.</a:t>
            </a:r>
            <a:r>
              <a:rPr lang="en-US" sz="2200" i="1" dirty="0" smtClean="0"/>
              <a:t>True</a:t>
            </a:r>
            <a:r>
              <a:rPr lang="en-US" sz="2200" dirty="0" smtClean="0"/>
              <a:t>) </a:t>
            </a:r>
            <a:r>
              <a:rPr lang="uk-UA" sz="2200" dirty="0" smtClean="0"/>
              <a:t>та </a:t>
            </a:r>
            <a:r>
              <a:rPr lang="en-US" sz="2200" dirty="0" smtClean="0"/>
              <a:t>F (</a:t>
            </a:r>
            <a:r>
              <a:rPr lang="uk-UA" sz="2200" dirty="0" smtClean="0"/>
              <a:t>хиба, англ. </a:t>
            </a:r>
            <a:r>
              <a:rPr lang="en-US" sz="2200" i="1" dirty="0" smtClean="0"/>
              <a:t>False</a:t>
            </a:r>
            <a:r>
              <a:rPr lang="en-US" sz="2200" dirty="0" smtClean="0"/>
              <a:t>).</a:t>
            </a:r>
          </a:p>
          <a:p>
            <a:pPr algn="just"/>
            <a:r>
              <a:rPr lang="uk-UA" sz="2200" dirty="0" smtClean="0"/>
              <a:t>Функцією спільного розподілу </a:t>
            </a:r>
            <a:r>
              <a:rPr lang="uk-UA" sz="2200" dirty="0" err="1" smtClean="0"/>
              <a:t>ймовірносі</a:t>
            </a:r>
            <a:r>
              <a:rPr lang="uk-UA" sz="2200" dirty="0" smtClean="0"/>
              <a:t> є</a:t>
            </a:r>
          </a:p>
          <a:p>
            <a:pPr algn="just"/>
            <a:r>
              <a:rPr lang="uk-UA" sz="2200" dirty="0" smtClean="0"/>
              <a:t>де назви змінних є скороченнями </a:t>
            </a:r>
            <a:r>
              <a:rPr lang="en-US" sz="2200" i="1" dirty="0" smtClean="0"/>
              <a:t>G = </a:t>
            </a:r>
            <a:r>
              <a:rPr lang="uk-UA" sz="2200" i="1" dirty="0" smtClean="0"/>
              <a:t>трава мокра (англ.</a:t>
            </a:r>
            <a:r>
              <a:rPr lang="uk-UA" sz="2200" dirty="0" smtClean="0"/>
              <a:t> </a:t>
            </a:r>
            <a:r>
              <a:rPr lang="en-US" sz="2200" dirty="0" smtClean="0"/>
              <a:t>Grass wet</a:t>
            </a:r>
            <a:r>
              <a:rPr lang="en-US" sz="2200" i="1" dirty="0" smtClean="0"/>
              <a:t>, </a:t>
            </a:r>
            <a:r>
              <a:rPr lang="uk-UA" sz="2200" i="1" dirty="0" smtClean="0"/>
              <a:t>так/ні)</a:t>
            </a:r>
            <a:r>
              <a:rPr lang="uk-UA" sz="2200" dirty="0" smtClean="0"/>
              <a:t>, </a:t>
            </a:r>
            <a:r>
              <a:rPr lang="en-US" sz="2200" i="1" dirty="0" smtClean="0"/>
              <a:t>S = </a:t>
            </a:r>
            <a:r>
              <a:rPr lang="uk-UA" sz="2200" i="1" dirty="0" err="1" smtClean="0"/>
              <a:t>розбризкувач</a:t>
            </a:r>
            <a:r>
              <a:rPr lang="uk-UA" sz="2200" i="1" dirty="0" smtClean="0"/>
              <a:t> увімкнено (англ.</a:t>
            </a:r>
            <a:r>
              <a:rPr lang="uk-UA" sz="2200" dirty="0" smtClean="0"/>
              <a:t> </a:t>
            </a:r>
            <a:r>
              <a:rPr lang="en-US" sz="2200" dirty="0" smtClean="0"/>
              <a:t>Sprinkler</a:t>
            </a:r>
            <a:r>
              <a:rPr lang="en-US" sz="2200" i="1" dirty="0" smtClean="0"/>
              <a:t>, </a:t>
            </a:r>
            <a:r>
              <a:rPr lang="uk-UA" sz="2200" i="1" dirty="0" smtClean="0"/>
              <a:t>так/ні)</a:t>
            </a:r>
            <a:r>
              <a:rPr lang="uk-UA" sz="2200" dirty="0" smtClean="0"/>
              <a:t> та </a:t>
            </a:r>
            <a:r>
              <a:rPr lang="en-US" sz="2200" i="1" dirty="0" smtClean="0"/>
              <a:t>R = </a:t>
            </a:r>
            <a:r>
              <a:rPr lang="uk-UA" sz="2200" i="1" dirty="0" smtClean="0"/>
              <a:t>іде дощ (англ.</a:t>
            </a:r>
            <a:r>
              <a:rPr lang="uk-UA" sz="2200" dirty="0" smtClean="0"/>
              <a:t> </a:t>
            </a:r>
            <a:r>
              <a:rPr lang="en-US" sz="2200" dirty="0" smtClean="0"/>
              <a:t>Raining</a:t>
            </a:r>
            <a:r>
              <a:rPr lang="en-US" sz="2200" i="1" dirty="0" smtClean="0"/>
              <a:t>, </a:t>
            </a:r>
            <a:r>
              <a:rPr lang="uk-UA" sz="2200" i="1" dirty="0" smtClean="0"/>
              <a:t>так/ні)</a:t>
            </a:r>
            <a:r>
              <a:rPr lang="uk-UA" sz="2200" dirty="0" smtClean="0"/>
              <a:t>.</a:t>
            </a:r>
          </a:p>
          <a:p>
            <a:pPr algn="just"/>
            <a:r>
              <a:rPr lang="uk-UA" sz="2200" dirty="0" smtClean="0"/>
              <a:t>Ця модель може відповідати на такі питання, як "Якою є ймовірність того, що йде дощ, якщо трава мокра?" шляхом застосування формули умовної ймовірності та підбиття сум за всіма </a:t>
            </a:r>
            <a:r>
              <a:rPr lang="uk-UA" sz="2200" dirty="0" err="1" smtClean="0"/>
              <a:t>завадними</a:t>
            </a:r>
            <a:r>
              <a:rPr lang="uk-UA" sz="2200" dirty="0" smtClean="0"/>
              <a:t> змінними</a:t>
            </a:r>
            <a:r>
              <a:rPr lang="en-US" sz="2200" dirty="0" smtClean="0"/>
              <a:t>:</a:t>
            </a:r>
            <a:endParaRPr lang="uk-UA" sz="2200" dirty="0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4258" y="3094893"/>
            <a:ext cx="4104146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84393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5473" y="0"/>
            <a:ext cx="10515600" cy="837127"/>
          </a:xfrm>
        </p:spPr>
        <p:txBody>
          <a:bodyPr/>
          <a:lstStyle/>
          <a:p>
            <a:pPr algn="ctr"/>
            <a:r>
              <a:rPr lang="uk-UA" dirty="0" smtClean="0"/>
              <a:t>Мережа</a:t>
            </a:r>
            <a:endParaRPr lang="uk-UA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6431" y="804449"/>
            <a:ext cx="9495691" cy="5262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31734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2053" y="0"/>
            <a:ext cx="10515600" cy="1325563"/>
          </a:xfrm>
        </p:spPr>
        <p:txBody>
          <a:bodyPr/>
          <a:lstStyle/>
          <a:p>
            <a:pPr algn="ctr"/>
            <a:r>
              <a:rPr lang="uk-UA" dirty="0" smtClean="0"/>
              <a:t>Приклад </a:t>
            </a:r>
            <a:r>
              <a:rPr lang="uk-UA" dirty="0" err="1" smtClean="0"/>
              <a:t>байєсовської</a:t>
            </a:r>
            <a:r>
              <a:rPr lang="uk-UA" dirty="0" smtClean="0"/>
              <a:t> мережі підсистеми діагностики транспортного засобу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1218" y="1368774"/>
            <a:ext cx="7294344" cy="4817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5708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340</Words>
  <Application>Microsoft Office PowerPoint</Application>
  <PresentationFormat>Широкоэкранный</PresentationFormat>
  <Paragraphs>73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Байєсовські мережі</vt:lpstr>
      <vt:lpstr>Теорема Байєса</vt:lpstr>
      <vt:lpstr>Історія</vt:lpstr>
      <vt:lpstr>Визначення</vt:lpstr>
      <vt:lpstr>Теорема Баєса (пояснення)</vt:lpstr>
      <vt:lpstr>Теорема Байєса (пояснення)</vt:lpstr>
      <vt:lpstr>Приклад</vt:lpstr>
      <vt:lpstr>Мережа</vt:lpstr>
      <vt:lpstr>Приклад байєсовської мережі підсистеми діагностики транспортного засобу</vt:lpstr>
      <vt:lpstr>Програмне забезпечення</vt:lpstr>
      <vt:lpstr>Приклад програмного забезпечення</vt:lpstr>
      <vt:lpstr>Застосування</vt:lpstr>
      <vt:lpstr>Переваги та недоліки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Експертні системи – частина штучного інтелекту</dc:title>
  <dc:creator>Максим Фролов</dc:creator>
  <cp:lastModifiedBy>Пользователь Windows</cp:lastModifiedBy>
  <cp:revision>45</cp:revision>
  <dcterms:created xsi:type="dcterms:W3CDTF">2017-02-24T12:14:30Z</dcterms:created>
  <dcterms:modified xsi:type="dcterms:W3CDTF">2019-02-13T12:52:05Z</dcterms:modified>
</cp:coreProperties>
</file>