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webextensions/webextension1.xml" ContentType="application/vnd.ms-office.webextensio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webextensions/taskpanes.xml" ContentType="application/vnd.ms-office.webextensiontaskpan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4" r:id="rId2"/>
    <p:sldId id="335" r:id="rId3"/>
    <p:sldId id="336" r:id="rId4"/>
    <p:sldId id="337" r:id="rId5"/>
    <p:sldId id="338" r:id="rId6"/>
    <p:sldId id="339" r:id="rId7"/>
    <p:sldId id="340" r:id="rId8"/>
    <p:sldId id="298" r:id="rId9"/>
    <p:sldId id="312" r:id="rId10"/>
    <p:sldId id="313" r:id="rId11"/>
    <p:sldId id="314" r:id="rId12"/>
    <p:sldId id="315" r:id="rId13"/>
    <p:sldId id="316" r:id="rId14"/>
    <p:sldId id="317" r:id="rId15"/>
    <p:sldId id="301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2" r:id="rId30"/>
    <p:sldId id="333" r:id="rId31"/>
    <p:sldId id="33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61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85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17.01.2021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316715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17.01.2021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408409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17.01.2021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704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17.01.2021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23900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17.01.2021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15171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17.01.2021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527187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17.01.2021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1786948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17.01.2021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90500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17.01.2021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168778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17.01.2021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402582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17.01.2021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377509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17.01.2021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397932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17.01.2021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340863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17.01.2021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421173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17.01.2021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144348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17.01.2021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268616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88B7D-69FD-4BCD-B25A-ED83D064B99D}" type="datetimeFigureOut">
              <a:rPr lang="ru-UA" smtClean="0"/>
              <a:pPr/>
              <a:t>17.01.2021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342108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B06488-747D-4FA4-818B-83B218FD8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928" y="370359"/>
            <a:ext cx="6421075" cy="1646302"/>
          </a:xfrm>
        </p:spPr>
        <p:txBody>
          <a:bodyPr/>
          <a:lstStyle/>
          <a:p>
            <a:pPr lvl="0" algn="ctr"/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Коледж економіки, права та інформаційних технологій</a:t>
            </a:r>
            <a:endParaRPr lang="ru-UA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0E7F6D-A527-477C-BD35-D78442984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5513" y="4781114"/>
            <a:ext cx="2670048" cy="1323439"/>
          </a:xfrm>
        </p:spPr>
        <p:txBody>
          <a:bodyPr>
            <a:normAutofit fontScale="92500" lnSpcReduction="10000"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Викладач:</a:t>
            </a:r>
            <a:endParaRPr lang="ru-UA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д.е.н., професор    </a:t>
            </a:r>
            <a:endParaRPr lang="ru-UA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Алькема В.Г.</a:t>
            </a:r>
            <a:endParaRPr lang="ru-UA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UA" sz="2000" b="1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5EF27BB-3885-4C4E-9A7E-BA26DF70C76D}"/>
              </a:ext>
            </a:extLst>
          </p:cNvPr>
          <p:cNvSpPr/>
          <p:nvPr/>
        </p:nvSpPr>
        <p:spPr>
          <a:xfrm>
            <a:off x="421491" y="3610234"/>
            <a:ext cx="957621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Тема 1«</a:t>
            </a:r>
            <a:r>
              <a:rPr lang="uk-UA" sz="3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Оптимізація управлінських рішень в умовах фіксованих цін</a:t>
            </a:r>
            <a:r>
              <a:rPr lang="ru-RU" sz="3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8C4474-8D15-4B7B-B573-60F4E1E996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531" y="370359"/>
            <a:ext cx="2039938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149F7B-F9A9-4355-92B4-B7FDC363A329}"/>
              </a:ext>
            </a:extLst>
          </p:cNvPr>
          <p:cNvSpPr txBox="1"/>
          <p:nvPr/>
        </p:nvSpPr>
        <p:spPr>
          <a:xfrm>
            <a:off x="4996981" y="608015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м. Київ, 2021 рік</a:t>
            </a:r>
            <a:endParaRPr lang="ru-UA" sz="20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478C81A-DF35-45DD-BA21-C8C71A1A619D}"/>
              </a:ext>
            </a:extLst>
          </p:cNvPr>
          <p:cNvSpPr/>
          <p:nvPr/>
        </p:nvSpPr>
        <p:spPr>
          <a:xfrm>
            <a:off x="2868772" y="2016661"/>
            <a:ext cx="64544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</a:t>
            </a:r>
            <a:br>
              <a:rPr lang="uk-UA" sz="3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«Організація закупівлі та продажу»</a:t>
            </a:r>
            <a:endParaRPr lang="ru-UA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C21968-63D2-4518-A9D7-972D77AD292F}"/>
              </a:ext>
            </a:extLst>
          </p:cNvPr>
          <p:cNvSpPr/>
          <p:nvPr/>
        </p:nvSpPr>
        <p:spPr>
          <a:xfrm>
            <a:off x="2880361" y="3092636"/>
            <a:ext cx="488289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Практичне завдання № 1</a:t>
            </a:r>
            <a:endParaRPr lang="ru-UA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2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9433" y="1148619"/>
                <a:ext cx="8937255" cy="538865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Підставивши значення величин в формулу 2, маємо: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uk-UA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</m:t>
                        </m:r>
                      </m:den>
                    </m:f>
                    <m:r>
                      <a:rPr lang="uk-U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1560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95</m:t>
                        </m:r>
                      </m:den>
                    </m:f>
                    <m:r>
                      <a:rPr lang="uk-U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=16,42</m:t>
                    </m:r>
                    <m:r>
                      <a:rPr lang="uk-U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uk-UA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приймаємо </a:t>
                </a:r>
                <a:r>
                  <a:rPr lang="en-US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p</a:t>
                </a:r>
                <a:r>
                  <a:rPr lang="ru-RU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= 16;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uk-UA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</m:t>
                    </m:r>
                    <m:r>
                      <a:rPr lang="uk-UA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</m:t>
                        </m:r>
                        <m:r>
                          <a:rPr lang="uk-UA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1560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uk-U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uk-U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uk-U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uk-U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  <m:r>
                      <a:rPr lang="uk-UA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uk-UA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приймаємо </a:t>
                </a:r>
                <a:r>
                  <a:rPr lang="en-US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p</a:t>
                </a:r>
                <a:r>
                  <a:rPr lang="uk-UA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-1</a:t>
                </a:r>
                <a:r>
                  <a:rPr lang="ru-RU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= 18;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uk-UA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</m:t>
                    </m:r>
                    <m:r>
                      <a:rPr lang="uk-UA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</m:t>
                        </m:r>
                        <m:r>
                          <a:rPr lang="uk-UA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1560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uk-U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uk-U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uk-U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uk-U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85</m:t>
                    </m:r>
                    <m:r>
                      <a:rPr lang="uk-UA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uk-UA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приймаємо </a:t>
                </a:r>
                <a:r>
                  <a:rPr lang="en-US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p</a:t>
                </a:r>
                <a:r>
                  <a:rPr lang="uk-UA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+1</a:t>
                </a:r>
                <a:r>
                  <a:rPr lang="ru-RU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= 14.</a:t>
                </a:r>
              </a:p>
              <a:p>
                <a:pPr marL="0" indent="0" algn="just">
                  <a:buNone/>
                </a:pPr>
                <a:r>
                  <a:rPr lang="uk-UA" i="1" u="sng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Примітка</a:t>
                </a:r>
                <a:r>
                  <a:rPr lang="uk-UA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: Округлення значення числа замовлень слід здійснювати, виходячи з умови раціоналізації витрат на транспортування.</a:t>
                </a:r>
              </a:p>
              <a:p>
                <a:pPr marL="0" indent="0" algn="just">
                  <a:buNone/>
                </a:pPr>
                <a:endParaRPr lang="uk-UA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. 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Розраховуємо витрати на організацію замовлення за формулою 3: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000" b="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b="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3</a:t>
                </a:r>
                <a:r>
                  <a:rPr lang="uk-UA" sz="2000" b="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)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,</a:t>
                </a:r>
                <a:endParaRPr lang="uk-UA" sz="2000" b="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– вартість організації одного замовлення, грн.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433" y="1148619"/>
                <a:ext cx="8937255" cy="5388659"/>
              </a:xfrm>
              <a:blipFill>
                <a:blip r:embed="rId2"/>
                <a:stretch>
                  <a:fillRect l="-682" t="-679" r="-614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73A772E-FB97-4817-B8E6-4D20BCAE92B5}"/>
              </a:ext>
            </a:extLst>
          </p:cNvPr>
          <p:cNvSpPr txBox="1">
            <a:spLocks/>
          </p:cNvSpPr>
          <p:nvPr/>
        </p:nvSpPr>
        <p:spPr>
          <a:xfrm>
            <a:off x="2025443" y="320722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97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9433" y="1148619"/>
                <a:ext cx="8937255" cy="538865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Підставивши значення величин в формулу 3, маємо: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uk-U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=16∙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210=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3360 </m:t>
                    </m:r>
                  </m:oMath>
                </a14:m>
                <a:r>
                  <a:rPr lang="uk-UA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грн</a:t>
                </a:r>
                <a:r>
                  <a:rPr lang="ru-RU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1р</m:t>
                    </m:r>
                    <m:r>
                      <a:rPr lang="uk-UA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  <m:r>
                      <a:rPr lang="uk-UA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uk-U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uk-U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uk-U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210=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uk-U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78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uk-UA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грн</a:t>
                </a:r>
                <a:r>
                  <a:rPr lang="ru-RU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1р</m:t>
                    </m:r>
                    <m:r>
                      <a:rPr lang="uk-UA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  <m:r>
                      <a:rPr lang="uk-UA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uk-U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uk-U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uk-U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210=</m:t>
                    </m:r>
                    <m:r>
                      <a:rPr lang="uk-U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294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uk-UA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грн</a:t>
                </a:r>
                <a:r>
                  <a:rPr lang="ru-RU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. 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Розраховуємо вартість зберігання одиниці запасу за формулою 4: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000" b="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(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4</a:t>
                </a:r>
                <a:r>
                  <a:rPr lang="uk-UA" sz="2000" b="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)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,</a:t>
                </a:r>
                <a:endParaRPr lang="uk-UA" sz="2000" b="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– частка витрат на зберігання одиниці запасу у % від закупівельної ціни С.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Підставивши значення величин в формулу 4, маємо: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</m:t>
                    </m:r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=75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грн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433" y="1148619"/>
                <a:ext cx="8937255" cy="5388659"/>
              </a:xfrm>
              <a:blipFill>
                <a:blip r:embed="rId2"/>
                <a:stretch>
                  <a:fillRect l="-682" t="-679" r="-75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19A254E-8F1E-4E2D-B8EE-8C0859685AD1}"/>
              </a:ext>
            </a:extLst>
          </p:cNvPr>
          <p:cNvSpPr txBox="1">
            <a:spLocks/>
          </p:cNvSpPr>
          <p:nvPr/>
        </p:nvSpPr>
        <p:spPr>
          <a:xfrm>
            <a:off x="2025443" y="186814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930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443" y="455756"/>
            <a:ext cx="6013088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9433" y="1387856"/>
                <a:ext cx="8937255" cy="4082287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5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. 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Розраховуємо витрати на зберігання запасу за формулою 5: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𝐶𝑢</m:t>
                        </m:r>
                      </m:num>
                      <m:den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000" b="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5</a:t>
                </a:r>
                <a:r>
                  <a:rPr lang="uk-UA" sz="2000" b="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)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,</a:t>
                </a:r>
                <a:endParaRPr lang="uk-UA" sz="2000" b="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– обсяг і-го замовлення у визначеному інтервалі відповідно до шкали транспортних тарифів.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Підставивши значення величин в формулу 5, маємо: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uk-UA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sz="20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𝐶𝑢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95∙75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=3562,5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грн;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2р</m:t>
                    </m:r>
                    <m:r>
                      <a:rPr lang="uk-UA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sz="2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</m:t>
                        </m:r>
                        <m:r>
                          <a:rPr lang="uk-UA" sz="20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𝐶𝑢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5∙75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187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,5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грн;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2р</m:t>
                    </m:r>
                    <m:r>
                      <a:rPr lang="uk-UA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sz="2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</m:t>
                        </m:r>
                        <m:r>
                          <a:rPr lang="uk-UA" sz="20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𝐶𝑢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5∙75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937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,5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грн.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433" y="1387856"/>
                <a:ext cx="8937255" cy="4082287"/>
              </a:xfrm>
              <a:blipFill>
                <a:blip r:embed="rId2"/>
                <a:stretch>
                  <a:fillRect l="-682" t="-1046" r="-75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85042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934" y="41933"/>
            <a:ext cx="6013088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3626" y="651533"/>
                <a:ext cx="9321704" cy="592856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6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. 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Визначаємо розмір витрат на транспортування за формулою 6: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19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3і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𝑄𝑖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𝑇𝑖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1900" b="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9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6</a:t>
                </a:r>
                <a:r>
                  <a:rPr lang="uk-UA" sz="1900" b="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)</a:t>
                </a:r>
                <a:r>
                  <a:rPr lang="uk-UA" sz="19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,</a:t>
                </a:r>
                <a:endParaRPr lang="uk-UA" sz="1900" b="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19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19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uk-UA" sz="19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– розмір транспортного тарифу на перевезення одиниці запасу в обсязі перевезення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19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uk-UA" sz="19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(Таблиця 2).</a:t>
                </a:r>
              </a:p>
              <a:p>
                <a:pPr marL="0" indent="0" algn="just">
                  <a:buNone/>
                </a:pPr>
                <a:r>
                  <a:rPr lang="uk-UA" sz="19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Підставивши значення величин в формулу 6, маємо:</a:t>
                </a:r>
              </a:p>
              <a:p>
                <a:pPr marL="0" indent="0" algn="just">
                  <a:spcBef>
                    <a:spcPts val="200"/>
                  </a:spcBef>
                  <a:buNone/>
                </a:pPr>
                <a14:m>
                  <m:oMath xmlns:m="http://schemas.openxmlformats.org/officeDocument/2006/math">
                    <m:r>
                      <a:rPr lang="uk-UA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19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3р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uk-UA" sz="19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uk-UA" sz="19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95</m:t>
                    </m:r>
                    <m:r>
                      <a:rPr lang="uk-UA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=95∙64=6080</m:t>
                    </m:r>
                  </m:oMath>
                </a14:m>
                <a:r>
                  <a:rPr lang="uk-UA" sz="19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грн;</a:t>
                </a:r>
              </a:p>
              <a:p>
                <a:pPr marL="0" indent="0" algn="just">
                  <a:spcBef>
                    <a:spcPts val="200"/>
                  </a:spcBef>
                  <a:buNone/>
                </a:pPr>
                <a14:m>
                  <m:oMath xmlns:m="http://schemas.openxmlformats.org/officeDocument/2006/math">
                    <m:r>
                      <a:rPr lang="uk-UA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19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3р</m:t>
                    </m:r>
                    <m:r>
                      <a:rPr lang="uk-UA" sz="19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uk-UA" sz="19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</m:t>
                    </m:r>
                    <m:r>
                      <a:rPr lang="uk-UA" sz="19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uk-UA" sz="19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85</m:t>
                    </m:r>
                    <m:r>
                      <a:rPr lang="uk-UA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uk-UA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5∙</m:t>
                    </m:r>
                    <m:r>
                      <a:rPr lang="uk-UA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uk-UA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5950 </m:t>
                    </m:r>
                  </m:oMath>
                </a14:m>
                <a:r>
                  <a:rPr lang="uk-UA" sz="19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грн;</a:t>
                </a:r>
              </a:p>
              <a:p>
                <a:pPr marL="0" indent="0" algn="just">
                  <a:spcBef>
                    <a:spcPts val="200"/>
                  </a:spcBef>
                  <a:buNone/>
                </a:pPr>
                <a14:m>
                  <m:oMath xmlns:m="http://schemas.openxmlformats.org/officeDocument/2006/math">
                    <m:r>
                      <a:rPr lang="uk-UA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19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3р</m:t>
                    </m:r>
                    <m:r>
                      <a:rPr lang="uk-UA" sz="19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uk-UA" sz="19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</m:t>
                    </m:r>
                    <m:r>
                      <a:rPr lang="uk-UA" sz="19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uk-UA" sz="19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105</m:t>
                    </m:r>
                    <m:r>
                      <a:rPr lang="uk-UA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105</m:t>
                    </m:r>
                    <m:r>
                      <a:rPr lang="uk-UA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</m:t>
                    </m:r>
                    <m:r>
                      <a:rPr lang="uk-UA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uk-UA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6300</m:t>
                    </m:r>
                  </m:oMath>
                </a14:m>
                <a:r>
                  <a:rPr lang="uk-UA" sz="19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грн.</a:t>
                </a:r>
              </a:p>
              <a:p>
                <a:pPr marL="0" indent="0" algn="just">
                  <a:buNone/>
                </a:pPr>
                <a:r>
                  <a:rPr lang="uk-UA" sz="19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Формуємо аналітичну Таблицю 3 та розраховуємо розмір сукупних витрат на закупівлі і визначаємо структуру </a:t>
                </a:r>
                <a:r>
                  <a:rPr lang="uk-UA" sz="19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поелементних</a:t>
                </a:r>
                <a:r>
                  <a:rPr lang="uk-UA" sz="19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витрат для кожного значення </a:t>
                </a:r>
                <a:r>
                  <a:rPr lang="en-US" sz="19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sz="1900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i</a:t>
                </a:r>
                <a:r>
                  <a:rPr lang="uk-UA" sz="19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із обраного діапазону.</a:t>
                </a:r>
              </a:p>
              <a:p>
                <a:pPr marL="0" indent="0" algn="just">
                  <a:buNone/>
                </a:pPr>
                <a:r>
                  <a:rPr lang="uk-UA" i="1" u="sng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Примітка</a:t>
                </a:r>
                <a:r>
                  <a:rPr lang="uk-UA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: Сукупні витрати розраховуються як арифметична сума </a:t>
                </a:r>
                <a:r>
                  <a:rPr lang="uk-UA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поелементних</a:t>
                </a:r>
                <a:r>
                  <a:rPr lang="uk-UA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витрат. Частка </a:t>
                </a:r>
                <a:r>
                  <a:rPr lang="uk-UA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поелементних</a:t>
                </a:r>
                <a:r>
                  <a:rPr lang="uk-UA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витрат розраховується шляхом співвідношення абсолютних і відносних значень сукупних та </a:t>
                </a:r>
                <a:r>
                  <a:rPr lang="uk-UA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поелементних</a:t>
                </a:r>
                <a:r>
                  <a:rPr lang="uk-UA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витрат. Наприклад, частка витрат на транспортування: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uk-U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В</m:t>
                      </m:r>
                      <m:r>
                        <a:rPr lang="uk-UA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3р−1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5950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12917,5</m:t>
                          </m:r>
                        </m:den>
                      </m:f>
                      <m:r>
                        <a:rPr lang="uk-U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=46%</m:t>
                      </m:r>
                    </m:oMath>
                  </m:oMathPara>
                </a14:m>
                <a:endParaRPr lang="uk-UA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uk-UA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626" y="651533"/>
                <a:ext cx="9321704" cy="5928560"/>
              </a:xfrm>
              <a:blipFill>
                <a:blip r:embed="rId2"/>
                <a:stretch>
                  <a:fillRect l="-654" t="-720" r="-654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0628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104" y="159920"/>
            <a:ext cx="6013088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66" y="769520"/>
            <a:ext cx="9305364" cy="501438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Таблиця 3</a:t>
            </a:r>
          </a:p>
          <a:p>
            <a:pPr marL="0" indent="0" algn="ctr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Аналітична таблиця визначення оптимального обсягу замовлення та структури витрат з-за вихідних умов</a:t>
            </a:r>
            <a:endParaRPr lang="uk-UA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uk-UA" dirty="0">
              <a:latin typeface="Georgia" panose="02040502050405020303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7299D944-F5A1-4D77-B6C5-9FE6F013F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5213334"/>
              </p:ext>
            </p:extLst>
          </p:nvPr>
        </p:nvGraphicFramePr>
        <p:xfrm>
          <a:off x="596648" y="2084543"/>
          <a:ext cx="8892000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000">
                  <a:extLst>
                    <a:ext uri="{9D8B030D-6E8A-4147-A177-3AD203B41FA5}">
                      <a16:colId xmlns:a16="http://schemas.microsoft.com/office/drawing/2014/main" xmlns="" val="2333716717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198043089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1653708527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2700384554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3944898262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2779605249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54200428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uk-UA" dirty="0"/>
                        <a:t>Назва </a:t>
                      </a:r>
                      <a:r>
                        <a:rPr lang="uk-UA" dirty="0" err="1"/>
                        <a:t>поелементних</a:t>
                      </a:r>
                      <a:r>
                        <a:rPr lang="uk-UA" dirty="0"/>
                        <a:t> витрат, грн</a:t>
                      </a:r>
                      <a:endParaRPr lang="ru-UA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uk-UA" dirty="0"/>
                        <a:t>Варіанти обсягів </a:t>
                      </a:r>
                      <a:r>
                        <a:rPr lang="uk-UA" dirty="0" err="1"/>
                        <a:t>закупівель</a:t>
                      </a:r>
                      <a:r>
                        <a:rPr lang="uk-UA" dirty="0"/>
                        <a:t> та частка витрат</a:t>
                      </a:r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80095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  <a:r>
                        <a:rPr lang="en-US" baseline="-25000" dirty="0"/>
                        <a:t>p-1</a:t>
                      </a:r>
                      <a:r>
                        <a:rPr lang="en-US" dirty="0"/>
                        <a:t>=85 </a:t>
                      </a:r>
                      <a:r>
                        <a:rPr lang="uk-UA" dirty="0" err="1"/>
                        <a:t>шт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Частка витрат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Q</a:t>
                      </a:r>
                      <a:r>
                        <a:rPr lang="en-US" baseline="-25000" dirty="0" err="1"/>
                        <a:t>p</a:t>
                      </a:r>
                      <a:r>
                        <a:rPr lang="en-US" dirty="0"/>
                        <a:t>=</a:t>
                      </a:r>
                      <a:r>
                        <a:rPr lang="uk-UA" dirty="0"/>
                        <a:t>9</a:t>
                      </a:r>
                      <a:r>
                        <a:rPr lang="en-US" dirty="0"/>
                        <a:t>5 </a:t>
                      </a:r>
                      <a:r>
                        <a:rPr lang="uk-UA" dirty="0" err="1"/>
                        <a:t>шт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Частка витрат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Q</a:t>
                      </a:r>
                      <a:r>
                        <a:rPr lang="en-US" baseline="-25000" dirty="0" err="1"/>
                        <a:t>p</a:t>
                      </a:r>
                      <a:r>
                        <a:rPr lang="uk-UA" baseline="-25000" dirty="0"/>
                        <a:t>+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=</a:t>
                      </a:r>
                      <a:r>
                        <a:rPr lang="uk-UA" dirty="0"/>
                        <a:t>10</a:t>
                      </a:r>
                      <a:r>
                        <a:rPr lang="en-US" dirty="0"/>
                        <a:t>5 </a:t>
                      </a:r>
                      <a:r>
                        <a:rPr lang="uk-UA" dirty="0" err="1"/>
                        <a:t>шт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Частка витрат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5020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Витрати на організацію замовлення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3780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29,33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3360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25,85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2940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22,32</a:t>
                      </a:r>
                      <a:endParaRPr lang="ru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07600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Витрати на утримання запасів (зберігання)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3187,5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24,67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3562,5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27,39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3937,5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29,88</a:t>
                      </a:r>
                      <a:endParaRPr lang="ru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6271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Витрати на транспортування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5950</a:t>
                      </a:r>
                      <a:endParaRPr lang="ru-UA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46,0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6080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46,76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6300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47,8</a:t>
                      </a:r>
                      <a:endParaRPr lang="ru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26697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Сукупні витрати</a:t>
                      </a:r>
                      <a:endParaRPr lang="ru-U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12917,5</a:t>
                      </a:r>
                      <a:endParaRPr lang="ru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100</a:t>
                      </a:r>
                      <a:endParaRPr lang="ru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13002,5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13177,5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100</a:t>
                      </a:r>
                      <a:endParaRPr lang="ru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8676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B41400-F5D0-4CE3-8B12-9F175E7E9FDB}"/>
              </a:ext>
            </a:extLst>
          </p:cNvPr>
          <p:cNvSpPr txBox="1"/>
          <p:nvPr/>
        </p:nvSpPr>
        <p:spPr>
          <a:xfrm>
            <a:off x="1633568" y="6086458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/>
              <a:t>В</a:t>
            </a:r>
            <a:r>
              <a:rPr lang="uk-UA" baseline="-25000" dirty="0" err="1"/>
              <a:t>сук</a:t>
            </a:r>
            <a:r>
              <a:rPr lang="en-US" baseline="-25000" dirty="0"/>
              <a:t> </a:t>
            </a:r>
            <a:r>
              <a:rPr lang="en-US" dirty="0"/>
              <a:t>-&gt;min</a:t>
            </a:r>
            <a:endParaRPr lang="ru-UA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E3E52D75-9F4A-476B-872A-D77E65F7561E}"/>
              </a:ext>
            </a:extLst>
          </p:cNvPr>
          <p:cNvCxnSpPr>
            <a:cxnSpLocks/>
          </p:cNvCxnSpPr>
          <p:nvPr/>
        </p:nvCxnSpPr>
        <p:spPr>
          <a:xfrm flipH="1">
            <a:off x="2767104" y="5935183"/>
            <a:ext cx="719169" cy="335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78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443" y="412956"/>
            <a:ext cx="6102557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8387" y="1358081"/>
                <a:ext cx="8596668" cy="45990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000" b="1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Проміжний висновок. 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На підставі аналізу даних Таблиці 3 мінімальні сукупні витрати відповідають значенню обсягу замовлення 85 штук, при цьому число поставок протягом планового періоду 18.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7. Розраховуємо інтервал між поставками у днях за формулою 7: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uk-UA" sz="2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і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7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),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– число поставок для оптимального обсягу замовлення.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Підставивши значення величин для нашого випадку, маємо: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uk-UA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р−1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uk-UA" sz="20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р−1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254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=14,11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днів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Приймаємо інтервал між черговими поставками 14 днів.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8387" y="1358081"/>
                <a:ext cx="8596668" cy="4599038"/>
              </a:xfrm>
              <a:blipFill>
                <a:blip r:embed="rId2"/>
                <a:stretch>
                  <a:fillRect l="-780" t="-928" r="-70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07168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442" y="596081"/>
            <a:ext cx="6102557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8386" y="1751781"/>
                <a:ext cx="8596668" cy="301071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8. Розраховуємо інтенсивність споживання комплектуючого (денний попит) за формулою 8: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і</m:t>
                    </m:r>
                    <m:r>
                      <a:rPr lang="uk-UA" sz="2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і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8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Підставивши значення величин для нашого випадку, маємо: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і</m:t>
                    </m:r>
                    <m:r>
                      <a:rPr lang="uk-UA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р−1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sz="20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р−1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sz="2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uk-UA" sz="20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р−1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85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=6,07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шт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/день</a:t>
                </a: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8386" y="1751781"/>
                <a:ext cx="8596668" cy="3010719"/>
              </a:xfrm>
              <a:blipFill>
                <a:blip r:embed="rId2"/>
                <a:stretch>
                  <a:fillRect l="-780" t="-1215" r="-70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21474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441" y="417462"/>
            <a:ext cx="6102557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12" y="1093019"/>
            <a:ext cx="9584814" cy="8009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9. Будуємо графік постачання комплектуючого за вихідних умов (сценарій А):</a:t>
            </a:r>
          </a:p>
          <a:p>
            <a:pPr marL="0" indent="0" algn="just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8EB94F9-1FA2-4DC5-9950-3ED0BAECD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830" y="1493478"/>
            <a:ext cx="78486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9953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443" y="412956"/>
            <a:ext cx="6102557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8387" y="1358081"/>
                <a:ext cx="8596668" cy="45990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Б. Розрахунок для сценарію зростання потреби в комплектуючих виробах на 24%.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1. Розраховуємо нове значення попиту на комплектуючий виріб за формулою 9: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uk-UA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(9),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– частка зростання потреби (попиту) на комплектуючий виріб.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Підставивши значення величин в формулу 9, маємо: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uk-UA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24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1560=1934,4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штук.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Остаточно приймаємо значення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=1935 штук.</a:t>
                </a: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8387" y="1358081"/>
                <a:ext cx="8596668" cy="4599038"/>
              </a:xfrm>
              <a:blipFill>
                <a:blip r:embed="rId2"/>
                <a:stretch>
                  <a:fillRect l="-780" t="-928" r="-70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8138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442" y="679656"/>
            <a:ext cx="6102557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8387" y="1751781"/>
                <a:ext cx="8596668" cy="27567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2. Розраховуємо розмір оптимальної партії замовлення за формулою 1. Підставивши значення величин в формулу 1, маємо: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опт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uk-UA" sz="20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e>
                    </m:rad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2∙</m:t>
                            </m:r>
                            <m:r>
                              <a:rPr lang="uk-U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1935</m:t>
                            </m:r>
                            <m:r>
                              <a:rPr lang="uk-U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∙210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uk-U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uk-U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uk-U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500</m:t>
                            </m:r>
                          </m:den>
                        </m:f>
                      </m:e>
                    </m:rad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104,09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штук 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На підставі аналізу обсягів закупівлі, наведених в Таблиці 2, приймаємо найближче значення оптимального обсягу </a:t>
                </a:r>
                <a:r>
                  <a:rPr lang="en-US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sz="2000" baseline="-25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p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=105 штук та встановлюємо діапазон обсягів </a:t>
                </a:r>
                <a:r>
                  <a:rPr lang="uk-UA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закупівель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для аналізу. Мінімальний обсяг 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sz="2000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p-1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=100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штук, а максимальний обсяг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 Q</a:t>
                </a:r>
                <a:r>
                  <a:rPr lang="en-US" sz="2000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p+1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=110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штук.</a:t>
                </a: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8387" y="1751781"/>
                <a:ext cx="8596668" cy="2756720"/>
              </a:xfrm>
              <a:blipFill>
                <a:blip r:embed="rId2"/>
                <a:stretch>
                  <a:fillRect l="-780" t="-1325" r="-709" b="-507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9567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19433"/>
            <a:ext cx="9423400" cy="71406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Georgia" panose="02040502050405020303" pitchFamily="18" charset="0"/>
              </a:rPr>
              <a:t>Базові терміни до </a:t>
            </a:r>
            <a:r>
              <a:rPr lang="uk-UA" sz="3200" b="1" dirty="0" smtClean="0">
                <a:latin typeface="Georgia" panose="02040502050405020303" pitchFamily="18" charset="0"/>
              </a:rPr>
              <a:t>практичного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44" y="1476233"/>
            <a:ext cx="9005393" cy="47623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b="1" i="1" u="sng" dirty="0" smtClean="0">
                <a:latin typeface="Georgia" panose="02040502050405020303" pitchFamily="18" charset="0"/>
              </a:rPr>
              <a:t>Закупівлі</a:t>
            </a:r>
            <a:r>
              <a:rPr lang="uk-UA" sz="2000" dirty="0" smtClean="0">
                <a:latin typeface="Georgia" panose="02040502050405020303" pitchFamily="18" charset="0"/>
              </a:rPr>
              <a:t> </a:t>
            </a:r>
            <a:r>
              <a:rPr lang="uk-UA" sz="2000" dirty="0">
                <a:latin typeface="Georgia" panose="02040502050405020303" pitchFamily="18" charset="0"/>
              </a:rPr>
              <a:t>– це процес придбання товарів </a:t>
            </a:r>
            <a:r>
              <a:rPr lang="uk-UA" sz="2000" dirty="0" smtClean="0">
                <a:latin typeface="Georgia" panose="02040502050405020303" pitchFamily="18" charset="0"/>
              </a:rPr>
              <a:t>замовником який здійснюється за певним алгоритмом.</a:t>
            </a:r>
            <a:endParaRPr lang="uk-UA" sz="20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uk-UA" sz="2000" b="1" i="1" u="sng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Оптимізація закупівлі</a:t>
            </a:r>
            <a:r>
              <a:rPr lang="uk-UA" sz="2000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– вибір найкращого (оптимального) варіанта </a:t>
            </a:r>
            <a:r>
              <a:rPr lang="uk-UA" sz="2000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закупівлі з 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великої кількості можливих.</a:t>
            </a:r>
          </a:p>
          <a:p>
            <a:pPr marL="0" indent="0" algn="just">
              <a:buNone/>
            </a:pPr>
            <a:r>
              <a:rPr lang="uk-UA" sz="2000" b="1" i="1" u="sng" dirty="0">
                <a:latin typeface="Georgia" panose="02040502050405020303" pitchFamily="18" charset="0"/>
                <a:ea typeface="Cambria Math" panose="02040503050406030204" pitchFamily="18" charset="0"/>
              </a:rPr>
              <a:t>Оптимізація</a:t>
            </a:r>
            <a:r>
              <a:rPr lang="uk-UA" sz="2000" b="1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uk-UA" sz="2000" b="1" i="1" u="sng" dirty="0">
                <a:latin typeface="Georgia" panose="02040502050405020303" pitchFamily="18" charset="0"/>
                <a:ea typeface="Cambria Math" panose="02040503050406030204" pitchFamily="18" charset="0"/>
              </a:rPr>
              <a:t>витрат</a:t>
            </a:r>
            <a:r>
              <a:rPr lang="uk-UA" sz="2000" b="1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– це безперервний процес планування, обліку, аналізу, контролю витрат та прийняття рішень, спрямованих на раціональне використання ресурсів підприємства.</a:t>
            </a:r>
          </a:p>
          <a:p>
            <a:pPr marL="0" indent="0" algn="just">
              <a:buNone/>
            </a:pPr>
            <a:r>
              <a:rPr lang="uk-UA" sz="2000" b="1" i="1" u="sng" dirty="0">
                <a:latin typeface="Georgia" panose="02040502050405020303" pitchFamily="18" charset="0"/>
                <a:ea typeface="Cambria Math" panose="02040503050406030204" pitchFamily="18" charset="0"/>
              </a:rPr>
              <a:t>Параметри</a:t>
            </a:r>
            <a:r>
              <a:rPr lang="uk-UA" sz="2000" b="1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uk-UA" sz="2000" b="1" i="1" u="sng" dirty="0">
                <a:latin typeface="Georgia" panose="02040502050405020303" pitchFamily="18" charset="0"/>
                <a:ea typeface="Cambria Math" panose="02040503050406030204" pitchFamily="18" charset="0"/>
              </a:rPr>
              <a:t>замовлення</a:t>
            </a:r>
            <a:r>
              <a:rPr lang="uk-UA" sz="2000" b="1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– кількісні показники </a:t>
            </a:r>
            <a:r>
              <a:rPr lang="uk-UA" sz="2000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виконання замовлення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, а саме: обсяг замовлення, інтервал між поставками, число поставок протягом планового періоду та прийнятна величина зриву поставки.</a:t>
            </a:r>
          </a:p>
          <a:p>
            <a:pPr marL="0" indent="0" algn="just">
              <a:buNone/>
            </a:pPr>
            <a:r>
              <a:rPr lang="uk-UA" sz="2000" b="1" i="1" u="sng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Оптимальний обсяг замовлення</a:t>
            </a:r>
            <a:r>
              <a:rPr lang="uk-UA" sz="2000" b="1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– це такий розмір замовлення, при якому забезпечується мінімальна сума витрат на оформлення </a:t>
            </a:r>
            <a:r>
              <a:rPr lang="uk-UA" sz="2000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замовлення, транспортування 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і зберігання запасів.</a:t>
            </a:r>
          </a:p>
        </p:txBody>
      </p:sp>
    </p:spTree>
    <p:extLst>
      <p:ext uri="{BB962C8B-B14F-4D97-AF65-F5344CB8AC3E}">
        <p14:creationId xmlns:p14="http://schemas.microsoft.com/office/powerpoint/2010/main" xmlns="" val="19885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443" y="412956"/>
            <a:ext cx="6102557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8387" y="1358080"/>
                <a:ext cx="8596668" cy="530941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3. Розраховуємо кількість замовлень для оптимального </a:t>
                </a:r>
                <a:r>
                  <a:rPr lang="en-US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sz="2000" baseline="-25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p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, мінімального 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sz="2000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p-1</a:t>
                </a:r>
                <a:r>
                  <a:rPr lang="uk-UA" sz="2000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та максимального 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sz="2000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p+1</a:t>
                </a:r>
                <a:r>
                  <a:rPr lang="uk-UA" sz="2000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обсягу замовлення за формулою 2. Підставивши значення величин в формулу 2, маємо: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uk-UA" sz="20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sz="2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1935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18,42</m:t>
                    </m:r>
                    <m:r>
                      <a:rPr lang="uk-UA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приймаємо 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sz="2000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p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= 18;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р−1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uk-UA" sz="20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sz="2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р−1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1935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19,35</m:t>
                    </m:r>
                    <m:r>
                      <a:rPr lang="uk-UA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приймаємо 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sz="2000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p</a:t>
                </a:r>
                <a:r>
                  <a:rPr lang="uk-UA" sz="2000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-1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= 19;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р+1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uk-UA" sz="20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sz="2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р+1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1935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110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17,59</m:t>
                    </m:r>
                    <m:r>
                      <a:rPr lang="uk-UA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приймаємо 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sz="2000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p</a:t>
                </a:r>
                <a:r>
                  <a:rPr lang="uk-UA" sz="2000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+1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= 17.</a:t>
                </a:r>
              </a:p>
              <a:p>
                <a:pPr marL="0" indent="0" algn="just">
                  <a:buNone/>
                </a:pP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4.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витрати на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організацію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замовлення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за формулою 3. Підставивши значення величин в формулу 3, маємо: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210=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uk-UA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78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грн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1р−1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210=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uk-UA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99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грн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1р+1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210=</m:t>
                    </m:r>
                    <m:r>
                      <a:rPr lang="uk-UA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357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грн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8387" y="1358080"/>
                <a:ext cx="8596668" cy="5309419"/>
              </a:xfrm>
              <a:blipFill>
                <a:blip r:embed="rId2"/>
                <a:stretch>
                  <a:fillRect l="-780" t="-804" r="-709" b="-1033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11136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442" y="221225"/>
            <a:ext cx="6102557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1505" y="830825"/>
                <a:ext cx="8950430" cy="580595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5. Розраховуємо витрати на зберігання запасу за формулою 5. Підставивши значення величин в формулу 5, маємо: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sz="2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𝐶𝑢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105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∙75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3937,5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грн;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2р−1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sz="2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р−1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𝐶𝑢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∙75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3750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грн;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2р+1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sz="2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р+1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𝐶𝑢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110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∙75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4125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грн.</a:t>
                </a:r>
              </a:p>
              <a:p>
                <a:pPr marL="0" indent="0" algn="just">
                  <a:buNone/>
                </a:pP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6.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Визначаємо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розмір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витрат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на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транспортування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за формулою 6. Підставивши значення величин в формулу 6, маємо: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uk-UA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105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6300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грн;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3р−1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р−1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uk-UA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62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6200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грн;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3р+1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р+1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uk-UA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uk-UA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58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6380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грн.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Формуємо аналітичну Таблицю 4 та розраховуємо розмір сукупних витрат на закупівлі і визначаємо структуру </a:t>
                </a:r>
                <a:r>
                  <a:rPr lang="uk-UA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поелементних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витрат для кожного значення 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sz="2000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i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із обраного діапазону.</a:t>
                </a:r>
              </a:p>
              <a:p>
                <a:pPr marL="0" indent="0" algn="just">
                  <a:buNone/>
                </a:pP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505" y="830825"/>
                <a:ext cx="8950430" cy="5805950"/>
              </a:xfrm>
              <a:blipFill>
                <a:blip r:embed="rId2"/>
                <a:stretch>
                  <a:fillRect l="-749" t="-630" r="-681" b="-3253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83922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104" y="159920"/>
            <a:ext cx="6013088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66" y="618277"/>
            <a:ext cx="9305364" cy="501438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Таблиця 4</a:t>
            </a:r>
          </a:p>
          <a:p>
            <a:pPr marL="0" indent="0" algn="ctr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Аналітична таблиця визначення оптимального обсягу замовлення та структури витрат при зростанні попиту на продукт на 24%</a:t>
            </a:r>
            <a:endParaRPr lang="uk-UA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uk-UA" dirty="0">
              <a:latin typeface="Georgia" panose="02040502050405020303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7299D944-F5A1-4D77-B6C5-9FE6F013F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8657288"/>
              </p:ext>
            </p:extLst>
          </p:nvPr>
        </p:nvGraphicFramePr>
        <p:xfrm>
          <a:off x="596648" y="1845523"/>
          <a:ext cx="88920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000">
                  <a:extLst>
                    <a:ext uri="{9D8B030D-6E8A-4147-A177-3AD203B41FA5}">
                      <a16:colId xmlns:a16="http://schemas.microsoft.com/office/drawing/2014/main" xmlns="" val="2333716717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198043089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1653708527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2700384554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3944898262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2779605249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54200428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uk-UA" dirty="0"/>
                        <a:t>Назва </a:t>
                      </a:r>
                      <a:r>
                        <a:rPr lang="uk-UA" dirty="0" err="1"/>
                        <a:t>поелементних</a:t>
                      </a:r>
                      <a:r>
                        <a:rPr lang="uk-UA" dirty="0"/>
                        <a:t> витрат, грн</a:t>
                      </a:r>
                      <a:endParaRPr lang="ru-UA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uk-UA" dirty="0"/>
                        <a:t>Варіанти обсягів </a:t>
                      </a:r>
                      <a:r>
                        <a:rPr lang="uk-UA" dirty="0" err="1"/>
                        <a:t>закупівель</a:t>
                      </a:r>
                      <a:r>
                        <a:rPr lang="uk-UA" dirty="0"/>
                        <a:t> та частка </a:t>
                      </a:r>
                      <a:r>
                        <a:rPr lang="uk-UA" dirty="0" err="1"/>
                        <a:t>поелементних</a:t>
                      </a:r>
                      <a:r>
                        <a:rPr lang="uk-UA" dirty="0"/>
                        <a:t> витрат в сукупних витратах</a:t>
                      </a:r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80095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  <a:r>
                        <a:rPr lang="en-US" baseline="-25000" dirty="0"/>
                        <a:t>p-1</a:t>
                      </a:r>
                      <a:r>
                        <a:rPr lang="en-US" dirty="0"/>
                        <a:t>=</a:t>
                      </a:r>
                      <a:r>
                        <a:rPr lang="uk-UA" dirty="0"/>
                        <a:t>100</a:t>
                      </a:r>
                      <a:r>
                        <a:rPr lang="en-US" dirty="0"/>
                        <a:t> </a:t>
                      </a:r>
                      <a:r>
                        <a:rPr lang="uk-UA" dirty="0" err="1"/>
                        <a:t>шт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Частка витрат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Q</a:t>
                      </a:r>
                      <a:r>
                        <a:rPr lang="en-US" baseline="-25000" dirty="0" err="1"/>
                        <a:t>p</a:t>
                      </a:r>
                      <a:r>
                        <a:rPr lang="en-US" dirty="0"/>
                        <a:t>=</a:t>
                      </a:r>
                      <a:r>
                        <a:rPr lang="uk-UA" dirty="0"/>
                        <a:t>105</a:t>
                      </a:r>
                      <a:r>
                        <a:rPr lang="en-US" dirty="0"/>
                        <a:t> </a:t>
                      </a:r>
                      <a:r>
                        <a:rPr lang="uk-UA" dirty="0" err="1"/>
                        <a:t>шт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Частка витрат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Q</a:t>
                      </a:r>
                      <a:r>
                        <a:rPr lang="en-US" baseline="-25000" dirty="0" err="1"/>
                        <a:t>p</a:t>
                      </a:r>
                      <a:r>
                        <a:rPr lang="uk-UA" baseline="-25000" dirty="0"/>
                        <a:t>+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=</a:t>
                      </a:r>
                      <a:r>
                        <a:rPr lang="uk-UA" dirty="0"/>
                        <a:t>110</a:t>
                      </a:r>
                      <a:r>
                        <a:rPr lang="en-US" dirty="0"/>
                        <a:t> </a:t>
                      </a:r>
                      <a:r>
                        <a:rPr lang="uk-UA" dirty="0" err="1"/>
                        <a:t>шт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Частка витрат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5020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Витрати на організацію замовлення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3990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28,62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3780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26,97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3570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25,37</a:t>
                      </a:r>
                      <a:endParaRPr lang="ru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07600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Витрати на утримання запасів (зберігання)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3750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26,9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3937,5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28,09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4125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29,3</a:t>
                      </a:r>
                      <a:endParaRPr lang="ru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6271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Витрати на транспортування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6200</a:t>
                      </a:r>
                      <a:endParaRPr lang="ru-UA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44,48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6300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44,94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6380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45,33</a:t>
                      </a:r>
                      <a:endParaRPr lang="ru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26697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Сукупні витрати</a:t>
                      </a:r>
                      <a:endParaRPr lang="ru-U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13940</a:t>
                      </a:r>
                      <a:endParaRPr lang="ru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100</a:t>
                      </a:r>
                      <a:endParaRPr lang="ru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14017,5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14075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100</a:t>
                      </a:r>
                      <a:endParaRPr lang="ru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8676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B41400-F5D0-4CE3-8B12-9F175E7E9FDB}"/>
              </a:ext>
            </a:extLst>
          </p:cNvPr>
          <p:cNvSpPr txBox="1"/>
          <p:nvPr/>
        </p:nvSpPr>
        <p:spPr>
          <a:xfrm>
            <a:off x="1800785" y="6239723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/>
              <a:t>В</a:t>
            </a:r>
            <a:r>
              <a:rPr lang="uk-UA" baseline="-25000" dirty="0" err="1"/>
              <a:t>сук</a:t>
            </a:r>
            <a:r>
              <a:rPr lang="en-US" baseline="-25000" dirty="0"/>
              <a:t> </a:t>
            </a:r>
            <a:r>
              <a:rPr lang="en-US" dirty="0"/>
              <a:t>-&gt;min</a:t>
            </a:r>
            <a:endParaRPr lang="ru-UA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E3E52D75-9F4A-476B-872A-D77E65F7561E}"/>
              </a:ext>
            </a:extLst>
          </p:cNvPr>
          <p:cNvCxnSpPr>
            <a:cxnSpLocks/>
          </p:cNvCxnSpPr>
          <p:nvPr/>
        </p:nvCxnSpPr>
        <p:spPr>
          <a:xfrm flipH="1">
            <a:off x="2921000" y="5965403"/>
            <a:ext cx="368300" cy="351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8537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443" y="412956"/>
            <a:ext cx="6102557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8387" y="1129480"/>
                <a:ext cx="8596668" cy="518241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000" b="1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Проміжний висновок. 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На підставі аналізу даних Таблиці 4 мінімальні сукупні витрати відповідають значенню обсягу замовлення 100 штук, при цьому число поставок протягом планового періоду 19.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7. Розраховуємо інтервал між поставками у днях за формулою 7. Підставивши значення величин для нашого випадку, маємо: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uk-UA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р−1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uk-UA" sz="20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р−1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254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=13,36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днів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Приймаємо інтервал між черговими поставками 13 днів.</a:t>
                </a: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8. Розраховуємо </a:t>
                </a:r>
                <a:r>
                  <a:rPr lang="uk-UA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інтерсивність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споживання продукту (денний попит) за формулою 8. Підставивши значення величин у формулу 8, маємо: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і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р−1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sz="2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р−1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sz="2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uk-UA" sz="2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р−1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7,69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uk-UA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шт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/день</a:t>
                </a: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8387" y="1129480"/>
                <a:ext cx="8596668" cy="5182419"/>
              </a:xfrm>
              <a:blipFill>
                <a:blip r:embed="rId2"/>
                <a:stretch>
                  <a:fillRect l="-780" t="-706" r="-70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91288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441" y="417462"/>
            <a:ext cx="6102557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12" y="1093019"/>
            <a:ext cx="9584814" cy="8009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9. Будуємо графік постачання комплектуючого за умов зростання попиту на продукт на 24%:</a:t>
            </a:r>
          </a:p>
          <a:p>
            <a:pPr marL="0" indent="0" algn="just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213C6CD-DAC2-4718-BE62-658BD266B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633" y="1727338"/>
            <a:ext cx="7710061" cy="513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1433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443" y="412956"/>
            <a:ext cx="6102557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8387" y="1358080"/>
                <a:ext cx="8596668" cy="525861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В. Розрахунок для сценарію зниження рівня інтенсивності споживання на 15% по відношенню до вихідних умов.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1. Розраховуємо фактичну інтенсивність споживання для цього сценарію, прийнявши за основу модель закупівлі з фіксованим інтервалом за формулою 10: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і</m:t>
                    </m:r>
                    <m:r>
                      <a:rPr lang="uk-UA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uk-U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(9),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– оптимальна інтенсивність споживання комплектуючого за сценарієм А;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– частка зниження рівня інтенсивності споживання за сценарієм В.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Підставивши значення величин в формулу 10, маємо: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і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uk-U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100−</m:t>
                            </m:r>
                            <m:r>
                              <a:rPr lang="uk-U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</m:e>
                        </m:d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6,07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=5,16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штук/день</a:t>
                </a: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8387" y="1358080"/>
                <a:ext cx="8596668" cy="5258619"/>
              </a:xfrm>
              <a:blipFill>
                <a:blip r:embed="rId2"/>
                <a:stretch>
                  <a:fillRect l="-780" t="-812" r="-70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01184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42" y="552656"/>
            <a:ext cx="6102557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6487" y="1548990"/>
                <a:ext cx="8596668" cy="37600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2. Розраховуємо оптимальний обсяг замовлення для цього сценарію, скориставшись формулою 8 та прийнявши інтервал </a:t>
                </a:r>
                <a:r>
                  <a:rPr lang="uk-UA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І</a:t>
                </a:r>
                <a:r>
                  <a:rPr lang="uk-UA" sz="2000" baseline="-25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і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const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uk-UA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=14∙5,16=72,24</m:t>
                    </m:r>
                  </m:oMath>
                </a14:m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штуки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Приймаємо остаточно </a:t>
                </a:r>
                <a:r>
                  <a:rPr lang="en-US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sz="2000" baseline="-25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p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=75 штук, 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sz="2000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p-1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=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70 штук та 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sz="2000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p+1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=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8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0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штук.</a:t>
                </a: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3. Враховуючи фіксованість інтервалу поставок, число замовлень в усіх випадках обсягів дорівнює 18, а отже витрати на організацію замовлення в усіх випадках дорівнюють: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1р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=В</m:t>
                    </m:r>
                    <m:r>
                      <a:rPr lang="uk-UA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1р−1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=В</m:t>
                    </m:r>
                    <m:r>
                      <a:rPr lang="uk-UA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1р+1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=18∙210=3780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грн</a:t>
                </a: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6487" y="1548990"/>
                <a:ext cx="8596668" cy="3760020"/>
              </a:xfrm>
              <a:blipFill>
                <a:blip r:embed="rId2"/>
                <a:stretch>
                  <a:fillRect l="-780" t="-972" r="-70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17842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21" y="247856"/>
            <a:ext cx="6102557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857456"/>
                <a:ext cx="9169400" cy="587354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4. Витрати на зберігання запасу розраховуємо за формулою 5. Підставивши значення величин, маємо: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sz="2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𝐶𝑢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5∙75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2812,5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грн;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2р−1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sz="2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р−1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𝐶𝑢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70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∙75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2625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грн;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2р+1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sz="2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р+1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𝐶𝑢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80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∙75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грн.</a:t>
                </a: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5. Визначаємо розмір витрат на транспортування за формулою 6. Підставивши значення величин, маємо: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5∙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81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=60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грн;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3р−1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р−1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uk-UA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84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5880 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грн;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3р+1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р+1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uk-UA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78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6240 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грн.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Формуємо аналітичну Таблицю 5 та розраховуємо розмір сукупних витрат на закупівлі і визначаємо структуру </a:t>
                </a:r>
                <a:r>
                  <a:rPr lang="uk-UA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поелементних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витрат для кожного значення 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Qi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із обраного діапазону.</a:t>
                </a: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857456"/>
                <a:ext cx="9169400" cy="5873544"/>
              </a:xfrm>
              <a:blipFill>
                <a:blip r:embed="rId2"/>
                <a:stretch>
                  <a:fillRect l="-664" t="-727" r="-664" b="-2181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95317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104" y="159920"/>
            <a:ext cx="6013088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505034"/>
            <a:ext cx="9207500" cy="501438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Таблиця 5    </a:t>
            </a:r>
          </a:p>
          <a:p>
            <a:pPr marL="0" indent="0" algn="ctr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Аналітична таблиця визначення оптимального обсягу замовлення та структури витрат при зниженні інтенсивності споживання продукту на 15% по відношенню до вихідних умов</a:t>
            </a:r>
            <a:endParaRPr lang="uk-UA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uk-UA" dirty="0">
              <a:latin typeface="Georgia" panose="02040502050405020303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7299D944-F5A1-4D77-B6C5-9FE6F013F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9475277"/>
              </p:ext>
            </p:extLst>
          </p:nvPr>
        </p:nvGraphicFramePr>
        <p:xfrm>
          <a:off x="596648" y="1982683"/>
          <a:ext cx="88920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000">
                  <a:extLst>
                    <a:ext uri="{9D8B030D-6E8A-4147-A177-3AD203B41FA5}">
                      <a16:colId xmlns:a16="http://schemas.microsoft.com/office/drawing/2014/main" xmlns="" val="2333716717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198043089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1653708527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2700384554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3944898262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2779605249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54200428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uk-UA" dirty="0"/>
                        <a:t>Назва </a:t>
                      </a:r>
                      <a:r>
                        <a:rPr lang="uk-UA" dirty="0" err="1"/>
                        <a:t>поелементних</a:t>
                      </a:r>
                      <a:r>
                        <a:rPr lang="uk-UA" dirty="0"/>
                        <a:t> витрат, грн</a:t>
                      </a:r>
                      <a:endParaRPr lang="ru-UA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uk-UA" dirty="0"/>
                        <a:t>Варіанти обсягів </a:t>
                      </a:r>
                      <a:r>
                        <a:rPr lang="uk-UA" dirty="0" err="1"/>
                        <a:t>закупівель</a:t>
                      </a:r>
                      <a:r>
                        <a:rPr lang="uk-UA" dirty="0"/>
                        <a:t> та частка </a:t>
                      </a:r>
                      <a:r>
                        <a:rPr lang="uk-UA" dirty="0" err="1"/>
                        <a:t>поелементних</a:t>
                      </a:r>
                      <a:r>
                        <a:rPr lang="uk-UA" dirty="0"/>
                        <a:t> витрат в сукупних витратах</a:t>
                      </a:r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80095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  <a:r>
                        <a:rPr lang="en-US" baseline="-25000" dirty="0"/>
                        <a:t>p-1</a:t>
                      </a:r>
                      <a:r>
                        <a:rPr lang="en-US" dirty="0"/>
                        <a:t>=</a:t>
                      </a:r>
                      <a:r>
                        <a:rPr lang="uk-UA" dirty="0"/>
                        <a:t>70</a:t>
                      </a:r>
                      <a:r>
                        <a:rPr lang="en-US" dirty="0"/>
                        <a:t> </a:t>
                      </a:r>
                      <a:r>
                        <a:rPr lang="uk-UA" dirty="0" err="1"/>
                        <a:t>шт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Частка витрат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Q</a:t>
                      </a:r>
                      <a:r>
                        <a:rPr lang="en-US" baseline="-25000" dirty="0" err="1"/>
                        <a:t>p</a:t>
                      </a:r>
                      <a:r>
                        <a:rPr lang="en-US" dirty="0"/>
                        <a:t>=</a:t>
                      </a:r>
                      <a:r>
                        <a:rPr lang="uk-UA" dirty="0"/>
                        <a:t>7</a:t>
                      </a:r>
                      <a:r>
                        <a:rPr lang="en-US" dirty="0"/>
                        <a:t>5 </a:t>
                      </a:r>
                      <a:r>
                        <a:rPr lang="uk-UA" dirty="0" err="1"/>
                        <a:t>шт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Частка витрат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Q</a:t>
                      </a:r>
                      <a:r>
                        <a:rPr lang="en-US" baseline="-25000" dirty="0" err="1"/>
                        <a:t>p</a:t>
                      </a:r>
                      <a:r>
                        <a:rPr lang="uk-UA" baseline="-25000" dirty="0"/>
                        <a:t>+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=</a:t>
                      </a:r>
                      <a:r>
                        <a:rPr lang="uk-UA" dirty="0"/>
                        <a:t>80</a:t>
                      </a:r>
                      <a:r>
                        <a:rPr lang="en-US" dirty="0"/>
                        <a:t> </a:t>
                      </a:r>
                      <a:r>
                        <a:rPr lang="uk-UA" dirty="0" err="1"/>
                        <a:t>шт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Частка витрат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5020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Витрати на організацію замовлення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3780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30,77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3780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29,84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3780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29,03</a:t>
                      </a:r>
                      <a:endParaRPr lang="ru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07600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Витрати на утримання запасів (зберігання)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2625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21,37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2812,5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22,2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3000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23,04</a:t>
                      </a:r>
                      <a:endParaRPr lang="ru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6271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Витрати на транспортування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5880</a:t>
                      </a:r>
                      <a:endParaRPr lang="ru-UA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47,86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6075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47,96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6240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47,93</a:t>
                      </a:r>
                      <a:endParaRPr lang="ru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26697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Сукупні витрати</a:t>
                      </a:r>
                      <a:endParaRPr lang="ru-U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12285</a:t>
                      </a:r>
                      <a:endParaRPr lang="ru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100</a:t>
                      </a:r>
                      <a:endParaRPr lang="ru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12667,5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13020</a:t>
                      </a:r>
                      <a:endParaRPr lang="ru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100</a:t>
                      </a:r>
                      <a:endParaRPr lang="ru-U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8676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B41400-F5D0-4CE3-8B12-9F175E7E9FDB}"/>
              </a:ext>
            </a:extLst>
          </p:cNvPr>
          <p:cNvSpPr txBox="1"/>
          <p:nvPr/>
        </p:nvSpPr>
        <p:spPr>
          <a:xfrm>
            <a:off x="1553135" y="6199937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/>
              <a:t>В</a:t>
            </a:r>
            <a:r>
              <a:rPr lang="uk-UA" baseline="-25000" dirty="0" err="1"/>
              <a:t>сук</a:t>
            </a:r>
            <a:r>
              <a:rPr lang="en-US" baseline="-25000" dirty="0"/>
              <a:t> </a:t>
            </a:r>
            <a:r>
              <a:rPr lang="en-US" dirty="0"/>
              <a:t>-&gt;min</a:t>
            </a:r>
            <a:endParaRPr lang="ru-UA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E3E52D75-9F4A-476B-872A-D77E65F7561E}"/>
              </a:ext>
            </a:extLst>
          </p:cNvPr>
          <p:cNvCxnSpPr>
            <a:cxnSpLocks/>
          </p:cNvCxnSpPr>
          <p:nvPr/>
        </p:nvCxnSpPr>
        <p:spPr>
          <a:xfrm flipH="1">
            <a:off x="2703352" y="6102563"/>
            <a:ext cx="570633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8709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443" y="412956"/>
            <a:ext cx="6102557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387" y="1129480"/>
            <a:ext cx="8596668" cy="51824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b="1" dirty="0">
                <a:latin typeface="Georgia" panose="02040502050405020303" pitchFamily="18" charset="0"/>
                <a:ea typeface="Cambria Math" panose="02040503050406030204" pitchFamily="18" charset="0"/>
              </a:rPr>
              <a:t>Проміжний висновок. 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На підставі аналізу даних Таблиці 5 мінімальні сукупні витрати відповідають значенню обсягу замовлення 70 штук, при цьому число поставок продукту протягом планового періоду 18, інтенсивність споживання продукту </a:t>
            </a:r>
            <a:r>
              <a:rPr lang="uk-UA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і</a:t>
            </a:r>
            <a:r>
              <a:rPr lang="uk-UA" sz="2000" baseline="-25000" dirty="0" err="1">
                <a:latin typeface="Georgia" panose="02040502050405020303" pitchFamily="18" charset="0"/>
                <a:ea typeface="Cambria Math" panose="02040503050406030204" pitchFamily="18" charset="0"/>
              </a:rPr>
              <a:t>р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=5,16 штук/день, інтервал між замовленнями 14 днів.</a:t>
            </a:r>
          </a:p>
          <a:p>
            <a:pPr marL="0" indent="0" algn="just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6. Будуємо графік постачання комплектуючого за умов зниження рівня інтенсивності споживання на 15% по відношенню до вихідних умов.</a:t>
            </a:r>
          </a:p>
          <a:p>
            <a:pPr marL="0" indent="0" algn="just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1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466" y="336940"/>
            <a:ext cx="6258748" cy="60960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Витрати на закупівлю товарів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55" y="887362"/>
            <a:ext cx="9826388" cy="57318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Сукупні витрати на закупівлю товарів є сума поелементних витрат, кількість </a:t>
            </a:r>
            <a:r>
              <a:rPr lang="uk-UA" sz="2000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яких та їх розмір обумовлені 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особливостями конкретного алгоритму реалізації </a:t>
            </a:r>
            <a:r>
              <a:rPr lang="uk-UA" sz="2000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закупівлі. До </a:t>
            </a:r>
            <a:r>
              <a:rPr lang="uk-UA" sz="2000" b="1" dirty="0">
                <a:latin typeface="Georgia" panose="02040502050405020303" pitchFamily="18" charset="0"/>
                <a:ea typeface="Cambria Math" panose="02040503050406030204" pitchFamily="18" charset="0"/>
              </a:rPr>
              <a:t>основних видів поелементних витрат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, які пов</a:t>
            </a:r>
            <a:r>
              <a:rPr lang="en-US" sz="2000" dirty="0">
                <a:latin typeface="Georgia" panose="02040502050405020303" pitchFamily="18" charset="0"/>
                <a:ea typeface="Cambria Math" panose="02040503050406030204" pitchFamily="18" charset="0"/>
              </a:rPr>
              <a:t>’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язані із закупівлями відносять:</a:t>
            </a:r>
          </a:p>
          <a:p>
            <a:pPr algn="just">
              <a:buFontTx/>
              <a:buChar char="-"/>
            </a:pPr>
            <a:r>
              <a:rPr lang="uk-UA" sz="2000" b="1" dirty="0">
                <a:latin typeface="Georgia" panose="02040502050405020303" pitchFamily="18" charset="0"/>
                <a:ea typeface="Cambria Math" panose="02040503050406030204" pitchFamily="18" charset="0"/>
              </a:rPr>
              <a:t>Витрати на придбання товарів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, які розраховують як добуток обсягу замовлення на закупівельну ціну </a:t>
            </a:r>
            <a:r>
              <a:rPr lang="uk-UA" sz="2000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одиниці товару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. В умовах фіксованих цін під час оптимізації закупівельних витрат цей вид витрат не враховують.</a:t>
            </a:r>
          </a:p>
          <a:p>
            <a:pPr algn="just">
              <a:buFontTx/>
              <a:buChar char="-"/>
            </a:pPr>
            <a:r>
              <a:rPr lang="uk-UA" sz="2000" b="1" dirty="0">
                <a:latin typeface="Georgia" panose="02040502050405020303" pitchFamily="18" charset="0"/>
                <a:ea typeface="Cambria Math" panose="02040503050406030204" pitchFamily="18" charset="0"/>
              </a:rPr>
              <a:t>Витрати на утримання запасів 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розраховують як добуток середнього рівня запасів на витрати їх зберігання.</a:t>
            </a:r>
          </a:p>
          <a:p>
            <a:pPr algn="just">
              <a:buFontTx/>
              <a:buChar char="-"/>
            </a:pPr>
            <a:r>
              <a:rPr lang="uk-UA" sz="2000" b="1" dirty="0">
                <a:latin typeface="Georgia" panose="02040502050405020303" pitchFamily="18" charset="0"/>
                <a:ea typeface="Cambria Math" panose="02040503050406030204" pitchFamily="18" charset="0"/>
              </a:rPr>
              <a:t>Витрати на організацію замовлення 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розраховують як добуток витрат на організацію одного замовлення на число замовлень протягом планового періоду.</a:t>
            </a:r>
          </a:p>
          <a:p>
            <a:pPr algn="just">
              <a:buFontTx/>
              <a:buChar char="-"/>
            </a:pPr>
            <a:r>
              <a:rPr lang="uk-UA" sz="2000" b="1" dirty="0">
                <a:latin typeface="Georgia" panose="02040502050405020303" pitchFamily="18" charset="0"/>
                <a:ea typeface="Cambria Math" panose="02040503050406030204" pitchFamily="18" charset="0"/>
              </a:rPr>
              <a:t>Транспортні витрати 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розраховують як добуток транспортного тарифу на обсяг перевезення (замовлення).</a:t>
            </a:r>
          </a:p>
          <a:p>
            <a:pPr marL="0" indent="0" algn="just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Розглянемо графічну інтерпретацію динаміки поелементних та сукупних витрат на закупівлю.</a:t>
            </a:r>
          </a:p>
        </p:txBody>
      </p:sp>
    </p:spTree>
    <p:extLst>
      <p:ext uri="{BB962C8B-B14F-4D97-AF65-F5344CB8AC3E}">
        <p14:creationId xmlns:p14="http://schemas.microsoft.com/office/powerpoint/2010/main" xmlns="" val="23947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441" y="417462"/>
            <a:ext cx="6102557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12" y="1093019"/>
            <a:ext cx="9584814" cy="8009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2445E0-FD05-4B0A-BD31-3075BC756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54" y="1236577"/>
            <a:ext cx="7902129" cy="529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189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03456"/>
            <a:ext cx="8712200" cy="60960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Формулювання узагальнених висновків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1632156"/>
            <a:ext cx="9169400" cy="3155744"/>
          </a:xfrm>
        </p:spPr>
        <p:txBody>
          <a:bodyPr>
            <a:noAutofit/>
          </a:bodyPr>
          <a:lstStyle/>
          <a:p>
            <a:pPr marL="457200" indent="-457200" algn="just">
              <a:buAutoNum type="arabicParenR"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У висновках необхідно вказати параметри оптимального замовлення для кожного  із зазначених сценаріїв.</a:t>
            </a:r>
          </a:p>
          <a:p>
            <a:pPr marL="457200" indent="-457200" algn="just">
              <a:buAutoNum type="arabicParenR"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Встановити аналітичну залежність між попитом на комплектуючий виріб та сукупними витратами на замовлення.</a:t>
            </a:r>
          </a:p>
          <a:p>
            <a:pPr marL="457200" indent="-457200" algn="just">
              <a:buAutoNum type="arabicParenR"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Здійснити аналіз структури </a:t>
            </a:r>
            <a:r>
              <a:rPr lang="uk-UA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поелементних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 витрат на замовлення для кожного із сценаріїв.</a:t>
            </a:r>
          </a:p>
          <a:p>
            <a:pPr marL="457200" indent="-457200" algn="just">
              <a:buAutoNum type="arabicParenR"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Встановити залежність між параметрами замовлення та структурою і динамікою </a:t>
            </a:r>
            <a:r>
              <a:rPr lang="uk-UA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поелементних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 витрат на замовлення.</a:t>
            </a:r>
          </a:p>
        </p:txBody>
      </p:sp>
    </p:spTree>
    <p:extLst>
      <p:ext uri="{BB962C8B-B14F-4D97-AF65-F5344CB8AC3E}">
        <p14:creationId xmlns:p14="http://schemas.microsoft.com/office/powerpoint/2010/main" xmlns="" val="233577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98" y="2387506"/>
            <a:ext cx="2462811" cy="20829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Рис. Графічна інтерпретація динаміки поелементних та сукупних витрат на закупівлі.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9CBD5F-9B10-4E44-B678-CBAC50E82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808" y="118848"/>
            <a:ext cx="6370091" cy="659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7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623" y="583333"/>
            <a:ext cx="6968432" cy="60960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Умова практичного завдання </a:t>
            </a:r>
            <a:r>
              <a:rPr lang="uk-UA" sz="3200" b="1" dirty="0" smtClean="0">
                <a:latin typeface="Georgia" panose="02040502050405020303" pitchFamily="18" charset="0"/>
              </a:rPr>
              <a:t>№1</a:t>
            </a:r>
            <a:r>
              <a:rPr lang="uk-UA" sz="3200" b="1" dirty="0">
                <a:latin typeface="Georgia" panose="02040502050405020303" pitchFamily="18" charset="0"/>
              </a:rPr>
              <a:t>.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561" y="1792701"/>
            <a:ext cx="8274117" cy="31332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Комерційне підприємство ТОВ «Побут-сервіс» закуповує для обслуговування клієнтів комплектуючі вироби.</a:t>
            </a:r>
          </a:p>
          <a:p>
            <a:pPr marL="0" indent="0" algn="just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Витрати на організацію виконання одного замовлення становлять </a:t>
            </a:r>
            <a:r>
              <a:rPr lang="en-US" sz="2000" b="1" dirty="0">
                <a:latin typeface="Georgia" panose="02040502050405020303" pitchFamily="18" charset="0"/>
                <a:ea typeface="Cambria Math" panose="02040503050406030204" pitchFamily="18" charset="0"/>
              </a:rPr>
              <a:t>S</a:t>
            </a:r>
            <a:r>
              <a:rPr lang="en-US" sz="2000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грн., річна потреба </a:t>
            </a:r>
            <a:r>
              <a:rPr lang="uk-UA" sz="2000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(попит) підприємства 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в комплектуючому виробі </a:t>
            </a:r>
            <a:r>
              <a:rPr lang="en-US" sz="2000" b="1" dirty="0">
                <a:latin typeface="Georgia" panose="02040502050405020303" pitchFamily="18" charset="0"/>
                <a:ea typeface="Cambria Math" panose="02040503050406030204" pitchFamily="18" charset="0"/>
              </a:rPr>
              <a:t>D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 штук, закупівельна ціна одиниці комплектуючого виробу </a:t>
            </a:r>
            <a:r>
              <a:rPr lang="uk-UA" sz="2000" b="1" dirty="0">
                <a:latin typeface="Georgia" panose="02040502050405020303" pitchFamily="18" charset="0"/>
                <a:ea typeface="Cambria Math" panose="02040503050406030204" pitchFamily="18" charset="0"/>
              </a:rPr>
              <a:t>С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 грн., вартість зберігання виробу на складі становить</a:t>
            </a:r>
            <a:r>
              <a:rPr lang="en-US" sz="2000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U</a:t>
            </a:r>
            <a:r>
              <a:rPr lang="uk-UA" sz="2000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у % від його закупівельної ціни. Число робочих днів протягом планового періоду роботи підприємства</a:t>
            </a:r>
            <a:r>
              <a:rPr lang="en-US" sz="2000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>
                <a:latin typeface="Georgia" panose="02040502050405020303" pitchFamily="18" charset="0"/>
                <a:ea typeface="Cambria Math" panose="02040503050406030204" pitchFamily="18" charset="0"/>
              </a:rPr>
              <a:t>N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 та інші вихідні дані для розрахунків наведено в Таблицях 1 і 2.</a:t>
            </a:r>
          </a:p>
        </p:txBody>
      </p:sp>
    </p:spTree>
    <p:extLst>
      <p:ext uri="{BB962C8B-B14F-4D97-AF65-F5344CB8AC3E}">
        <p14:creationId xmlns:p14="http://schemas.microsoft.com/office/powerpoint/2010/main" xmlns="" val="11496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624" y="268701"/>
            <a:ext cx="6968432" cy="60960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Умова практичного завдання №1.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23" y="789810"/>
            <a:ext cx="9458632" cy="597969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Таблиця 1</a:t>
            </a:r>
          </a:p>
          <a:p>
            <a:pPr marL="0" indent="0" algn="ctr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Дані для розрахунку параметрів замовлення</a:t>
            </a:r>
          </a:p>
          <a:p>
            <a:pPr marL="0" indent="0" algn="ctr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r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r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Таблиця 2</a:t>
            </a:r>
          </a:p>
          <a:p>
            <a:pPr marL="0" indent="0" algn="ctr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Дані для розрахунку транспортних витрат</a:t>
            </a:r>
          </a:p>
          <a:p>
            <a:pPr marL="0" indent="0" algn="ctr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C804BE60-4537-4262-ACBC-FF823137D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5540144"/>
              </p:ext>
            </p:extLst>
          </p:nvPr>
        </p:nvGraphicFramePr>
        <p:xfrm>
          <a:off x="667372" y="1745765"/>
          <a:ext cx="8478929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446">
                  <a:extLst>
                    <a:ext uri="{9D8B030D-6E8A-4147-A177-3AD203B41FA5}">
                      <a16:colId xmlns:a16="http://schemas.microsoft.com/office/drawing/2014/main" xmlns="" val="1730535253"/>
                    </a:ext>
                  </a:extLst>
                </a:gridCol>
                <a:gridCol w="2316282">
                  <a:extLst>
                    <a:ext uri="{9D8B030D-6E8A-4147-A177-3AD203B41FA5}">
                      <a16:colId xmlns:a16="http://schemas.microsoft.com/office/drawing/2014/main" xmlns="" val="3241099791"/>
                    </a:ext>
                  </a:extLst>
                </a:gridCol>
                <a:gridCol w="1446414">
                  <a:extLst>
                    <a:ext uri="{9D8B030D-6E8A-4147-A177-3AD203B41FA5}">
                      <a16:colId xmlns:a16="http://schemas.microsoft.com/office/drawing/2014/main" xmlns="" val="2769655918"/>
                    </a:ext>
                  </a:extLst>
                </a:gridCol>
                <a:gridCol w="1465007">
                  <a:extLst>
                    <a:ext uri="{9D8B030D-6E8A-4147-A177-3AD203B41FA5}">
                      <a16:colId xmlns:a16="http://schemas.microsoft.com/office/drawing/2014/main" xmlns="" val="2737565205"/>
                    </a:ext>
                  </a:extLst>
                </a:gridCol>
                <a:gridCol w="2005780">
                  <a:extLst>
                    <a:ext uri="{9D8B030D-6E8A-4147-A177-3AD203B41FA5}">
                      <a16:colId xmlns:a16="http://schemas.microsoft.com/office/drawing/2014/main" xmlns="" val="3059853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Попит </a:t>
                      </a:r>
                    </a:p>
                    <a:p>
                      <a:r>
                        <a:rPr lang="en-US" dirty="0"/>
                        <a:t>D</a:t>
                      </a:r>
                      <a:r>
                        <a:rPr lang="uk-UA" dirty="0"/>
                        <a:t>, штук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Вартість організації замовлення </a:t>
                      </a:r>
                      <a:endParaRPr lang="en-US" dirty="0"/>
                    </a:p>
                    <a:p>
                      <a:r>
                        <a:rPr lang="en-US" dirty="0"/>
                        <a:t>S</a:t>
                      </a:r>
                      <a:r>
                        <a:rPr lang="uk-UA" dirty="0"/>
                        <a:t>, грн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Закупівельна ціна </a:t>
                      </a:r>
                    </a:p>
                    <a:p>
                      <a:r>
                        <a:rPr lang="uk-UA" dirty="0"/>
                        <a:t>С, грн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Вартість зберігання </a:t>
                      </a:r>
                    </a:p>
                    <a:p>
                      <a:r>
                        <a:rPr lang="en-US" dirty="0" smtClean="0"/>
                        <a:t>U</a:t>
                      </a:r>
                      <a:r>
                        <a:rPr lang="uk-UA" dirty="0" smtClean="0"/>
                        <a:t>, </a:t>
                      </a:r>
                      <a:r>
                        <a:rPr lang="uk-UA" dirty="0"/>
                        <a:t>%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Число робочих днів</a:t>
                      </a:r>
                    </a:p>
                    <a:p>
                      <a:r>
                        <a:rPr lang="en-US" dirty="0"/>
                        <a:t>N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9541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1560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254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055038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6AAE5D09-8841-4609-B8CA-45C6FC4DB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4213670"/>
              </p:ext>
            </p:extLst>
          </p:nvPr>
        </p:nvGraphicFramePr>
        <p:xfrm>
          <a:off x="406356" y="4393917"/>
          <a:ext cx="9000963" cy="1554621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8963">
                  <a:extLst>
                    <a:ext uri="{9D8B030D-6E8A-4147-A177-3AD203B41FA5}">
                      <a16:colId xmlns:a16="http://schemas.microsoft.com/office/drawing/2014/main" xmlns="" val="204069053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73656601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22197867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42433199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69970701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92001428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35577963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178652582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84586566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48682833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120295794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3792438101"/>
                    </a:ext>
                  </a:extLst>
                </a:gridCol>
              </a:tblGrid>
              <a:tr h="640138">
                <a:tc>
                  <a:txBody>
                    <a:bodyPr/>
                    <a:lstStyle/>
                    <a:p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Обсяг замовлення</a:t>
                      </a:r>
                    </a:p>
                    <a:p>
                      <a:r>
                        <a:rPr lang="en-US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Q</a:t>
                      </a:r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штук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70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75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80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85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90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95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105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110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120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130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790867"/>
                  </a:ext>
                </a:extLst>
              </a:tr>
              <a:tr h="914483">
                <a:tc>
                  <a:txBody>
                    <a:bodyPr/>
                    <a:lstStyle/>
                    <a:p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Транспортний тариф, </a:t>
                      </a:r>
                    </a:p>
                    <a:p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грн/од. вантажу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84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81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78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70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68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64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62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60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58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56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54</a:t>
                      </a:r>
                      <a:endParaRPr lang="ru-UA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8" marR="91448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2594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51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444" y="619433"/>
            <a:ext cx="5762795" cy="6096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Georgia" panose="02040502050405020303" pitchFamily="18" charset="0"/>
              </a:rPr>
              <a:t>Завдання: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44" y="1345799"/>
            <a:ext cx="9005393" cy="5246070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uk-UA" sz="2000" dirty="0">
                <a:latin typeface="Georgia" panose="02040502050405020303" pitchFamily="18" charset="0"/>
              </a:rPr>
              <a:t>За вихідних умов, вказаних у завданні (Таблиця 1), визначити оптимальний розмір замовлення на комплектуючий виріб, розрахувати інші параметри замовлення та розмір поелементних і сукупних витрат на закупівлю для визначеного діапазону прийнятних обсягів закупівлі.</a:t>
            </a:r>
          </a:p>
          <a:p>
            <a:pPr marL="457200" indent="-457200" algn="just">
              <a:buAutoNum type="arabicPeriod"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Розрахувати параметри замовлення і витрати на закупівлю </a:t>
            </a:r>
            <a:r>
              <a:rPr lang="uk-UA" sz="2000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з за 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умови зростання потреби в комплектуючих виробах на 24%.</a:t>
            </a:r>
          </a:p>
          <a:p>
            <a:pPr marL="457200" indent="-457200" algn="just">
              <a:buAutoNum type="arabicPeriod"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Визначити параметри замовлення і витрати на закупівлю за умови зниження рівня інтенсивності споживання </a:t>
            </a:r>
            <a:r>
              <a:rPr lang="uk-UA" sz="2000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комплектуючого виробу 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на 15% по відношенню до вихідних умов.</a:t>
            </a:r>
          </a:p>
          <a:p>
            <a:pPr marL="457200" indent="-457200" algn="just">
              <a:buAutoNum type="arabicPeriod"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Побудувати графіки поставок комплектуючого для усіх </a:t>
            </a:r>
            <a:r>
              <a:rPr lang="uk-UA" sz="2000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трьох 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ринкових сценаріїв.</a:t>
            </a:r>
          </a:p>
          <a:p>
            <a:pPr marL="457200" indent="-457200" algn="just">
              <a:buAutoNum type="arabicPeriod"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Сформулювати аналітичні висновки щодо абсолютної і відносної зміни поелементних та сукупних витрат, а також динамічні структури поелементних витрат в функції параметрів замовлення.</a:t>
            </a:r>
          </a:p>
        </p:txBody>
      </p:sp>
    </p:spTree>
    <p:extLst>
      <p:ext uri="{BB962C8B-B14F-4D97-AF65-F5344CB8AC3E}">
        <p14:creationId xmlns:p14="http://schemas.microsoft.com/office/powerpoint/2010/main" xmlns="" val="34114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546" y="796414"/>
                <a:ext cx="9624024" cy="624583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А. Розрахунок для сценарію вихідних умов закупівлі.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1. Розраховуємо розмір оптимальної партії замовлення за формулою </a:t>
                </a:r>
                <a:r>
                  <a:rPr lang="uk-UA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Уілсона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1: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uk-UA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опт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𝐷𝑆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)∙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e>
                    </m:rad>
                    <m:r>
                      <a:rPr lang="uk-UA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uk-UA" sz="2000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(1),</a:t>
                </a:r>
              </a:p>
              <a:p>
                <a:pPr marL="400050" lvl="1" indent="0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де 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D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– попит на комплектуючий виріб за вихідних умов, штук;</a:t>
                </a:r>
                <a:endParaRPr lang="en-US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S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– витрати на організацію одного замовлення, грн;</a:t>
                </a:r>
                <a:endParaRPr lang="en-US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C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– закупівельна ціна комплектуючого, грн;</a:t>
                </a:r>
                <a:endParaRPr lang="en-US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U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– частка витрат на зберігання комплектуючих на складі.</a:t>
                </a:r>
              </a:p>
              <a:p>
                <a:pPr marL="0" lvl="1" indent="0">
                  <a:buNone/>
                </a:pPr>
                <a:r>
                  <a:rPr lang="uk-UA" sz="1800" i="1" u="sng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Примітка</a:t>
                </a:r>
                <a:r>
                  <a:rPr lang="uk-UA" sz="18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: В основу цієї формули (1) покладено гіпотезу, що запаси змінюються від замовленої величини </a:t>
                </a:r>
                <a:r>
                  <a:rPr lang="en-US" sz="18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Q</a:t>
                </a:r>
                <a:r>
                  <a:rPr lang="ru-RU" sz="18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до нуля, а </a:t>
                </a:r>
                <a:r>
                  <a:rPr lang="uk-UA" sz="18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потім знову </a:t>
                </a:r>
                <a:r>
                  <a:rPr lang="uk-UA" sz="18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одномоментно</a:t>
                </a:r>
                <a:r>
                  <a:rPr lang="uk-UA" sz="18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зростають до величини </a:t>
                </a:r>
                <a:r>
                  <a:rPr lang="en-US" sz="18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Q</a:t>
                </a:r>
                <a:r>
                  <a:rPr lang="uk-UA" sz="18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при надходженні нового замовлення. Відповідно середній рівень запасів дорівнює </a:t>
                </a:r>
                <a:r>
                  <a:rPr lang="en-US" sz="18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Q</a:t>
                </a:r>
                <a:r>
                  <a:rPr lang="uk-UA" sz="18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/2 протягом усього часу, який розглядається.</a:t>
                </a:r>
              </a:p>
              <a:p>
                <a:pPr marL="0" lvl="1" indent="0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Підставивши значення величин в формулу 1, маємо:</a:t>
                </a: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опт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uk-UA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uk-U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1560∙210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uk-U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uk-U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uk-U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500</m:t>
                            </m:r>
                          </m:den>
                        </m:f>
                      </m:e>
                    </m:rad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=93,47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штук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546" y="796414"/>
                <a:ext cx="9624024" cy="6245831"/>
              </a:xfrm>
              <a:blipFill>
                <a:blip r:embed="rId2"/>
                <a:stretch>
                  <a:fillRect l="-633" t="-684" r="-57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237ED4D-73EA-4818-89E1-E7F03B6CF0F5}"/>
              </a:ext>
            </a:extLst>
          </p:cNvPr>
          <p:cNvSpPr txBox="1">
            <a:spLocks/>
          </p:cNvSpPr>
          <p:nvPr/>
        </p:nvSpPr>
        <p:spPr>
          <a:xfrm>
            <a:off x="2117014" y="186814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339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9433" y="1148619"/>
                <a:ext cx="8937255" cy="538865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На підставі аналізу обсягів закупівлі, наведених в Таблиці 2, приймаємо найближче значення оптимального обсягу </a:t>
                </a:r>
                <a:r>
                  <a:rPr lang="en-US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sz="2000" baseline="-25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p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= 95 штук та встановлюємо діапазон обсягів </a:t>
                </a:r>
                <a:r>
                  <a:rPr lang="uk-UA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закупівель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для аналізу. Мінімальний обсяг </a:t>
                </a:r>
                <a:r>
                  <a:rPr lang="en-US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sz="2000" baseline="-25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p</a:t>
                </a:r>
                <a:r>
                  <a:rPr lang="uk-UA" sz="2000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-1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=85 штук, а максимальний обсяг </a:t>
                </a:r>
                <a:r>
                  <a:rPr lang="en-US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sz="2000" baseline="-25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p</a:t>
                </a:r>
                <a:r>
                  <a:rPr lang="uk-UA" sz="2000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+1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=105 штук.</a:t>
                </a:r>
              </a:p>
              <a:p>
                <a:pPr marL="0" indent="0" algn="just">
                  <a:buNone/>
                </a:pPr>
                <a:r>
                  <a:rPr lang="uk-UA" i="1" u="sng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Примітка</a:t>
                </a:r>
                <a:r>
                  <a:rPr lang="uk-UA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: Діапазон обсягів закупівлі продукту для аналізу витрат слід обирати симетрично прийнятому значенню рентабельного обсягу замовлення. Цей діапазон може включати одне або два найближчих значення обсягу </a:t>
                </a:r>
                <a:r>
                  <a:rPr lang="uk-UA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закупівель</a:t>
                </a:r>
                <a:r>
                  <a:rPr lang="uk-UA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(ліворуч та праворуч) від прийнятого рентабельного обсягу </a:t>
                </a:r>
                <a:r>
                  <a:rPr lang="en-US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baseline="-25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p</a:t>
                </a:r>
                <a:r>
                  <a:rPr lang="uk-UA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uk-UA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uk-UA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2. 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Розраховуємо кількість замовлень для оптимального </a:t>
                </a:r>
                <a:r>
                  <a:rPr lang="en-US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sz="2000" baseline="-25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p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, мінімального </a:t>
                </a:r>
                <a:r>
                  <a:rPr lang="en-US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sz="2000" baseline="-25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p</a:t>
                </a:r>
                <a:r>
                  <a:rPr lang="uk-UA" sz="2000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-1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та максимального </a:t>
                </a:r>
                <a:r>
                  <a:rPr lang="en-US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sz="2000" baseline="-25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p</a:t>
                </a:r>
                <a:r>
                  <a:rPr lang="uk-UA" sz="2000" baseline="-25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+1 </a:t>
                </a: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обсягу замовлення за формулою 2: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uk-UA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і</m:t>
                        </m:r>
                      </m:den>
                    </m:f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000" b="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(2),</a:t>
                </a:r>
              </a:p>
              <a:p>
                <a:pPr marL="0" indent="0" algn="just">
                  <a:buNone/>
                </a:pPr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uk-UA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і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– обсяг і-го замовлення у визначеному інтервалі відповідно до шкали тарифів.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433" y="1148619"/>
                <a:ext cx="8937255" cy="5388659"/>
              </a:xfrm>
              <a:blipFill>
                <a:blip r:embed="rId2"/>
                <a:stretch>
                  <a:fillRect l="-682" t="-679" r="-75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025443" y="320722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80498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48E7BC8-26A7-4EAB-907C-8F8DD1890F85}">
  <we:reference id="0f21ddb5-5c95-4be6-81cc-d95eba46e774" version="1.0.0.0" store="EXCatalog" storeType="EXCatalog"/>
  <we:alternateReferences>
    <we:reference id="WA104380902" version="1.0.0.0" store="uk-UA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3028</TotalTime>
  <Words>1114</Words>
  <Application>Microsoft Office PowerPoint</Application>
  <PresentationFormat>Произвольный</PresentationFormat>
  <Paragraphs>250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Аспект</vt:lpstr>
      <vt:lpstr>Коледж економіки, права та інформаційних технологій</vt:lpstr>
      <vt:lpstr>Базові терміни до практичного завдання</vt:lpstr>
      <vt:lpstr>Витрати на закупівлю товарів</vt:lpstr>
      <vt:lpstr>Слайд 4</vt:lpstr>
      <vt:lpstr>Умова практичного завдання №1.</vt:lpstr>
      <vt:lpstr>Умова практичного завдання №1.</vt:lpstr>
      <vt:lpstr>Завдання:</vt:lpstr>
      <vt:lpstr>Слайд 8</vt:lpstr>
      <vt:lpstr>Слайд 9</vt:lpstr>
      <vt:lpstr>Слайд 10</vt:lpstr>
      <vt:lpstr>Слайд 11</vt:lpstr>
      <vt:lpstr>Хід розв’язання завдання</vt:lpstr>
      <vt:lpstr>Хід розв’язання завдання</vt:lpstr>
      <vt:lpstr>Хід розв’язання завдання</vt:lpstr>
      <vt:lpstr>Хід розв’язання завдання</vt:lpstr>
      <vt:lpstr>Хід розв’язання завдання</vt:lpstr>
      <vt:lpstr>Хід розв’язання завдання</vt:lpstr>
      <vt:lpstr>Хід розв’язання завдання</vt:lpstr>
      <vt:lpstr>Хід розв’язання завдання</vt:lpstr>
      <vt:lpstr>Хід розв’язання завдання</vt:lpstr>
      <vt:lpstr>Хід розв’язання завдання</vt:lpstr>
      <vt:lpstr>Хід розв’язання завдання</vt:lpstr>
      <vt:lpstr>Хід розв’язання завдання</vt:lpstr>
      <vt:lpstr>Хід розв’язання завдання</vt:lpstr>
      <vt:lpstr>Хід розв’язання завдання</vt:lpstr>
      <vt:lpstr>Хід розв’язання завдання</vt:lpstr>
      <vt:lpstr>Хід розв’язання завдання</vt:lpstr>
      <vt:lpstr>Хід розв’язання завдання</vt:lpstr>
      <vt:lpstr>Хід розв’язання завдання</vt:lpstr>
      <vt:lpstr>Хід розв’язання завдання</vt:lpstr>
      <vt:lpstr>Формулювання узагальнених висновків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УНІВЕРСИТЕТ "КРОК" Коледж економіки, права та інформаційних технологій Циклова комісія з комерційної логістики</dc:title>
  <dc:creator>Админ</dc:creator>
  <cp:lastModifiedBy>Dom</cp:lastModifiedBy>
  <cp:revision>300</cp:revision>
  <dcterms:created xsi:type="dcterms:W3CDTF">2020-04-15T17:49:03Z</dcterms:created>
  <dcterms:modified xsi:type="dcterms:W3CDTF">2021-01-17T15:10:56Z</dcterms:modified>
</cp:coreProperties>
</file>