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01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81" r:id="rId25"/>
    <p:sldId id="282" r:id="rId26"/>
    <p:sldId id="283" r:id="rId27"/>
    <p:sldId id="279" r:id="rId28"/>
    <p:sldId id="280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89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89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DDC2D-DBBC-4920-8955-E72001521A9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072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F8B4-5AA7-49B7-8831-AC5400FE878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014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E95A-C0CA-43EF-B85D-B720FEF9352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9365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3ACE1-1036-473E-B0D9-56EA33BD86B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8979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z="2400" b="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89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89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77CDD-47D2-475F-94B9-D10C9F7AD60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2420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35FD3-8816-4D93-BF17-7A4AC2E524C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9245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0CD9D-7660-4CB1-918F-D5996410009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517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56046-0168-4B1D-851A-B186617695D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1795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54A08-2D78-4603-BE1C-3A3547F5D3A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0344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FC225-AC67-41B1-91F4-B2A03FE059A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7807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3AA5B-47B1-4E04-95F5-C20BAD94181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160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03AF7-35CE-4012-B853-A2AE0AF5A4A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7152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70F15-9760-4EAA-8AF7-1F16E687E59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8067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C1CE5-1877-468F-8BB3-DF38477668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8127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70AA3-F458-4020-8BD3-CC3BEF6B08C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040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68185-5877-4754-B781-EBA07ACCB2D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82577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5163E-5672-45C6-AF1D-1D4EDE1CF10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043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39B25-AC98-41C0-8A9E-1F4755D1DD9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671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072CF-1532-4F3B-91BB-42419884D35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067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CAFF2-23EF-4117-AF2C-BFA6C097F87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243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A6B40-214D-4786-B7F2-D63E650714C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020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E0566-E58C-4E52-9E19-7A4F14C35C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242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E42C9-CA32-4597-8E23-1D758A210BA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05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08ADE-D043-4521-8EEE-3DAC3DBFB44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132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784237-5896-4F1F-8B68-821023E3769C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666699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666699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9999CC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666699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9999CC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79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922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E26570-9928-4668-8DD4-14CF7DFEC6CD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666699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666699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9999CC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666699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z="2400" b="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9999CC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b="0" dirty="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79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930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6" y="1828800"/>
            <a:ext cx="7155904" cy="2209800"/>
          </a:xfrm>
        </p:spPr>
        <p:txBody>
          <a:bodyPr/>
          <a:lstStyle/>
          <a:p>
            <a:pPr algn="ctr" eaLnBrk="1" hangingPunct="1"/>
            <a:r>
              <a:rPr lang="uk-UA" altLang="ru-RU" sz="4600" dirty="0" smtClean="0"/>
              <a:t>Закупівлі в системі маркетингу підприємства </a:t>
            </a:r>
            <a:endParaRPr lang="ru-RU" altLang="ru-RU" sz="4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447800" y="153988"/>
            <a:ext cx="64008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400" b="1" dirty="0">
                <a:solidFill>
                  <a:srgbClr val="000000"/>
                </a:solidFill>
              </a:rPr>
              <a:t>Університет економіки та права «КРОК» </a:t>
            </a:r>
            <a:endParaRPr lang="uk-UA" sz="2400" b="1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400" b="1" dirty="0" smtClean="0">
                <a:solidFill>
                  <a:srgbClr val="000000"/>
                </a:solidFill>
              </a:rPr>
              <a:t>Коледж економіки, права та інформаційних технологій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1219199"/>
            <a:ext cx="4959927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400" b="1" dirty="0" smtClean="0">
                <a:ln w="1905"/>
                <a:gradFill>
                  <a:gsLst>
                    <a:gs pos="0">
                      <a:srgbClr val="8A8AB9">
                        <a:shade val="20000"/>
                        <a:satMod val="200000"/>
                      </a:srgbClr>
                    </a:gs>
                    <a:gs pos="78000">
                      <a:srgbClr val="8A8AB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8A8AB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Лекція: </a:t>
            </a:r>
            <a:endParaRPr lang="ru-RU" sz="2400" b="1" dirty="0">
              <a:ln w="1905"/>
              <a:gradFill>
                <a:gsLst>
                  <a:gs pos="0">
                    <a:srgbClr val="8A8AB9">
                      <a:shade val="20000"/>
                      <a:satMod val="200000"/>
                    </a:srgbClr>
                  </a:gs>
                  <a:gs pos="78000">
                    <a:srgbClr val="8A8AB9">
                      <a:tint val="90000"/>
                      <a:shade val="89000"/>
                      <a:satMod val="220000"/>
                    </a:srgbClr>
                  </a:gs>
                  <a:gs pos="100000">
                    <a:srgbClr val="8A8AB9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7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150" y="4572000"/>
            <a:ext cx="5360988" cy="1546225"/>
          </a:xfrm>
        </p:spPr>
        <p:txBody>
          <a:bodyPr/>
          <a:lstStyle/>
          <a:p>
            <a:pPr algn="ctr"/>
            <a:r>
              <a:rPr lang="uk-UA" altLang="ru-RU" sz="2400" i="1" dirty="0" smtClean="0">
                <a:latin typeface="Monotype Corsiva" pitchFamily="66" charset="0"/>
              </a:rPr>
              <a:t>Лектор: Алькема Віктор Григорович</a:t>
            </a:r>
            <a:r>
              <a:rPr lang="uk-UA" altLang="ru-RU" sz="2400" dirty="0" smtClean="0"/>
              <a:t> </a:t>
            </a:r>
            <a:r>
              <a:rPr lang="uk-UA" altLang="ru-RU" sz="2400" i="1" dirty="0" smtClean="0">
                <a:latin typeface="Monotype Corsiva" pitchFamily="66" charset="0"/>
              </a:rPr>
              <a:t>д.е.н., професор, завідувач кафедри управлінських технологій, член Національного Агентства забезпечення якості вищої освіти </a:t>
            </a:r>
          </a:p>
          <a:p>
            <a:pPr algn="ctr"/>
            <a:endParaRPr lang="uk-UA" altLang="ru-RU" sz="2400" dirty="0" smtClean="0"/>
          </a:p>
        </p:txBody>
      </p:sp>
      <p:sp>
        <p:nvSpPr>
          <p:cNvPr id="3078" name="TextBox 4"/>
          <p:cNvSpPr txBox="1">
            <a:spLocks noChangeArrowheads="1"/>
          </p:cNvSpPr>
          <p:nvPr/>
        </p:nvSpPr>
        <p:spPr bwMode="auto">
          <a:xfrm>
            <a:off x="3708400" y="6165850"/>
            <a:ext cx="1727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Cambr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Cambr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mbr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Cambr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mbr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mbr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mbr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mbr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mbr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uk-UA" altLang="ru-RU" sz="1800" b="1" dirty="0">
                <a:solidFill>
                  <a:srgbClr val="000000"/>
                </a:solidFill>
                <a:latin typeface="Garamond" pitchFamily="18" charset="0"/>
              </a:rPr>
              <a:t>м. Київ</a:t>
            </a:r>
            <a:r>
              <a:rPr lang="uk-UA" altLang="ru-RU" sz="1800" b="1">
                <a:solidFill>
                  <a:srgbClr val="000000"/>
                </a:solidFill>
                <a:latin typeface="Garamond" pitchFamily="18" charset="0"/>
              </a:rPr>
              <a:t>, </a:t>
            </a:r>
            <a:r>
              <a:rPr lang="uk-UA" altLang="ru-RU" sz="1800" b="1" smtClean="0">
                <a:solidFill>
                  <a:srgbClr val="000000"/>
                </a:solidFill>
                <a:latin typeface="Garamond" pitchFamily="18" charset="0"/>
              </a:rPr>
              <a:t>2021</a:t>
            </a:r>
            <a:endParaRPr lang="uk-UA" altLang="ru-RU" sz="1800" b="1" dirty="0">
              <a:solidFill>
                <a:srgbClr val="00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16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800" b="1" i="1" dirty="0" smtClean="0"/>
              <a:t>Кінцевий результат</a:t>
            </a:r>
            <a:r>
              <a:rPr lang="uk-UA" sz="2800" dirty="0" smtClean="0"/>
              <a:t>, до якого прагне маркетинг відносин, - формування унікального активу підприємства, що називають </a:t>
            </a:r>
            <a:r>
              <a:rPr lang="uk-UA" sz="2800" b="1" i="1" dirty="0" smtClean="0"/>
              <a:t>маркетинговою системою взаємодії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25530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2016224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i="1" dirty="0"/>
              <a:t>Маркетингова система взаємодії, </a:t>
            </a:r>
            <a:r>
              <a:rPr lang="uk-UA" sz="2800" dirty="0"/>
              <a:t>або </a:t>
            </a:r>
            <a:r>
              <a:rPr lang="uk-UA" sz="2800" i="1" dirty="0"/>
              <a:t>маркетингова мережа, </a:t>
            </a:r>
            <a:r>
              <a:rPr lang="uk-UA" sz="2800" dirty="0"/>
              <a:t>містить у собі підприємство та всі інші зацікавлені в його роботі групи: </a:t>
            </a:r>
            <a:endParaRPr lang="uk-UA" sz="2800" dirty="0" smtClean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899591" y="2996952"/>
            <a:ext cx="2088191" cy="648072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sz="2000" dirty="0"/>
              <a:t>споживачів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5706825" y="4677715"/>
            <a:ext cx="2520280" cy="648072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університетських вчених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99590" y="5489186"/>
            <a:ext cx="2088193" cy="648072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дистриб'юторів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99591" y="4677715"/>
            <a:ext cx="2088193" cy="648072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постачальників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99592" y="3856926"/>
            <a:ext cx="2088191" cy="648072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найманих працівників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860032" y="5489186"/>
            <a:ext cx="3384377" cy="108012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і всіх, з ким підприємство встановило взаємовигідні ділові відносини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724128" y="3856926"/>
            <a:ext cx="2520280" cy="648072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рекламні агентства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706825" y="2996952"/>
            <a:ext cx="2520280" cy="648072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роздрібних торговців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Соединительная линия уступом 13"/>
          <p:cNvCxnSpPr/>
          <p:nvPr/>
        </p:nvCxnSpPr>
        <p:spPr bwMode="auto">
          <a:xfrm rot="16200000" flipH="1">
            <a:off x="2731817" y="3901031"/>
            <a:ext cx="3680366" cy="57606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 стрелкой 15"/>
          <p:cNvCxnSpPr>
            <a:endCxn id="6" idx="3"/>
          </p:cNvCxnSpPr>
          <p:nvPr/>
        </p:nvCxnSpPr>
        <p:spPr bwMode="auto">
          <a:xfrm flipH="1">
            <a:off x="2987783" y="5813222"/>
            <a:ext cx="129618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 стрелкой 18"/>
          <p:cNvCxnSpPr>
            <a:endCxn id="5" idx="1"/>
          </p:cNvCxnSpPr>
          <p:nvPr/>
        </p:nvCxnSpPr>
        <p:spPr bwMode="auto">
          <a:xfrm>
            <a:off x="4283968" y="5001751"/>
            <a:ext cx="14228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Прямая со стрелкой 20"/>
          <p:cNvCxnSpPr>
            <a:endCxn id="7" idx="3"/>
          </p:cNvCxnSpPr>
          <p:nvPr/>
        </p:nvCxnSpPr>
        <p:spPr bwMode="auto">
          <a:xfrm flipH="1">
            <a:off x="2987784" y="5001751"/>
            <a:ext cx="1296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Прямая со стрелкой 22"/>
          <p:cNvCxnSpPr>
            <a:stCxn id="8" idx="3"/>
            <a:endCxn id="10" idx="1"/>
          </p:cNvCxnSpPr>
          <p:nvPr/>
        </p:nvCxnSpPr>
        <p:spPr bwMode="auto">
          <a:xfrm>
            <a:off x="2987783" y="4180962"/>
            <a:ext cx="27363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Прямая со стрелкой 24"/>
          <p:cNvCxnSpPr>
            <a:stCxn id="4" idx="3"/>
            <a:endCxn id="11" idx="1"/>
          </p:cNvCxnSpPr>
          <p:nvPr/>
        </p:nvCxnSpPr>
        <p:spPr bwMode="auto">
          <a:xfrm>
            <a:off x="2987782" y="3320988"/>
            <a:ext cx="27190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11520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uk-UA" sz="2800" i="1" dirty="0" smtClean="0"/>
              <a:t>Систему </a:t>
            </a:r>
            <a:r>
              <a:rPr lang="uk-UA" sz="2800" b="1" i="1" dirty="0" smtClean="0"/>
              <a:t>маркетингу </a:t>
            </a:r>
            <a:r>
              <a:rPr lang="uk-UA" sz="2800" dirty="0" smtClean="0"/>
              <a:t>варто розглядати в </a:t>
            </a:r>
            <a:r>
              <a:rPr lang="uk-UA" sz="2800" b="1" i="1" dirty="0" smtClean="0"/>
              <a:t>широкому</a:t>
            </a:r>
            <a:r>
              <a:rPr lang="uk-UA" sz="2800" dirty="0" smtClean="0"/>
              <a:t> й </a:t>
            </a:r>
            <a:r>
              <a:rPr lang="uk-UA" sz="2800" b="1" i="1" dirty="0" smtClean="0"/>
              <a:t>вузькому</a:t>
            </a:r>
            <a:r>
              <a:rPr lang="uk-UA" sz="2800" dirty="0" smtClean="0"/>
              <a:t> значенні.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широкому значенні </a:t>
            </a:r>
            <a:r>
              <a:rPr lang="uk-UA" sz="2800" dirty="0"/>
              <a:t>вона є системою економічних відносин, що виникають у процесі виробництва і збуту товарів, орієнтованих на </a:t>
            </a:r>
            <a:r>
              <a:rPr lang="uk-UA" sz="2800" dirty="0" smtClean="0"/>
              <a:t>ринок (на споживача). </a:t>
            </a:r>
          </a:p>
          <a:p>
            <a:pPr marL="0" indent="0" algn="just">
              <a:buNone/>
            </a:pPr>
            <a:r>
              <a:rPr lang="uk-UA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uk-UA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вузькому значенні </a:t>
            </a:r>
            <a:r>
              <a:rPr lang="uk-UA" sz="2800" dirty="0"/>
              <a:t>система маркетингу - це комплекс маркетингових функцій, елементів, прийомів, що здійснюються всіма учасниками виробництва і реалізації товарів.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91842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МАРКЕТИНГ</a:t>
            </a:r>
            <a:r>
              <a:rPr lang="uk-UA" sz="2800" dirty="0" smtClean="0"/>
              <a:t> - це підприємницька діяльність, орієнтована на задоволення ринкових потреб і одержання на цій основі прибутку.</a:t>
            </a:r>
            <a:r>
              <a:rPr lang="uk-UA" sz="2800" i="1" dirty="0" smtClean="0"/>
              <a:t>  </a:t>
            </a:r>
          </a:p>
          <a:p>
            <a:pPr marL="0" indent="0" algn="just">
              <a:buNone/>
            </a:pPr>
            <a:endParaRPr lang="uk-UA" sz="2800" i="1" dirty="0"/>
          </a:p>
          <a:p>
            <a:pPr marL="0" indent="0" algn="just">
              <a:buNone/>
            </a:pPr>
            <a:endParaRPr lang="uk-UA" sz="2800" b="1" i="1" dirty="0" smtClean="0"/>
          </a:p>
          <a:p>
            <a:pPr marL="0" indent="0" algn="just">
              <a:buNone/>
            </a:pPr>
            <a:r>
              <a:rPr lang="uk-UA" sz="2800" b="1" dirty="0" smtClean="0"/>
              <a:t>У   сучасних   умовах   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маркетинг</a:t>
            </a:r>
            <a:r>
              <a:rPr lang="uk-UA" sz="2800" dirty="0" smtClean="0"/>
              <a:t>   -   це   методологія   ринкової діяльності взагалі, що забезпечує досягнення конкурентних переваг.</a:t>
            </a:r>
          </a:p>
        </p:txBody>
      </p:sp>
    </p:spTree>
    <p:extLst>
      <p:ext uri="{BB962C8B-B14F-4D97-AF65-F5344CB8AC3E}">
        <p14:creationId xmlns="" xmlns:p14="http://schemas.microsoft.com/office/powerpoint/2010/main" val="36300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2"/>
            <a:ext cx="7776864" cy="38862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Основними об'єктами маркетингової діяльності є:</a:t>
            </a:r>
          </a:p>
          <a:p>
            <a:pPr marL="0" indent="0">
              <a:buNone/>
            </a:pPr>
            <a:endParaRPr lang="uk-UA" sz="1050" dirty="0" smtClean="0"/>
          </a:p>
          <a:p>
            <a:pPr lvl="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uk-UA" sz="3200" dirty="0" smtClean="0"/>
              <a:t>ринок</a:t>
            </a:r>
          </a:p>
          <a:p>
            <a:pPr lvl="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uk-UA" sz="3200" dirty="0" smtClean="0"/>
              <a:t>споживач</a:t>
            </a:r>
          </a:p>
          <a:p>
            <a:pPr lvl="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uk-UA" sz="3200" dirty="0" smtClean="0"/>
              <a:t>товар</a:t>
            </a:r>
          </a:p>
          <a:p>
            <a:pPr lvl="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uk-UA" sz="3200" dirty="0" smtClean="0"/>
              <a:t>ціна</a:t>
            </a:r>
          </a:p>
          <a:p>
            <a:pPr lvl="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uk-UA" sz="3200" dirty="0" smtClean="0"/>
              <a:t>товарорух </a:t>
            </a:r>
          </a:p>
          <a:p>
            <a:pPr lvl="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uk-UA" sz="3200" dirty="0" smtClean="0"/>
              <a:t>реклама</a:t>
            </a:r>
          </a:p>
          <a:p>
            <a:pPr lvl="3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uk-UA" sz="3200" dirty="0" smtClean="0"/>
              <a:t>стимулювання</a:t>
            </a:r>
            <a:endParaRPr lang="uk-UA" sz="3200" dirty="0"/>
          </a:p>
        </p:txBody>
      </p:sp>
    </p:spTree>
    <p:extLst>
      <p:ext uri="{BB962C8B-B14F-4D97-AF65-F5344CB8AC3E}">
        <p14:creationId xmlns="" xmlns:p14="http://schemas.microsoft.com/office/powerpoint/2010/main" val="270805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84976" cy="936104"/>
          </a:xfrm>
        </p:spPr>
        <p:txBody>
          <a:bodyPr/>
          <a:lstStyle/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Тенденції в розвитку сучасного ринку, які мають особливе значення для еволюції 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маркетингу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3143396"/>
              </p:ext>
            </p:extLst>
          </p:nvPr>
        </p:nvGraphicFramePr>
        <p:xfrm>
          <a:off x="539552" y="1484784"/>
          <a:ext cx="8280920" cy="5303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64296"/>
                <a:gridCol w="561662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Тенденції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</a:t>
                      </a:r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Зростаюче значення якості, ціни і задоволення споживачів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Приймаючи рішення про покупку, сьогоднішні споживачі дедалі більше замислюються про якість і вартість продукту; основним принципом деяких сучасних підприємств стає "постійно пропонувати більше за менші гроші".</a:t>
                      </a:r>
                      <a:endParaRPr lang="ru-RU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Зростаюче значення побудови взаємин зі споживачами та їх утримання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Сьогодні маркетологи приділяють значну увагу створенню "довічних" споживачів, від здійснення угод вони переходять до побудови взаємин; з цією метою компаніями формуються та постійно актуалізуються  бази даних покупців. </a:t>
                      </a:r>
                      <a:endParaRPr lang="ru-RU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Зростаюче значення управління процесами бізнесу й інтеграції управлінських функцій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Сьогодні намічається відхід від управління функціональними відділами на користь управління основними процесами бізнесу, які спрямовані на підтримку і поліпшення сервісу покупців і їх задоволення: маркетологи дедалі більше працюють у змішаних командах для вирішення конкретних завдань.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915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84976" cy="936104"/>
          </a:xfrm>
        </p:spPr>
        <p:txBody>
          <a:bodyPr/>
          <a:lstStyle/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Тенденції в розвитку сучасного ринку, які мають особливе значення для еволюції 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маркетингу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59171537"/>
              </p:ext>
            </p:extLst>
          </p:nvPr>
        </p:nvGraphicFramePr>
        <p:xfrm>
          <a:off x="539552" y="1772816"/>
          <a:ext cx="8280920" cy="4754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64296"/>
                <a:gridCol w="561662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Тенденції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</a:t>
                      </a:r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Зростаюче значення глобального мислення і планування місцевих ринків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Принципом сучасних підприємств, які виходять на зовнішні ринки, стає "мислити потрібно глобально, однак планувати і діяти - на місцевому рівні". </a:t>
                      </a:r>
                      <a:endParaRPr lang="uk-UA" noProof="0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Зростаюче значення стратегічних альянсів і мереж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процесі глобалізації підприємства усвідомлюють, що без партнерства не обійтися: керівники значно більше часу приділяють розробці   стратегічних альянсів і мереж, що створюють конкурентну перевагу для учасників.</a:t>
                      </a:r>
                      <a:endParaRPr lang="ru-RU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Зростаюче значення галузей з високими технологіями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Підприємствам, що використовують новітні досягнення прогресу, доводиться зіштовхуватися з більш високим ступенем ризику, уповільненим прийняттям товару споживачами, укороченими життєвими циклами і швидким застаріванням технологій.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459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84976" cy="936104"/>
          </a:xfrm>
        </p:spPr>
        <p:txBody>
          <a:bodyPr/>
          <a:lstStyle/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Тенденції в розвитку сучасного ринку, які мають особливе значення для еволюції </a:t>
            </a:r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маркетингу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14100342"/>
              </p:ext>
            </p:extLst>
          </p:nvPr>
        </p:nvGraphicFramePr>
        <p:xfrm>
          <a:off x="539552" y="1772816"/>
          <a:ext cx="8280920" cy="3657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08312"/>
                <a:gridCol w="547260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/>
                        <a:t>Тенденції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</a:t>
                      </a:r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Зростаюче значення маркетингу послуг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Послуги невловимі, вони існують лише короткий час, тому виникають додаткові труднощі, не характерні для маркетингу звичайних товарів.</a:t>
                      </a:r>
                      <a:endParaRPr lang="uk-UA" noProof="0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Зростаюче значення прямого и онлайнового маркетингу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Революція в області інформатики і засобів комунікації обіцяє суттєво змінити схему здійснення купівлі-продажу: більшість закупівель можуть здійснюватися автоматично за допомогою електронних ліній зв'язку.</a:t>
                      </a:r>
                      <a:endParaRPr lang="uk-UA" noProof="0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Зростаюче значення етичності маркетингової поведінки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800" b="0" i="0" u="none" strike="noStrike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Маркетологам необхідно дотримуватися етичних стандартів у своїй роботі.</a:t>
                      </a:r>
                      <a:endParaRPr lang="uk-UA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2229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Застосуванню маркетингу у вітчизняних підприємствах перешкоджають:</a:t>
            </a:r>
            <a:endParaRPr lang="uk-UA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4038600" cy="3886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2000" dirty="0"/>
              <a:t>економічна криза;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 smtClean="0"/>
              <a:t>монополізм </a:t>
            </a:r>
            <a:r>
              <a:rPr lang="uk-UA" sz="2000" dirty="0"/>
              <a:t>в окремих галузях;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 smtClean="0"/>
              <a:t>дефіцит </a:t>
            </a:r>
            <a:r>
              <a:rPr lang="uk-UA" sz="2000" dirty="0"/>
              <a:t>вітчизняних товарів</a:t>
            </a:r>
            <a:r>
              <a:rPr lang="uk-UA" sz="2000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 smtClean="0"/>
              <a:t>наявність </a:t>
            </a:r>
            <a:r>
              <a:rPr lang="uk-UA" sz="2000" dirty="0"/>
              <a:t>неекономічних регуляторів ринку</a:t>
            </a:r>
            <a:r>
              <a:rPr lang="uk-UA" sz="2000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endParaRPr lang="uk-UA" sz="9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 smtClean="0"/>
              <a:t>недостатня </a:t>
            </a:r>
            <a:r>
              <a:rPr lang="uk-UA" sz="2000" dirty="0"/>
              <a:t>розвиненість законодавчої бази, що регулює ринкову діяльність; </a:t>
            </a:r>
            <a:endParaRPr lang="uk-UA" sz="2000" dirty="0" smtClean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366320" y="1844824"/>
            <a:ext cx="4536504" cy="3886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2000" dirty="0"/>
              <a:t>наявність безлічі дрібних і середніх підприємств, що самостійно не мають можливості займатися маркетингом, а у створенні об'єднання з загальними службами маркетингу </a:t>
            </a:r>
            <a:r>
              <a:rPr lang="uk-UA" sz="2000" dirty="0" smtClean="0"/>
              <a:t>не </a:t>
            </a:r>
            <a:r>
              <a:rPr lang="uk-UA" sz="2000" dirty="0"/>
              <a:t>бачать необхідності;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uk-UA" sz="9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/>
              <a:t>психологічні бар'єри;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uk-UA" sz="9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/>
              <a:t>не сформованість системи маркетингової інформації; </a:t>
            </a:r>
            <a:endParaRPr lang="uk-UA" sz="2000" dirty="0" smtClean="0"/>
          </a:p>
          <a:p>
            <a:pPr>
              <a:buFont typeface="Wingdings" panose="05000000000000000000" pitchFamily="2" charset="2"/>
              <a:buChar char="ü"/>
            </a:pPr>
            <a:endParaRPr lang="uk-UA" sz="9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2000" dirty="0"/>
              <a:t>недостатня кількість кваліфікованого маркетингового персоналу.</a:t>
            </a:r>
            <a:endParaRPr lang="ru-RU" sz="2000" dirty="0"/>
          </a:p>
          <a:p>
            <a:pPr>
              <a:buFont typeface="Wingdings" panose="05000000000000000000" pitchFamily="2" charset="2"/>
              <a:buChar char="ü"/>
            </a:pP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422739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Вітчизняні підприємства на сучасному етапі можуть використовувати три рівні маркетингової діяльності:</a:t>
            </a:r>
            <a:endParaRPr lang="uk-UA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трелка вправо 6"/>
          <p:cNvSpPr/>
          <p:nvPr/>
        </p:nvSpPr>
        <p:spPr bwMode="auto">
          <a:xfrm>
            <a:off x="611560" y="2168860"/>
            <a:ext cx="1656184" cy="1080120"/>
          </a:xfrm>
          <a:prstGeom prst="rightArrow">
            <a:avLst>
              <a:gd name="adj1" fmla="val 60689"/>
              <a:gd name="adj2" fmla="val 50000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solidFill>
                  <a:schemeClr val="tx1"/>
                </a:solidFill>
              </a:rPr>
              <a:t>1  рівень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7"/>
          <p:cNvSpPr/>
          <p:nvPr/>
        </p:nvSpPr>
        <p:spPr bwMode="auto">
          <a:xfrm>
            <a:off x="611560" y="4797152"/>
            <a:ext cx="1656184" cy="1080120"/>
          </a:xfrm>
          <a:prstGeom prst="rightArrow">
            <a:avLst>
              <a:gd name="adj1" fmla="val 60689"/>
              <a:gd name="adj2" fmla="val 50000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solidFill>
                  <a:schemeClr val="tx1"/>
                </a:solidFill>
              </a:rPr>
              <a:t>3    рівень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трелка вправо 8"/>
          <p:cNvSpPr/>
          <p:nvPr/>
        </p:nvSpPr>
        <p:spPr bwMode="auto">
          <a:xfrm>
            <a:off x="611560" y="3329531"/>
            <a:ext cx="1800200" cy="1368152"/>
          </a:xfrm>
          <a:prstGeom prst="rightArrow">
            <a:avLst>
              <a:gd name="adj1" fmla="val 60689"/>
              <a:gd name="adj2" fmla="val 50000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dirty="0">
                <a:solidFill>
                  <a:schemeClr val="tx1"/>
                </a:solidFill>
              </a:rPr>
              <a:t>2  рівень (створення служби)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546896" y="3545555"/>
            <a:ext cx="5832648" cy="93610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dirty="0" smtClean="0"/>
              <a:t>На </a:t>
            </a:r>
            <a:r>
              <a:rPr lang="uk-UA" dirty="0"/>
              <a:t>підприємстві використовуються окремі комплекси/групи </a:t>
            </a:r>
            <a:r>
              <a:rPr lang="uk-UA" dirty="0" smtClean="0"/>
              <a:t>взаємозв'язку/ </a:t>
            </a:r>
            <a:r>
              <a:rPr lang="uk-UA" dirty="0"/>
              <a:t>методів і засобів маркетингової діяльності;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2555776" y="2240868"/>
            <a:ext cx="5832648" cy="93610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dirty="0"/>
              <a:t>Д</a:t>
            </a:r>
            <a:r>
              <a:rPr lang="uk-UA" dirty="0" smtClean="0"/>
              <a:t>іяльність </a:t>
            </a:r>
            <a:r>
              <a:rPr lang="uk-UA" dirty="0"/>
              <a:t>підприємства на основі маркетингової концепції, що передбачає зміну всієї філософії управління підприємством;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555776" y="4869160"/>
            <a:ext cx="5832648" cy="936104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uk-UA" dirty="0" smtClean="0"/>
              <a:t>На   підприємстві   ізольовано   реалізуються   окремі   функції (елементи) маркетингу.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5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 лекції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363272" cy="3662536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uk-UA" sz="2400" dirty="0" smtClean="0"/>
              <a:t>Маркетинг як система діяльності комерційного підприємства на ринку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400" dirty="0" smtClean="0"/>
              <a:t>Маркетингове управління закупівельною діяльністю комерційного підприємства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2400" dirty="0" smtClean="0"/>
              <a:t>Стратегії закупівельної діяльності комерційного підприємства</a:t>
            </a:r>
            <a:endParaRPr lang="uk-UA" sz="2400" dirty="0"/>
          </a:p>
        </p:txBody>
      </p:sp>
    </p:spTree>
    <p:extLst>
      <p:ext uri="{BB962C8B-B14F-4D97-AF65-F5344CB8AC3E}">
        <p14:creationId xmlns="" xmlns:p14="http://schemas.microsoft.com/office/powerpoint/2010/main" val="212033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251720"/>
          </a:xfrm>
        </p:spPr>
        <p:txBody>
          <a:bodyPr/>
          <a:lstStyle/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2. Маркетингове управління закупівельною діяльністю комерційного підприємства</a:t>
            </a:r>
            <a:endParaRPr lang="uk-U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726432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dirty="0"/>
              <a:t>Основною </a:t>
            </a:r>
            <a:r>
              <a:rPr lang="uk-UA" sz="2800" b="1" i="1" dirty="0"/>
              <a:t>задачею управління закупівельною діяльністю </a:t>
            </a:r>
            <a:r>
              <a:rPr lang="uk-UA" sz="2800" dirty="0"/>
              <a:t>є здійснення закупки конкурентоспроможних товарів у відповідності до вимог та запитів потенційних споживачів і до договірних зобов'язань з привабливими, надійними постачальниками.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9397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Маркетинг закупівлі </a:t>
            </a:r>
            <a:r>
              <a:rPr lang="uk-UA" sz="2800" dirty="0"/>
              <a:t>- це маркетинг відносин, який поєднує в єдину систему конкретних виробників, оптову і роздрібну торгівлю з конкретними споживачами, де найбільш активну роль грає підприємство, яке здійснює закупівлю. 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48653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23528"/>
          </a:xfrm>
        </p:spPr>
        <p:txBody>
          <a:bodyPr/>
          <a:lstStyle/>
          <a:p>
            <a:pPr algn="ctr"/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Концепція маркетингу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закупівель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699792" y="2274320"/>
            <a:ext cx="3744416" cy="36004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/>
              <a:t>Маркетинг закупівель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115616" y="3413358"/>
            <a:ext cx="1728192" cy="50405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dirty="0"/>
              <a:t>Сутність</a:t>
            </a:r>
            <a:endParaRPr kumimoji="0" lang="ru-RU" sz="1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707904" y="3413358"/>
            <a:ext cx="1728192" cy="50405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dirty="0"/>
              <a:t>Призначення</a:t>
            </a:r>
            <a:endParaRPr kumimoji="0" lang="ru-RU" sz="1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300192" y="3413358"/>
            <a:ext cx="1728192" cy="50405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dirty="0"/>
              <a:t>Заходи щодо впровадження</a:t>
            </a:r>
            <a:endParaRPr kumimoji="0" lang="ru-RU" sz="1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Прямая со стрелкой 10"/>
          <p:cNvCxnSpPr>
            <a:stCxn id="4" idx="2"/>
            <a:endCxn id="5" idx="0"/>
          </p:cNvCxnSpPr>
          <p:nvPr/>
        </p:nvCxnSpPr>
        <p:spPr bwMode="auto">
          <a:xfrm flipH="1">
            <a:off x="1979712" y="2634360"/>
            <a:ext cx="2592288" cy="77899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  <a:endCxn id="6" idx="0"/>
          </p:cNvCxnSpPr>
          <p:nvPr/>
        </p:nvCxnSpPr>
        <p:spPr bwMode="auto">
          <a:xfrm>
            <a:off x="4572000" y="2634360"/>
            <a:ext cx="0" cy="77899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2"/>
            <a:endCxn id="7" idx="0"/>
          </p:cNvCxnSpPr>
          <p:nvPr/>
        </p:nvCxnSpPr>
        <p:spPr bwMode="auto">
          <a:xfrm>
            <a:off x="4572000" y="2634360"/>
            <a:ext cx="2592288" cy="77899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0654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55576"/>
          </a:xfrm>
        </p:spPr>
        <p:txBody>
          <a:bodyPr/>
          <a:lstStyle/>
          <a:p>
            <a:pPr algn="ctr"/>
            <a:r>
              <a:rPr lang="uk-U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Маркетинг </a:t>
            </a:r>
            <a:r>
              <a:rPr lang="uk-U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закупок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467544" y="3284984"/>
            <a:ext cx="1728192" cy="50405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/>
              <a:t>Сутність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203848" y="1736812"/>
            <a:ext cx="5544616" cy="3600400"/>
          </a:xfrm>
          <a:prstGeom prst="rect">
            <a:avLst/>
          </a:prstGeom>
          <a:noFill/>
          <a:ln w="28575">
            <a:prstDash val="lgDash"/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dirty="0"/>
              <a:t>Маркетинг </a:t>
            </a:r>
            <a:r>
              <a:rPr lang="uk-UA" sz="2400" dirty="0" smtClean="0"/>
              <a:t>відносин, який поєднує в єдину систему конкретних виробників, оптову і роздрібну торгівлю з конкретними споживачами, де найбільш активну роль відіграє підприємство, яке здійснює закупівлю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Стрелка вправо 5"/>
          <p:cNvSpPr/>
          <p:nvPr/>
        </p:nvSpPr>
        <p:spPr bwMode="auto">
          <a:xfrm>
            <a:off x="2339752" y="3140968"/>
            <a:ext cx="720080" cy="792088"/>
          </a:xfrm>
          <a:prstGeom prst="rightArrow">
            <a:avLst>
              <a:gd name="adj1" fmla="val 59329"/>
              <a:gd name="adj2" fmla="val 50000"/>
            </a:avLst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189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</p:spPr>
        <p:txBody>
          <a:bodyPr/>
          <a:lstStyle/>
          <a:p>
            <a:pPr algn="ctr"/>
            <a:r>
              <a:rPr lang="uk-U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Маркетинг закупок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23528" y="3284984"/>
            <a:ext cx="2520280" cy="50405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/>
              <a:t>Призначення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419872" y="1880828"/>
            <a:ext cx="5400600" cy="3312368"/>
          </a:xfrm>
          <a:prstGeom prst="rect">
            <a:avLst/>
          </a:prstGeom>
          <a:noFill/>
          <a:ln w="28575">
            <a:prstDash val="lgDash"/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sz="2400" dirty="0" smtClean="0"/>
              <a:t>Сприяє своєчасному, достатньому та доцільному  формуванню </a:t>
            </a:r>
            <a:r>
              <a:rPr lang="uk-UA" sz="2400" dirty="0"/>
              <a:t>та підтриманню </a:t>
            </a:r>
            <a:r>
              <a:rPr lang="uk-UA" sz="2400" dirty="0" smtClean="0"/>
              <a:t>товарного  асортименту</a:t>
            </a:r>
            <a:r>
              <a:rPr lang="ru-RU" sz="2400" dirty="0" smtClean="0"/>
              <a:t> </a:t>
            </a:r>
            <a:r>
              <a:rPr lang="ru-RU" sz="2400" dirty="0"/>
              <a:t>за </a:t>
            </a:r>
            <a:r>
              <a:rPr lang="uk-UA" sz="2400" dirty="0" smtClean="0"/>
              <a:t>обсягом і структурою, раціоналізації  товарних запасів, мінімізації витрат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uk-UA" sz="2400" dirty="0" smtClean="0"/>
              <a:t>придбання товарів, їх приймання, складування </a:t>
            </a:r>
            <a:r>
              <a:rPr lang="ru-RU" sz="2400" dirty="0" smtClean="0"/>
              <a:t>та </a:t>
            </a:r>
            <a:r>
              <a:rPr lang="uk-UA" sz="2400" dirty="0" smtClean="0"/>
              <a:t>післяпродажну </a:t>
            </a:r>
            <a:r>
              <a:rPr lang="uk-UA" sz="2400" dirty="0"/>
              <a:t>підготовку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Стрелка вправо 5"/>
          <p:cNvSpPr/>
          <p:nvPr/>
        </p:nvSpPr>
        <p:spPr bwMode="auto">
          <a:xfrm>
            <a:off x="2915816" y="3140968"/>
            <a:ext cx="504056" cy="79208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8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pPr algn="ctr"/>
            <a:r>
              <a:rPr lang="uk-UA" sz="3600" b="1" dirty="0">
                <a:ln w="10541" cmpd="sng">
                  <a:solidFill>
                    <a:srgbClr val="9999FF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999FF">
                        <a:tint val="40000"/>
                        <a:satMod val="250000"/>
                      </a:srgbClr>
                    </a:gs>
                    <a:gs pos="9000">
                      <a:srgbClr val="9999FF">
                        <a:tint val="52000"/>
                        <a:satMod val="300000"/>
                      </a:srgbClr>
                    </a:gs>
                    <a:gs pos="50000">
                      <a:srgbClr val="9999FF">
                        <a:shade val="20000"/>
                        <a:satMod val="300000"/>
                      </a:srgbClr>
                    </a:gs>
                    <a:gs pos="79000">
                      <a:srgbClr val="9999FF">
                        <a:tint val="52000"/>
                        <a:satMod val="300000"/>
                      </a:srgbClr>
                    </a:gs>
                    <a:gs pos="100000">
                      <a:srgbClr val="9999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Маркетинг закупок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51520" y="3025426"/>
            <a:ext cx="2399495" cy="864096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600" dirty="0"/>
              <a:t>Заходи щодо впровадження</a:t>
            </a:r>
            <a:endParaRPr kumimoji="0" lang="ru-RU" sz="2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203848" y="1268760"/>
            <a:ext cx="5688632" cy="5112568"/>
          </a:xfrm>
          <a:prstGeom prst="rect">
            <a:avLst/>
          </a:prstGeom>
          <a:noFill/>
          <a:ln w="28575">
            <a:prstDash val="lgDash"/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uk-UA" sz="2200" dirty="0" smtClean="0"/>
              <a:t>1. Створення </a:t>
            </a:r>
            <a:r>
              <a:rPr lang="uk-UA" sz="2200" dirty="0"/>
              <a:t>інформаційної баз даних щодо закупівельної діяльності </a:t>
            </a:r>
            <a:r>
              <a:rPr lang="uk-UA" sz="2200" dirty="0" smtClean="0"/>
              <a:t>підприємства;                 </a:t>
            </a:r>
            <a:endParaRPr lang="uk-UA" sz="2200" dirty="0"/>
          </a:p>
          <a:p>
            <a:pPr algn="just"/>
            <a:r>
              <a:rPr lang="ru-RU" sz="2200" dirty="0" smtClean="0"/>
              <a:t>2. </a:t>
            </a:r>
            <a:r>
              <a:rPr lang="uk-UA" sz="2200" dirty="0" smtClean="0"/>
              <a:t>Налагодження взаєморозуміння і партнерських відносин з постачальниками на довгострокових взаємовигідних умовах;</a:t>
            </a:r>
          </a:p>
          <a:p>
            <a:pPr algn="just"/>
            <a:r>
              <a:rPr lang="uk-UA" sz="2200" dirty="0" smtClean="0"/>
              <a:t>3. Оптимізація </a:t>
            </a:r>
            <a:r>
              <a:rPr lang="uk-UA" sz="2200" dirty="0"/>
              <a:t>умов (якість і обсяг товару, </a:t>
            </a:r>
            <a:r>
              <a:rPr lang="uk-UA" sz="2200" dirty="0" smtClean="0"/>
              <a:t>ціна, логістика</a:t>
            </a:r>
            <a:r>
              <a:rPr lang="uk-UA" sz="2200" dirty="0"/>
              <a:t>, організація) для прийняття рішень з організації </a:t>
            </a:r>
            <a:r>
              <a:rPr lang="uk-UA" sz="2200" dirty="0" smtClean="0"/>
              <a:t>закупівель;</a:t>
            </a:r>
            <a:endParaRPr lang="uk-UA" sz="2200" dirty="0"/>
          </a:p>
          <a:p>
            <a:pPr algn="just"/>
            <a:r>
              <a:rPr lang="ru-RU" sz="2200" dirty="0" smtClean="0"/>
              <a:t>4. </a:t>
            </a:r>
            <a:r>
              <a:rPr lang="uk-UA" sz="2200" dirty="0" smtClean="0"/>
              <a:t>Успішне оновлення (при необхідності) асортименту закупівель та розширення їх обсягу;</a:t>
            </a:r>
          </a:p>
          <a:p>
            <a:pPr algn="just"/>
            <a:r>
              <a:rPr lang="uk-UA" sz="2200" dirty="0" smtClean="0"/>
              <a:t>5. Знаходження вигідних товарів-замінників та забезпечення можливостей їх закупівель.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Стрелка вправо 5"/>
          <p:cNvSpPr/>
          <p:nvPr/>
        </p:nvSpPr>
        <p:spPr bwMode="auto">
          <a:xfrm>
            <a:off x="2699792" y="3151440"/>
            <a:ext cx="504056" cy="61206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2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2016224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dirty="0"/>
              <a:t>Для забезпечення ефективності </a:t>
            </a:r>
            <a:r>
              <a:rPr lang="uk-UA" sz="2800" b="1" dirty="0"/>
              <a:t>управління закупівлями товарів</a:t>
            </a:r>
            <a:r>
              <a:rPr lang="uk-UA" sz="2800" dirty="0"/>
              <a:t> в умовах маркетингової орієнтації підприємства повинно </a:t>
            </a:r>
            <a:r>
              <a:rPr lang="uk-UA" sz="2800" b="1" dirty="0"/>
              <a:t>базуватися на </a:t>
            </a:r>
            <a:r>
              <a:rPr lang="uk-UA" sz="2800" dirty="0"/>
              <a:t>наступних </a:t>
            </a:r>
            <a:r>
              <a:rPr lang="uk-UA" sz="2800" b="1" dirty="0"/>
              <a:t>принципах</a:t>
            </a:r>
            <a:r>
              <a:rPr lang="uk-UA" sz="2800" dirty="0"/>
              <a:t>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5656" y="2420888"/>
            <a:ext cx="727280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600" i="1" dirty="0"/>
              <a:t>ретельний облік потреб </a:t>
            </a:r>
            <a:r>
              <a:rPr lang="uk-UA" sz="2600" dirty="0"/>
              <a:t>реальних і потенційних споживачів при прийнятті управлінських рішень в області закупівельної діяльності; </a:t>
            </a:r>
            <a:endParaRPr lang="uk-UA" sz="2600" dirty="0" smtClean="0"/>
          </a:p>
          <a:p>
            <a:pPr algn="just"/>
            <a:endParaRPr lang="uk-UA" sz="800" dirty="0" smtClean="0"/>
          </a:p>
          <a:p>
            <a:pPr algn="just"/>
            <a:r>
              <a:rPr lang="uk-UA" sz="2600" i="1" dirty="0" smtClean="0"/>
              <a:t>створення </a:t>
            </a:r>
            <a:r>
              <a:rPr lang="uk-UA" sz="2600" i="1" dirty="0"/>
              <a:t>умов </a:t>
            </a:r>
            <a:r>
              <a:rPr lang="uk-UA" sz="2600" dirty="0"/>
              <a:t>для максимального пристосування товарної, цінової політики, політики розподілу і політики просування до потреб покупців; </a:t>
            </a:r>
            <a:endParaRPr lang="uk-UA" sz="2600" dirty="0" smtClean="0"/>
          </a:p>
          <a:p>
            <a:pPr algn="just"/>
            <a:endParaRPr lang="uk-UA" sz="800" dirty="0" smtClean="0"/>
          </a:p>
          <a:p>
            <a:pPr algn="just"/>
            <a:r>
              <a:rPr lang="uk-UA" sz="2600" i="1" dirty="0" smtClean="0"/>
              <a:t>забезпечення </a:t>
            </a:r>
            <a:r>
              <a:rPr lang="uk-UA" sz="2600" i="1" dirty="0"/>
              <a:t>прибутковості </a:t>
            </a:r>
            <a:r>
              <a:rPr lang="uk-UA" sz="2600" dirty="0"/>
              <a:t>закупівельної діяльності.</a:t>
            </a:r>
            <a:endParaRPr lang="ru-RU" sz="2600" dirty="0"/>
          </a:p>
          <a:p>
            <a:pPr algn="just"/>
            <a:endParaRPr lang="ru-RU" sz="2600" dirty="0"/>
          </a:p>
        </p:txBody>
      </p:sp>
      <p:sp>
        <p:nvSpPr>
          <p:cNvPr id="8" name="Стрелка вниз 7"/>
          <p:cNvSpPr/>
          <p:nvPr/>
        </p:nvSpPr>
        <p:spPr bwMode="auto">
          <a:xfrm rot="16200000">
            <a:off x="611560" y="2437319"/>
            <a:ext cx="648072" cy="576064"/>
          </a:xfrm>
          <a:prstGeom prst="down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трелка вниз 8"/>
          <p:cNvSpPr/>
          <p:nvPr/>
        </p:nvSpPr>
        <p:spPr bwMode="auto">
          <a:xfrm rot="16200000">
            <a:off x="611560" y="4119286"/>
            <a:ext cx="648072" cy="576064"/>
          </a:xfrm>
          <a:prstGeom prst="down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Стрелка вниз 9"/>
          <p:cNvSpPr/>
          <p:nvPr/>
        </p:nvSpPr>
        <p:spPr bwMode="auto">
          <a:xfrm rot="16200000">
            <a:off x="611560" y="5841268"/>
            <a:ext cx="648072" cy="576064"/>
          </a:xfrm>
          <a:prstGeom prst="down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015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7776864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dirty="0"/>
              <a:t>Торговельним підприємствам слід управляти закупівельною діяльністю в процесі управління товарним портфелем на наступних етапах: </a:t>
            </a:r>
            <a:endParaRPr lang="uk-UA" sz="2800" dirty="0" smtClean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95536" y="4021832"/>
            <a:ext cx="2016224" cy="106335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200" dirty="0"/>
              <a:t>планування закупівельної діяльності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555776" y="4021832"/>
            <a:ext cx="2016224" cy="106335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200" dirty="0"/>
              <a:t>її організація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876256" y="4021832"/>
            <a:ext cx="2016224" cy="106335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200" dirty="0"/>
              <a:t>регулювання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725443" y="4021832"/>
            <a:ext cx="2016224" cy="106335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200" dirty="0"/>
              <a:t>контроль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Прямая со стрелкой 9"/>
          <p:cNvCxnSpPr>
            <a:endCxn id="4" idx="0"/>
          </p:cNvCxnSpPr>
          <p:nvPr/>
        </p:nvCxnSpPr>
        <p:spPr bwMode="auto">
          <a:xfrm flipH="1">
            <a:off x="1403648" y="3212976"/>
            <a:ext cx="432048" cy="80885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6" idx="0"/>
          </p:cNvCxnSpPr>
          <p:nvPr/>
        </p:nvCxnSpPr>
        <p:spPr bwMode="auto">
          <a:xfrm flipH="1">
            <a:off x="3563888" y="3212976"/>
            <a:ext cx="216024" cy="80885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8" idx="0"/>
          </p:cNvCxnSpPr>
          <p:nvPr/>
        </p:nvCxnSpPr>
        <p:spPr bwMode="auto">
          <a:xfrm>
            <a:off x="5508104" y="3212976"/>
            <a:ext cx="225451" cy="80885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7" idx="0"/>
          </p:cNvCxnSpPr>
          <p:nvPr/>
        </p:nvCxnSpPr>
        <p:spPr bwMode="auto">
          <a:xfrm>
            <a:off x="7164288" y="3212976"/>
            <a:ext cx="720080" cy="80885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717874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35280" cy="1371600"/>
          </a:xfrm>
        </p:spPr>
        <p:txBody>
          <a:bodyPr/>
          <a:lstStyle/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Планування закупівельної діяльності в торговельних підприємствах слід здійснювати за наступними напрямками:</a:t>
            </a:r>
            <a:endParaRPr lang="uk-UA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526160"/>
          </a:xfrm>
        </p:spPr>
        <p:txBody>
          <a:bodyPr/>
          <a:lstStyle/>
          <a:p>
            <a:pPr algn="just">
              <a:buSzPct val="120000"/>
              <a:buFont typeface="Wingdings" panose="05000000000000000000" pitchFamily="2" charset="2"/>
              <a:buChar char="Ø"/>
            </a:pPr>
            <a:r>
              <a:rPr lang="uk-UA" sz="2400" dirty="0"/>
              <a:t>оптимізація товарного портфеля; </a:t>
            </a:r>
            <a:endParaRPr lang="uk-UA" sz="2400" dirty="0" smtClean="0"/>
          </a:p>
          <a:p>
            <a:pPr algn="just">
              <a:buSzPct val="120000"/>
              <a:buFont typeface="Wingdings" panose="05000000000000000000" pitchFamily="2" charset="2"/>
              <a:buChar char="Ø"/>
            </a:pPr>
            <a:r>
              <a:rPr lang="uk-UA" sz="2400" dirty="0" smtClean="0"/>
              <a:t>аналіз </a:t>
            </a:r>
            <a:r>
              <a:rPr lang="uk-UA" sz="2400" dirty="0"/>
              <a:t>потенційних та постійних постачальників за такими критеріями як конкурентоспроможність їх товарного портфеля, імідж постачальників, якість співробітництва з ними; </a:t>
            </a:r>
            <a:endParaRPr lang="uk-UA" sz="2400" dirty="0" smtClean="0"/>
          </a:p>
          <a:p>
            <a:pPr algn="just">
              <a:buSzPct val="120000"/>
              <a:buFont typeface="Wingdings" panose="05000000000000000000" pitchFamily="2" charset="2"/>
              <a:buChar char="Ø"/>
            </a:pPr>
            <a:r>
              <a:rPr lang="uk-UA" sz="2400" dirty="0" smtClean="0"/>
              <a:t>вибір </a:t>
            </a:r>
            <a:r>
              <a:rPr lang="uk-UA" sz="2400" dirty="0"/>
              <a:t>постачальників на основі результатів проведеного аналізу; </a:t>
            </a:r>
            <a:endParaRPr lang="uk-UA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7078252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04864"/>
            <a:ext cx="7848872" cy="3886200"/>
          </a:xfrm>
        </p:spPr>
        <p:txBody>
          <a:bodyPr/>
          <a:lstStyle/>
          <a:p>
            <a:pPr algn="just">
              <a:buSzPct val="120000"/>
              <a:buFont typeface="Wingdings" panose="05000000000000000000" pitchFamily="2" charset="2"/>
              <a:buChar char="Ø"/>
            </a:pPr>
            <a:r>
              <a:rPr lang="uk-UA" sz="2400" dirty="0"/>
              <a:t>складання переддоговірних вимог до постачальників    (на   основі    життєвого    циклу   товарів,    їх    споживчих характеристик, цін та конкурентоспроможності з урахуванням вимог потенційних споживачів), рішень щодо процесу співробітництва (транспортування товарів, забезпечення їх сервісною підтримкою, відповідальності за можливі збитки, характеру розрахунків); </a:t>
            </a:r>
          </a:p>
          <a:p>
            <a:pPr algn="just">
              <a:buSzPct val="120000"/>
              <a:buFont typeface="Wingdings" panose="05000000000000000000" pitchFamily="2" charset="2"/>
              <a:buChar char="Ø"/>
            </a:pPr>
            <a:r>
              <a:rPr lang="uk-UA" sz="2400" dirty="0"/>
              <a:t>вибір методу закупівлі товарів.</a:t>
            </a:r>
            <a:endParaRPr lang="ru-RU" sz="2400" dirty="0"/>
          </a:p>
          <a:p>
            <a:pPr marL="0" indent="0" algn="just">
              <a:buSzPct val="120000"/>
              <a:buNone/>
            </a:pP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35280" cy="1371600"/>
          </a:xfrm>
        </p:spPr>
        <p:txBody>
          <a:bodyPr/>
          <a:lstStyle/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Планування закупівельної діяльності в торговельних підприємствах слід здійснювати за наступними напрямками:</a:t>
            </a:r>
            <a:endParaRPr lang="uk-UA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84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/>
              <a:t>Успішна діяльність підприємства в ринковій економіці можлива лише при його </a:t>
            </a:r>
            <a:r>
              <a:rPr lang="uk-UA" b="1" dirty="0"/>
              <a:t>орієнтації на запити і вимоги споживачів і їхнє </a:t>
            </a:r>
            <a:r>
              <a:rPr lang="uk-UA" b="1" dirty="0" smtClean="0"/>
              <a:t>задоволення.</a:t>
            </a:r>
          </a:p>
          <a:p>
            <a:pPr marL="0" indent="0" algn="just">
              <a:buNone/>
            </a:pPr>
            <a:endParaRPr lang="uk-UA" b="1" dirty="0"/>
          </a:p>
          <a:p>
            <a:pPr marL="0" indent="0" algn="just">
              <a:buNone/>
            </a:pPr>
            <a:r>
              <a:rPr lang="uk-UA" b="1" i="1" dirty="0"/>
              <a:t>Мета</a:t>
            </a:r>
            <a:r>
              <a:rPr lang="uk-UA" i="1" dirty="0"/>
              <a:t> сучасного маркетингу - </a:t>
            </a:r>
            <a:r>
              <a:rPr lang="uk-UA" u="sng" dirty="0">
                <a:solidFill>
                  <a:srgbClr val="FF0000"/>
                </a:solidFill>
              </a:rPr>
              <a:t>задоволення потреб клієнтів</a:t>
            </a:r>
            <a:r>
              <a:rPr lang="uk-UA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02265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1584176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Залежно від типів постачальників виділяються чотири сучасні стратегії в маркетингу закупівель: </a:t>
            </a:r>
            <a:endParaRPr lang="uk-UA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063776" y="3717032"/>
            <a:ext cx="5584056" cy="64807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/>
              <a:t>вибір одиничних постачальників;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063776" y="2816932"/>
            <a:ext cx="5584056" cy="64807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/>
              <a:t>вибір глобальних постачальників;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063776" y="5517232"/>
            <a:ext cx="5584056" cy="64807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uk-UA" sz="2400" dirty="0"/>
              <a:t>комплексний функціонально-вартісний аналіз.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063776" y="4632716"/>
            <a:ext cx="5584056" cy="64807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/>
              <a:t>модульні поставки, закупівля модулів;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Соединительная линия уступом 8"/>
          <p:cNvCxnSpPr>
            <a:endCxn id="6" idx="1"/>
          </p:cNvCxnSpPr>
          <p:nvPr/>
        </p:nvCxnSpPr>
        <p:spPr bwMode="auto">
          <a:xfrm rot="16200000" flipH="1">
            <a:off x="991575" y="3769066"/>
            <a:ext cx="3132347" cy="1012056"/>
          </a:xfrm>
          <a:prstGeom prst="bentConnector2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7" idx="1"/>
          </p:cNvCxnSpPr>
          <p:nvPr/>
        </p:nvCxnSpPr>
        <p:spPr bwMode="auto">
          <a:xfrm>
            <a:off x="2051720" y="4956752"/>
            <a:ext cx="1012056" cy="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4" idx="1"/>
          </p:cNvCxnSpPr>
          <p:nvPr/>
        </p:nvCxnSpPr>
        <p:spPr bwMode="auto">
          <a:xfrm>
            <a:off x="2051720" y="4041068"/>
            <a:ext cx="1012056" cy="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5" idx="1"/>
          </p:cNvCxnSpPr>
          <p:nvPr/>
        </p:nvCxnSpPr>
        <p:spPr bwMode="auto">
          <a:xfrm>
            <a:off x="2051720" y="3140968"/>
            <a:ext cx="1012056" cy="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87157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57200"/>
            <a:ext cx="8712968" cy="1891680"/>
          </a:xfrm>
        </p:spPr>
        <p:txBody>
          <a:bodyPr/>
          <a:lstStyle/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3.Стратегії закупівельної діяльності комерційного підприємства</a:t>
            </a:r>
            <a:endParaRPr lang="uk-U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36912"/>
            <a:ext cx="8435280" cy="279844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Стратегія</a:t>
            </a:r>
            <a:r>
              <a:rPr lang="uk-UA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вибору глобальних постачальників </a:t>
            </a:r>
            <a:r>
              <a:rPr lang="uk-UA" sz="2800" dirty="0"/>
              <a:t>припускає організацію закупівель на міжнародних ринках. </a:t>
            </a:r>
            <a:endParaRPr lang="uk-UA" sz="2800" dirty="0" smtClean="0"/>
          </a:p>
          <a:p>
            <a:pPr marL="0" indent="0" algn="just">
              <a:buNone/>
            </a:pPr>
            <a:r>
              <a:rPr lang="uk-UA" sz="2800" dirty="0" smtClean="0"/>
              <a:t>Асортиментні </a:t>
            </a:r>
            <a:r>
              <a:rPr lang="uk-UA" sz="2800" dirty="0"/>
              <a:t>можливості закупівель при цьому, природно, досить розширюються, гарантованість постачання підвищується, зростає конкуренція постачальників, а при нормальних умовах імпорту розширюються й можливості цінової економії.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3224040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310608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Стратегія одиничних постачальників </a:t>
            </a:r>
            <a:r>
              <a:rPr lang="uk-UA" sz="2800" dirty="0"/>
              <a:t>означає свідому відмову від одночасного співробітництва з багатьма (декількома) постачальниками: </a:t>
            </a:r>
            <a:endParaRPr lang="uk-UA" sz="2800" dirty="0" smtClean="0"/>
          </a:p>
          <a:p>
            <a:pPr marL="0" indent="0" algn="just">
              <a:buNone/>
            </a:pPr>
            <a:endParaRPr lang="uk-UA" sz="1400" dirty="0" smtClean="0"/>
          </a:p>
          <a:p>
            <a:pPr algn="just"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/>
              <a:t>Поставка </a:t>
            </a:r>
            <a:r>
              <a:rPr lang="uk-UA" sz="2400" dirty="0"/>
              <a:t>певних товарів тривалий час здійснюється силами єдиного постачальника.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/>
              <a:t>Скорочення </a:t>
            </a:r>
            <a:r>
              <a:rPr lang="uk-UA" sz="2400" dirty="0"/>
              <a:t>числа постачальників звичайно здійснюється з метою зниження витрат по закупівлі й логістиці.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/>
              <a:t>Вибираються </a:t>
            </a:r>
            <a:r>
              <a:rPr lang="uk-UA" sz="2400" dirty="0"/>
              <a:t>звичайно тільки великі, найбільш конкурентоспроможні й спеціалізовані постачальники.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7974774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Стратегія "закупівлі модулів" 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 одним із різновидів </a:t>
            </a:r>
            <a:r>
              <a:rPr lang="uk-UA" sz="2800" dirty="0"/>
              <a:t>стратегії з орієнтацією на скорочення числа постачальників й/або обмеження числа закуповуваних товарів та стосується не </a:t>
            </a:r>
            <a:r>
              <a:rPr lang="uk-UA" sz="2800" dirty="0" smtClean="0"/>
              <a:t>окремих видів </a:t>
            </a:r>
            <a:r>
              <a:rPr lang="uk-UA" sz="2800" dirty="0"/>
              <a:t>товарів, а </a:t>
            </a:r>
            <a:r>
              <a:rPr lang="uk-UA" sz="2800" dirty="0" smtClean="0"/>
              <a:t>цілих комплексів </a:t>
            </a:r>
            <a:r>
              <a:rPr lang="uk-UA" sz="2800" dirty="0"/>
              <a:t>- </a:t>
            </a:r>
            <a:r>
              <a:rPr lang="uk-UA" sz="2800" dirty="0" err="1" smtClean="0"/>
              <a:t>модулей</a:t>
            </a:r>
            <a:r>
              <a:rPr lang="uk-UA" sz="2800" dirty="0" smtClean="0"/>
              <a:t> </a:t>
            </a:r>
            <a:r>
              <a:rPr lang="uk-UA" sz="2800" dirty="0"/>
              <a:t>поставок.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4474172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363272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Стратегія комплексного функціонально-вартісного аналізу </a:t>
            </a:r>
            <a:r>
              <a:rPr lang="uk-UA" sz="2800" dirty="0"/>
              <a:t>розширено реалізує відомий метод планомірного й систематичного дослідження функцій даного товару й визначення умов, що забезпечують роботу необхідних функцій при одночасній мінімізації витрат.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40020126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dirty="0" smtClean="0"/>
              <a:t>Стратегія закупівель звичайно вибирається адекватно стратегії розподілу, яку обирає підприємство. </a:t>
            </a:r>
          </a:p>
          <a:p>
            <a:pPr marL="0" indent="0" algn="just">
              <a:buNone/>
            </a:pPr>
            <a:endParaRPr lang="uk-UA" sz="2000" dirty="0" smtClean="0"/>
          </a:p>
          <a:p>
            <a:pPr marL="0" indent="0" algn="just">
              <a:buNone/>
            </a:pPr>
            <a:endParaRPr lang="uk-UA" sz="2000" dirty="0"/>
          </a:p>
          <a:p>
            <a:pPr marL="0" indent="0" algn="ctr">
              <a:buNone/>
            </a:pPr>
            <a:r>
              <a:rPr lang="uk-UA" sz="2800" dirty="0" smtClean="0">
                <a:solidFill>
                  <a:schemeClr val="accent5">
                    <a:lumMod val="25000"/>
                  </a:schemeClr>
                </a:solidFill>
              </a:rPr>
              <a:t>Розрізняють такі види стратегій розподілу:</a:t>
            </a:r>
            <a:endParaRPr lang="uk-UA" sz="28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971600" y="4797152"/>
            <a:ext cx="2232248" cy="72008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/>
              <a:t>інтенсивний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5724128" y="4797152"/>
            <a:ext cx="2232248" cy="72008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/>
              <a:t>селективний розподіл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347864" y="4797152"/>
            <a:ext cx="2232248" cy="72008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/>
              <a:t>ексклюзивний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Прямая со стрелкой 7"/>
          <p:cNvCxnSpPr>
            <a:endCxn id="4" idx="0"/>
          </p:cNvCxnSpPr>
          <p:nvPr/>
        </p:nvCxnSpPr>
        <p:spPr bwMode="auto">
          <a:xfrm flipH="1">
            <a:off x="2087724" y="4005064"/>
            <a:ext cx="612068" cy="79208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5" idx="0"/>
          </p:cNvCxnSpPr>
          <p:nvPr/>
        </p:nvCxnSpPr>
        <p:spPr bwMode="auto">
          <a:xfrm>
            <a:off x="6228184" y="4005064"/>
            <a:ext cx="612068" cy="79208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6" idx="0"/>
          </p:cNvCxnSpPr>
          <p:nvPr/>
        </p:nvCxnSpPr>
        <p:spPr bwMode="auto">
          <a:xfrm>
            <a:off x="4463988" y="4005064"/>
            <a:ext cx="0" cy="792088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181343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Конкурентна стратегія закупівель </a:t>
            </a:r>
            <a:r>
              <a:rPr lang="uk-UA" sz="2400" dirty="0"/>
              <a:t>найбільш адекватна інтенсивному розподілу з боку постачальника. </a:t>
            </a:r>
            <a:endParaRPr lang="uk-UA" sz="2400" dirty="0" smtClean="0"/>
          </a:p>
          <a:p>
            <a:pPr marL="0" indent="0" algn="just">
              <a:buNone/>
            </a:pPr>
            <a:r>
              <a:rPr lang="uk-UA" sz="2400" dirty="0" smtClean="0"/>
              <a:t>Такою </a:t>
            </a:r>
            <a:r>
              <a:rPr lang="uk-UA" sz="2400" dirty="0"/>
              <a:t>може бути </a:t>
            </a:r>
            <a:r>
              <a:rPr lang="uk-UA" sz="2400" dirty="0" smtClean="0"/>
              <a:t>стратегія </a:t>
            </a:r>
            <a:r>
              <a:rPr lang="uk-UA" sz="2400" dirty="0"/>
              <a:t>закупника, </a:t>
            </a:r>
            <a:r>
              <a:rPr lang="uk-UA" sz="2400" dirty="0" smtClean="0"/>
              <a:t>при виборі </a:t>
            </a:r>
            <a:r>
              <a:rPr lang="uk-UA" sz="2400" dirty="0"/>
              <a:t>для себе великого постачальника, реально </a:t>
            </a:r>
            <a:r>
              <a:rPr lang="uk-UA" sz="2400" dirty="0" smtClean="0"/>
              <a:t>оцінивши </a:t>
            </a:r>
            <a:r>
              <a:rPr lang="uk-UA" sz="2400" dirty="0"/>
              <a:t>обмеженість своїх можливостей і своє </a:t>
            </a:r>
            <a:r>
              <a:rPr lang="uk-UA" sz="2400" dirty="0" smtClean="0"/>
              <a:t>нелідерське </a:t>
            </a:r>
            <a:r>
              <a:rPr lang="uk-UA" sz="2400" dirty="0"/>
              <a:t>місце серед інших закупників, обмежив свої претензії. </a:t>
            </a:r>
            <a:endParaRPr lang="uk-UA" sz="2400" dirty="0" smtClean="0"/>
          </a:p>
          <a:p>
            <a:pPr marL="0" indent="0" algn="just">
              <a:buNone/>
            </a:pPr>
            <a:r>
              <a:rPr lang="uk-UA" sz="2400" dirty="0" smtClean="0"/>
              <a:t>Він </a:t>
            </a:r>
            <a:r>
              <a:rPr lang="uk-UA" sz="2400" dirty="0"/>
              <a:t>закуповує найбільш популярні види й модифікації товарів, працює на рівні конкурентних цін, використовуючи недорогий транспорт, звичайні умови оплати. </a:t>
            </a:r>
            <a:r>
              <a:rPr lang="uk-UA" sz="2400" i="1" dirty="0"/>
              <a:t>Будь-яка спроба атакувати конкурентів </a:t>
            </a:r>
            <a:r>
              <a:rPr lang="uk-UA" sz="2400" i="1" dirty="0" smtClean="0"/>
              <a:t>ризикована</a:t>
            </a:r>
            <a:r>
              <a:rPr lang="uk-UA" sz="2400" dirty="0"/>
              <a:t>, тому що при </a:t>
            </a:r>
            <a:r>
              <a:rPr lang="uk-UA" sz="2400" dirty="0" smtClean="0"/>
              <a:t>значному потенціалі </a:t>
            </a:r>
            <a:r>
              <a:rPr lang="uk-UA" sz="2400" dirty="0"/>
              <a:t>постачальника й великій кількості закупників </a:t>
            </a:r>
            <a:r>
              <a:rPr lang="uk-UA" sz="2400" dirty="0" smtClean="0"/>
              <a:t>може спричинити </a:t>
            </a:r>
            <a:r>
              <a:rPr lang="uk-UA" sz="2400" dirty="0"/>
              <a:t>ще більш активні реакції конкурентів.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2224647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Ексклюзивна стратегія </a:t>
            </a:r>
            <a:r>
              <a:rPr lang="uk-UA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закупівель</a:t>
            </a:r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2800" dirty="0" smtClean="0"/>
              <a:t>явно претендує на особливі відносини з постачальниками. </a:t>
            </a:r>
          </a:p>
          <a:p>
            <a:pPr marL="0" indent="0" algn="just">
              <a:buNone/>
            </a:pPr>
            <a:r>
              <a:rPr lang="uk-UA" sz="2400" dirty="0" smtClean="0"/>
              <a:t>Закупник може досягти цього за рахунок більших обсягів постійних закупівель у конкретного постачальника. </a:t>
            </a:r>
          </a:p>
          <a:p>
            <a:pPr marL="0" indent="0" algn="just">
              <a:buNone/>
            </a:pPr>
            <a:r>
              <a:rPr lang="uk-UA" sz="2400" dirty="0" smtClean="0"/>
              <a:t>Безумовно, це повинен бути обсяг на рівні самого великого закупника; у найкращому варіанті - не менш 20 % від загального обсягу виробництва постачальника. У такому випадку постачальник стає в істотно залежне положення від закупника, переходячи у взаєминах з ним на стратегію симбіозу.</a:t>
            </a:r>
            <a:endParaRPr lang="uk-UA" sz="2400" dirty="0"/>
          </a:p>
        </p:txBody>
      </p:sp>
    </p:spTree>
    <p:extLst>
      <p:ext uri="{BB962C8B-B14F-4D97-AF65-F5344CB8AC3E}">
        <p14:creationId xmlns="" xmlns:p14="http://schemas.microsoft.com/office/powerpoint/2010/main" val="37305025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Селективна стратегія закупівель, </a:t>
            </a:r>
            <a:r>
              <a:rPr lang="uk-UA" sz="2800" dirty="0"/>
              <a:t>як і розподілу, є проміжною між двома іншими стратегіями закупника - інтенсивною й ексклюзивною. </a:t>
            </a:r>
            <a:endParaRPr lang="uk-UA" sz="2800" dirty="0" smtClean="0"/>
          </a:p>
          <a:p>
            <a:pPr marL="0" indent="0" algn="just">
              <a:buNone/>
            </a:pPr>
            <a:endParaRPr lang="uk-UA" sz="2400" dirty="0" smtClean="0"/>
          </a:p>
          <a:p>
            <a:pPr marL="0" indent="0" algn="just">
              <a:buNone/>
            </a:pPr>
            <a:r>
              <a:rPr lang="uk-UA" sz="2400" dirty="0" smtClean="0"/>
              <a:t>Селективність </a:t>
            </a:r>
            <a:r>
              <a:rPr lang="uk-UA" sz="2400" dirty="0"/>
              <a:t>може виражатися у виборі відособлених асортиментів закуповуваних товарів, у специфіці вимог до їхньої якості, у географічній прив'язці до окремих точок поставок </a:t>
            </a:r>
            <a:r>
              <a:rPr lang="uk-UA" sz="2400" dirty="0" smtClean="0"/>
              <a:t>тощо. </a:t>
            </a:r>
            <a:r>
              <a:rPr lang="uk-UA" sz="2400" dirty="0"/>
              <a:t>Арсенал мотивації постачальника може бути той же, що й при ексклюзивній стратегії, але інструментарій </a:t>
            </a:r>
            <a:r>
              <a:rPr lang="uk-UA" sz="2400" dirty="0" smtClean="0"/>
              <a:t>використовується </a:t>
            </a:r>
            <a:r>
              <a:rPr lang="uk-UA" sz="2400" dirty="0"/>
              <a:t>не настільки активно й не повністю.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124062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71600"/>
          </a:xfrm>
        </p:spPr>
        <p:txBody>
          <a:bodyPr/>
          <a:lstStyle/>
          <a:p>
            <a:pPr algn="ctr"/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Організація закупівельної 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діяльності </a:t>
            </a:r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повинна передбачати наступні дії: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56112"/>
          </a:xfrm>
        </p:spPr>
        <p:txBody>
          <a:bodyPr/>
          <a:lstStyle/>
          <a:p>
            <a:pPr algn="just">
              <a:buSzPct val="100000"/>
              <a:buFont typeface="Wingdings" panose="05000000000000000000" pitchFamily="2" charset="2"/>
              <a:buChar char="v"/>
            </a:pPr>
            <a:r>
              <a:rPr lang="uk-UA" sz="2400" i="1" dirty="0" smtClean="0"/>
              <a:t>організація ефективних зв'язків між службами та спеціалістами</a:t>
            </a:r>
            <a:r>
              <a:rPr lang="uk-UA" sz="2400" dirty="0" smtClean="0"/>
              <a:t>, які приймають участь в управлінні закупівельною діяльністю </a:t>
            </a:r>
            <a:r>
              <a:rPr lang="ru-RU" sz="2400" dirty="0" smtClean="0"/>
              <a:t>(</a:t>
            </a:r>
            <a:r>
              <a:rPr lang="ru-RU" sz="2400" dirty="0"/>
              <a:t>менеджер по закупках </a:t>
            </a:r>
            <a:r>
              <a:rPr lang="uk-UA" sz="2400" dirty="0" smtClean="0"/>
              <a:t>товарів</a:t>
            </a:r>
            <a:r>
              <a:rPr lang="ru-RU" sz="2400" dirty="0" smtClean="0"/>
              <a:t>, </a:t>
            </a:r>
            <a:r>
              <a:rPr lang="ru-RU" sz="2400" dirty="0"/>
              <a:t>бренд - </a:t>
            </a:r>
            <a:r>
              <a:rPr lang="ru-RU" sz="2400" dirty="0" smtClean="0"/>
              <a:t>менеджер, </a:t>
            </a:r>
            <a:r>
              <a:rPr lang="ru-RU" sz="2400" dirty="0"/>
              <a:t>менеджер по </a:t>
            </a:r>
            <a:r>
              <a:rPr lang="ru-RU" sz="2400" dirty="0" smtClean="0"/>
              <a:t>товарах, </a:t>
            </a:r>
            <a:r>
              <a:rPr lang="ru-RU" sz="2400" dirty="0"/>
              <a:t>маркетологи, </a:t>
            </a:r>
            <a:r>
              <a:rPr lang="uk-UA" sz="2400" dirty="0" smtClean="0"/>
              <a:t>юристи</a:t>
            </a:r>
            <a:r>
              <a:rPr lang="uk-UA" sz="2400" smtClean="0"/>
              <a:t>,  робітники </a:t>
            </a:r>
            <a:r>
              <a:rPr lang="uk-UA" sz="2400" dirty="0" smtClean="0"/>
              <a:t>складів,  транспортна служба або  підрозділ),  а саме</a:t>
            </a:r>
            <a:r>
              <a:rPr lang="ru-RU" sz="2400" dirty="0" smtClean="0"/>
              <a:t>:</a:t>
            </a:r>
            <a:r>
              <a:rPr lang="uk-UA" sz="2400" dirty="0" smtClean="0"/>
              <a:t> </a:t>
            </a:r>
          </a:p>
          <a:p>
            <a:pPr algn="just"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інтерактивність </a:t>
            </a:r>
            <a:r>
              <a:rPr lang="uk-UA" sz="2400" dirty="0"/>
              <a:t>зв'язків,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раціональний </a:t>
            </a:r>
            <a:r>
              <a:rPr lang="uk-UA" sz="2400" dirty="0"/>
              <a:t>розподіл функцій,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обов'язків</a:t>
            </a:r>
            <a:r>
              <a:rPr lang="uk-UA" sz="2400" dirty="0"/>
              <a:t>, відповідальності; 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55463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МАРКЕТИНГ</a:t>
            </a:r>
            <a:r>
              <a:rPr lang="uk-UA" b="1" dirty="0"/>
              <a:t> </a:t>
            </a:r>
            <a:r>
              <a:rPr lang="uk-UA" dirty="0"/>
              <a:t>- соціальний і управлінський процес, спрямований на задоволення нестатків і потреб як індивідів, так і груп, за допомогою створення пропозиції та обміну товарів, що мають цінність.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>
                <a:solidFill>
                  <a:srgbClr val="FF0000"/>
                </a:solidFill>
              </a:rPr>
              <a:t>Які чинники формують уяву споживача</a:t>
            </a:r>
            <a:endParaRPr lang="ru-RU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rgbClr val="FF0000"/>
                </a:solidFill>
              </a:rPr>
              <a:t>щодо цінності продукту (товару) 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91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363272" cy="3886200"/>
          </a:xfrm>
        </p:spPr>
        <p:txBody>
          <a:bodyPr/>
          <a:lstStyle/>
          <a:p>
            <a:pPr algn="just">
              <a:buSzPct val="100000"/>
              <a:buFont typeface="Wingdings" panose="05000000000000000000" pitchFamily="2" charset="2"/>
              <a:buChar char="v"/>
            </a:pPr>
            <a:r>
              <a:rPr lang="uk-UA" sz="2400" i="1" dirty="0"/>
              <a:t>укладення договорів</a:t>
            </a:r>
            <a:r>
              <a:rPr lang="uk-UA" sz="2400" dirty="0"/>
              <a:t>, торговельних угод із постачальниками на поставку товарів з визначеними характеристиками, у визначеному обсязі, через визначений інтервал;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v"/>
            </a:pPr>
            <a:r>
              <a:rPr lang="uk-UA" sz="2400" i="1" dirty="0" smtClean="0"/>
              <a:t>приймання </a:t>
            </a:r>
            <a:r>
              <a:rPr lang="uk-UA" sz="2400" i="1" dirty="0"/>
              <a:t>товарів</a:t>
            </a:r>
            <a:r>
              <a:rPr lang="uk-UA" sz="2400" dirty="0"/>
              <a:t>;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v"/>
            </a:pPr>
            <a:r>
              <a:rPr lang="uk-UA" sz="2400" i="1" dirty="0" smtClean="0"/>
              <a:t>оплата </a:t>
            </a:r>
            <a:r>
              <a:rPr lang="uk-UA" sz="2400" i="1" dirty="0"/>
              <a:t>за товари</a:t>
            </a:r>
            <a:r>
              <a:rPr lang="uk-UA" sz="2400" dirty="0"/>
              <a:t>, що надходили, у відповідності до вимог договорів та торговельних угод. </a:t>
            </a:r>
            <a:endParaRPr lang="uk-UA" sz="2400" dirty="0" smtClean="0"/>
          </a:p>
          <a:p>
            <a:pPr marL="0" indent="0">
              <a:buNone/>
            </a:pPr>
            <a:endParaRPr lang="uk-UA" sz="2000" dirty="0"/>
          </a:p>
          <a:p>
            <a:pPr marL="0" indent="0" algn="just">
              <a:buNone/>
            </a:pPr>
            <a:r>
              <a:rPr lang="uk-UA" sz="2000" dirty="0" smtClean="0"/>
              <a:t>Успіх </a:t>
            </a:r>
            <a:r>
              <a:rPr lang="uk-UA" sz="2000" dirty="0"/>
              <a:t>організації запланованої закупівельної діяльності в підприємствах залежить від наявності її контролю та регулювання, які є заключним етапом підсистеми управління закупівельною діяльністю</a:t>
            </a:r>
            <a:r>
              <a:rPr lang="uk-UA" sz="2000" dirty="0" smtClean="0"/>
              <a:t>.</a:t>
            </a:r>
            <a:endParaRPr lang="ru-RU" sz="2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71600"/>
          </a:xfrm>
        </p:spPr>
        <p:txBody>
          <a:bodyPr/>
          <a:lstStyle/>
          <a:p>
            <a:pPr algn="ctr"/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Організація закупівельної 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діяльності </a:t>
            </a:r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повинна передбачати наступні дії: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00134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3886200"/>
          </a:xfrm>
        </p:spPr>
        <p:txBody>
          <a:bodyPr/>
          <a:lstStyle/>
          <a:p>
            <a:pPr marL="0" indent="0" algn="ctr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Доцільно рекомендувати проведення контролю закупівельної діяльності по наступних напрямках: </a:t>
            </a:r>
          </a:p>
          <a:p>
            <a:pPr marL="0" indent="0" algn="just">
              <a:buNone/>
            </a:pPr>
            <a:endParaRPr lang="uk-UA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аналіз якості співробітництва підприємства з постачальниками;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аналіз конкурентоспроможності товарного портфеля постачальників;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контроль виконання плану постачання товарів;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аналіз відповідності кількості та якості товарів, що надходять;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контроль за своєчасністю надходження коштів на сплату штрафів;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контроль виконання плану закупівлі товарів.</a:t>
            </a:r>
            <a:endParaRPr lang="uk-UA" sz="2400" dirty="0"/>
          </a:p>
        </p:txBody>
      </p:sp>
    </p:spTree>
    <p:extLst>
      <p:ext uri="{BB962C8B-B14F-4D97-AF65-F5344CB8AC3E}">
        <p14:creationId xmlns="" xmlns:p14="http://schemas.microsoft.com/office/powerpoint/2010/main" val="39352288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3814192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Регулювання закупівельною діяльністю рекомендуємо проводити по наступних напрямках: 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sz="1400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Правове регулювання </a:t>
            </a:r>
            <a:r>
              <a:rPr lang="uk-UA" sz="2500" dirty="0" smtClean="0"/>
              <a:t>повинне здійснюватися за допомогою законів та інших правових актів, а саме, договорами на поставку товарів с постачальниками.</a:t>
            </a:r>
            <a:endParaRPr lang="uk-UA" sz="2500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547664" y="2708920"/>
            <a:ext cx="2592288" cy="72008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правове регулювання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4932040" y="2706293"/>
            <a:ext cx="2592288" cy="72008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/>
              <a:t>внутрішньо фірмове регулювання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Прямая со стрелкой 7"/>
          <p:cNvCxnSpPr>
            <a:endCxn id="4" idx="0"/>
          </p:cNvCxnSpPr>
          <p:nvPr/>
        </p:nvCxnSpPr>
        <p:spPr bwMode="auto">
          <a:xfrm flipH="1">
            <a:off x="2843808" y="2060848"/>
            <a:ext cx="432048" cy="648072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6" idx="0"/>
          </p:cNvCxnSpPr>
          <p:nvPr/>
        </p:nvCxnSpPr>
        <p:spPr bwMode="auto">
          <a:xfrm>
            <a:off x="5796136" y="2060848"/>
            <a:ext cx="432048" cy="645445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556864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9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Внутрішньо фірмове регулювання </a:t>
            </a:r>
            <a:r>
              <a:rPr lang="uk-UA" sz="2800" dirty="0"/>
              <a:t>включає: </a:t>
            </a:r>
            <a:endParaRPr lang="uk-UA" sz="2800" dirty="0" smtClean="0"/>
          </a:p>
          <a:p>
            <a:pPr algn="just"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раціональний </a:t>
            </a:r>
            <a:r>
              <a:rPr lang="uk-UA" sz="2400" dirty="0"/>
              <a:t>розподіл прав та обов'язків по закупівлі товарів між працівниками підприємства;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закріплення </a:t>
            </a:r>
            <a:r>
              <a:rPr lang="uk-UA" sz="2400" dirty="0"/>
              <a:t>вищевказаного в Посадових інструкціях і Положеннях про функціональні підрозділи;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погоджена </a:t>
            </a:r>
            <a:r>
              <a:rPr lang="uk-UA" sz="2400" dirty="0"/>
              <a:t>робота всіх ланок, що беруть участь у закупівельної діяльності;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усунення </a:t>
            </a:r>
            <a:r>
              <a:rPr lang="uk-UA" sz="2400" dirty="0"/>
              <a:t>відхилень від плану закупівлі товарів від норми;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своєчасне </a:t>
            </a:r>
            <a:r>
              <a:rPr lang="uk-UA" sz="2400" dirty="0"/>
              <a:t>поповнення товарного портфеля підприємства необхідними товарами; </a:t>
            </a:r>
            <a:endParaRPr lang="uk-UA" sz="2400" dirty="0" smtClean="0"/>
          </a:p>
          <a:p>
            <a:pPr algn="just"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маневрування </a:t>
            </a:r>
            <a:r>
              <a:rPr lang="uk-UA" sz="2400" dirty="0"/>
              <a:t>фінансовими, трудовими </a:t>
            </a:r>
            <a:r>
              <a:rPr lang="uk-UA" sz="2400" dirty="0" smtClean="0"/>
              <a:t>та матеріальними </a:t>
            </a:r>
            <a:r>
              <a:rPr lang="uk-UA" sz="2400" dirty="0"/>
              <a:t>ресурсами.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78747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1828800"/>
            <a:ext cx="6324600" cy="2209800"/>
          </a:xfrm>
        </p:spPr>
        <p:txBody>
          <a:bodyPr/>
          <a:lstStyle/>
          <a:p>
            <a:pPr algn="ctr" eaLnBrk="1" hangingPunct="1"/>
            <a:r>
              <a:rPr lang="uk-UA" altLang="ru-RU" sz="4600" dirty="0" smtClean="0"/>
              <a:t>ДЯКУЮ ЗА УВАГУ !</a:t>
            </a:r>
            <a:endParaRPr lang="ru-RU" altLang="ru-RU" sz="4600" dirty="0" smtClean="0"/>
          </a:p>
        </p:txBody>
      </p:sp>
    </p:spTree>
    <p:extLst>
      <p:ext uri="{BB962C8B-B14F-4D97-AF65-F5344CB8AC3E}">
        <p14:creationId xmlns="" xmlns:p14="http://schemas.microsoft.com/office/powerpoint/2010/main" val="206182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6632"/>
          </a:xfrm>
        </p:spPr>
        <p:txBody>
          <a:bodyPr/>
          <a:lstStyle/>
          <a:p>
            <a:pPr marL="0" indent="0" algn="just">
              <a:buNone/>
            </a:pPr>
            <a:r>
              <a:rPr lang="uk-UA" sz="3600" dirty="0"/>
              <a:t>О</a:t>
            </a:r>
            <a:r>
              <a:rPr lang="uk-UA" sz="3600" dirty="0" smtClean="0"/>
              <a:t>бмін </a:t>
            </a:r>
            <a:r>
              <a:rPr lang="uk-UA" sz="3600" dirty="0"/>
              <a:t>варто розглядати </a:t>
            </a:r>
            <a:r>
              <a:rPr lang="uk-UA" sz="3600" dirty="0" smtClean="0"/>
              <a:t>- </a:t>
            </a:r>
            <a:r>
              <a:rPr lang="uk-UA" sz="3600" dirty="0"/>
              <a:t>як процес, </a:t>
            </a:r>
            <a:r>
              <a:rPr lang="uk-UA" sz="3600" dirty="0" smtClean="0"/>
              <a:t>а не </a:t>
            </a:r>
            <a:r>
              <a:rPr lang="uk-UA" sz="3600" dirty="0"/>
              <a:t>як одноразовий акт. </a:t>
            </a:r>
            <a:endParaRPr lang="uk-UA" sz="3600" dirty="0" smtClean="0"/>
          </a:p>
          <a:p>
            <a:pPr marL="0" indent="0" algn="just">
              <a:buNone/>
            </a:pPr>
            <a:r>
              <a:rPr lang="uk-UA" sz="3600" dirty="0" smtClean="0"/>
              <a:t>Обмін </a:t>
            </a:r>
            <a:r>
              <a:rPr lang="uk-UA" sz="3600" dirty="0"/>
              <a:t>цінностями між двома або більше сторонами - це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ТРАНСАКЦІЯ</a:t>
            </a:r>
            <a:r>
              <a:rPr lang="uk-UA" sz="3600" dirty="0" smtClean="0"/>
              <a:t> </a:t>
            </a:r>
            <a:r>
              <a:rPr lang="uk-UA" sz="3600" dirty="0"/>
              <a:t>(грошова трансакція, бартерна угода).</a:t>
            </a:r>
            <a:endParaRPr lang="ru-RU" sz="3600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6335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dirty="0"/>
              <a:t>Трансакцію </a:t>
            </a:r>
            <a:r>
              <a:rPr lang="uk-UA" dirty="0"/>
              <a:t>можна розглядати в трьох вимірах, що представляють цінність речі - </a:t>
            </a:r>
            <a:r>
              <a:rPr lang="uk-U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умови</a:t>
            </a:r>
            <a:r>
              <a:rPr lang="uk-UA" dirty="0"/>
              <a:t>, </a:t>
            </a:r>
            <a:r>
              <a:rPr lang="uk-U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час</a:t>
            </a:r>
            <a:r>
              <a:rPr lang="uk-UA" b="1" dirty="0"/>
              <a:t> і </a:t>
            </a:r>
            <a:r>
              <a:rPr lang="uk-U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місце</a:t>
            </a:r>
            <a:r>
              <a:rPr lang="uk-UA" dirty="0"/>
              <a:t> угоди.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3736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886200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При </a:t>
            </a:r>
            <a:r>
              <a:rPr lang="uk-UA" b="1" i="1" dirty="0" smtClean="0"/>
              <a:t>трансферті</a:t>
            </a:r>
            <a:r>
              <a:rPr lang="uk-UA" i="1" dirty="0" smtClean="0"/>
              <a:t> (передачі) </a:t>
            </a:r>
            <a:r>
              <a:rPr lang="uk-UA" dirty="0" smtClean="0"/>
              <a:t>одна сторона передає іншій стороні будь-який продукт, але нічого не одержує взамін (подарунки, субсидії, благодійні внески). 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b="1" dirty="0" smtClean="0"/>
              <a:t>Трансакційний маркетинг </a:t>
            </a:r>
            <a:r>
              <a:rPr lang="uk-UA" dirty="0" smtClean="0"/>
              <a:t>є складовою концепції, що одержала назву 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маркетинг відносин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4208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Маркетинг відносин </a:t>
            </a:r>
            <a:r>
              <a:rPr lang="uk-UA" sz="2800" i="1" dirty="0" smtClean="0"/>
              <a:t>- </a:t>
            </a:r>
            <a:r>
              <a:rPr lang="uk-UA" sz="2800" dirty="0" smtClean="0"/>
              <a:t>практика побудови довгострокових взаємовигідних відносин із ключовими партнерами</a:t>
            </a:r>
            <a:r>
              <a:rPr lang="uk-UA" sz="2800" dirty="0"/>
              <a:t> </a:t>
            </a:r>
            <a:r>
              <a:rPr lang="uk-UA" sz="2800" dirty="0" smtClean="0"/>
              <a:t>які взаємодіють  на ринку: </a:t>
            </a:r>
            <a:r>
              <a:rPr lang="uk-UA" sz="2800" i="1" dirty="0" smtClean="0"/>
              <a:t>споживачами, постачальниками, дистриб'юторами</a:t>
            </a:r>
            <a:r>
              <a:rPr lang="uk-UA" sz="2800" dirty="0" smtClean="0"/>
              <a:t> з метою встановлення тривалих привілейованих відносин. </a:t>
            </a:r>
            <a:endParaRPr lang="uk-UA" sz="2800" dirty="0"/>
          </a:p>
        </p:txBody>
      </p:sp>
    </p:spTree>
    <p:extLst>
      <p:ext uri="{BB962C8B-B14F-4D97-AF65-F5344CB8AC3E}">
        <p14:creationId xmlns="" xmlns:p14="http://schemas.microsoft.com/office/powerpoint/2010/main" val="20534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Маркетинг відносин спрямований на встановлення тісних </a:t>
            </a:r>
            <a:endParaRPr lang="uk-UA" dirty="0" smtClean="0"/>
          </a:p>
          <a:p>
            <a:pPr marL="0" indent="0" algn="ctr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 algn="ctr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зв'язків </a:t>
            </a:r>
            <a:r>
              <a:rPr lang="uk-UA" dirty="0"/>
              <a:t>з партнерами, які дозволяють знизити </a:t>
            </a:r>
            <a:endParaRPr lang="uk-UA" dirty="0" smtClean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95536" y="2413248"/>
            <a:ext cx="2664296" cy="504056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3200" kern="0" dirty="0">
                <a:solidFill>
                  <a:srgbClr val="000000"/>
                </a:solidFill>
              </a:rPr>
              <a:t>економічних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275856" y="2420888"/>
            <a:ext cx="2664296" cy="504056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dirty="0"/>
              <a:t>технічних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156176" y="2413248"/>
            <a:ext cx="2664296" cy="504056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dirty="0"/>
              <a:t>соціальних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711451" y="5085184"/>
            <a:ext cx="2664296" cy="1008112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kern="0" dirty="0">
                <a:solidFill>
                  <a:srgbClr val="000000"/>
                </a:solidFill>
              </a:rPr>
              <a:t>трансакційні витрати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807795" y="5085184"/>
            <a:ext cx="2664296" cy="1008112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dirty="0"/>
              <a:t>заощадити час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Прямая со стрелкой 9"/>
          <p:cNvCxnSpPr>
            <a:endCxn id="4" idx="0"/>
          </p:cNvCxnSpPr>
          <p:nvPr/>
        </p:nvCxnSpPr>
        <p:spPr bwMode="auto">
          <a:xfrm flipH="1">
            <a:off x="1727684" y="2060848"/>
            <a:ext cx="684076" cy="3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Прямая со стрелкой 11"/>
          <p:cNvCxnSpPr>
            <a:endCxn id="5" idx="0"/>
          </p:cNvCxnSpPr>
          <p:nvPr/>
        </p:nvCxnSpPr>
        <p:spPr bwMode="auto">
          <a:xfrm>
            <a:off x="4608004" y="2060848"/>
            <a:ext cx="0" cy="3600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Прямая со стрелкой 13"/>
          <p:cNvCxnSpPr>
            <a:endCxn id="6" idx="0"/>
          </p:cNvCxnSpPr>
          <p:nvPr/>
        </p:nvCxnSpPr>
        <p:spPr bwMode="auto">
          <a:xfrm>
            <a:off x="7020272" y="2060848"/>
            <a:ext cx="468052" cy="3524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 стрелкой 15"/>
          <p:cNvCxnSpPr>
            <a:endCxn id="7" idx="0"/>
          </p:cNvCxnSpPr>
          <p:nvPr/>
        </p:nvCxnSpPr>
        <p:spPr bwMode="auto">
          <a:xfrm flipH="1">
            <a:off x="3043599" y="4797152"/>
            <a:ext cx="808321" cy="2880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 стрелкой 18"/>
          <p:cNvCxnSpPr>
            <a:endCxn id="8" idx="0"/>
          </p:cNvCxnSpPr>
          <p:nvPr/>
        </p:nvCxnSpPr>
        <p:spPr bwMode="auto">
          <a:xfrm>
            <a:off x="5508104" y="4797152"/>
            <a:ext cx="631839" cy="2880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1509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2080</Words>
  <Application>Microsoft Office PowerPoint</Application>
  <PresentationFormat>Экран (4:3)</PresentationFormat>
  <Paragraphs>215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44</vt:i4>
      </vt:variant>
    </vt:vector>
  </HeadingPairs>
  <TitlesOfParts>
    <vt:vector size="46" baseType="lpstr">
      <vt:lpstr>Пиксел</vt:lpstr>
      <vt:lpstr>1_Пиксел</vt:lpstr>
      <vt:lpstr>Закупівлі в системі маркетингу підприємства </vt:lpstr>
      <vt:lpstr>План лекції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Систему маркетингу варто розглядати в широкому й вузькому значенні.</vt:lpstr>
      <vt:lpstr>Слайд 13</vt:lpstr>
      <vt:lpstr>Слайд 14</vt:lpstr>
      <vt:lpstr>Тенденції в розвитку сучасного ринку, які мають особливе значення для еволюції маркетингу</vt:lpstr>
      <vt:lpstr>Тенденції в розвитку сучасного ринку, які мають особливе значення для еволюції маркетингу</vt:lpstr>
      <vt:lpstr>Тенденції в розвитку сучасного ринку, які мають особливе значення для еволюції маркетингу</vt:lpstr>
      <vt:lpstr>Застосуванню маркетингу у вітчизняних підприємствах перешкоджають:</vt:lpstr>
      <vt:lpstr>Вітчизняні підприємства на сучасному етапі можуть використовувати три рівні маркетингової діяльності:</vt:lpstr>
      <vt:lpstr>2. Маркетингове управління закупівельною діяльністю комерційного підприємства</vt:lpstr>
      <vt:lpstr>Слайд 21</vt:lpstr>
      <vt:lpstr>Концепція маркетингу закупівель</vt:lpstr>
      <vt:lpstr>Маркетинг закупок</vt:lpstr>
      <vt:lpstr>Маркетинг закупок</vt:lpstr>
      <vt:lpstr>Маркетинг закупок</vt:lpstr>
      <vt:lpstr>Слайд 26</vt:lpstr>
      <vt:lpstr>Слайд 27</vt:lpstr>
      <vt:lpstr>Планування закупівельної діяльності в торговельних підприємствах слід здійснювати за наступними напрямками:</vt:lpstr>
      <vt:lpstr>Планування закупівельної діяльності в торговельних підприємствах слід здійснювати за наступними напрямками:</vt:lpstr>
      <vt:lpstr>Слайд 30</vt:lpstr>
      <vt:lpstr>3.Стратегії закупівельної діяльності комерційного підприємства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Організація закупівельної діяльності повинна передбачати наступні дії:</vt:lpstr>
      <vt:lpstr>Організація закупівельної діяльності повинна передбачати наступні дії:</vt:lpstr>
      <vt:lpstr>Слайд 41</vt:lpstr>
      <vt:lpstr>Слайд 42</vt:lpstr>
      <vt:lpstr>Слайд 43</vt:lpstr>
      <vt:lpstr>ДЯКУЮ ЗА УВАГУ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Закупівлі в системі маркетингу підприємства </dc:title>
  <dc:creator>Білокур Ганна Віталіївна</dc:creator>
  <cp:lastModifiedBy>Dom</cp:lastModifiedBy>
  <cp:revision>47</cp:revision>
  <dcterms:created xsi:type="dcterms:W3CDTF">2016-09-13T13:43:09Z</dcterms:created>
  <dcterms:modified xsi:type="dcterms:W3CDTF">2021-01-21T08:37:33Z</dcterms:modified>
</cp:coreProperties>
</file>