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x="18288000" cy="10287000"/>
  <p:notesSz cx="6858000" cy="9144000"/>
  <p:embeddedFontLst>
    <p:embeddedFont>
      <p:font typeface="Montserrat" charset="1" panose="00000500000000000000"/>
      <p:regular r:id="rId14"/>
    </p:embeddedFont>
    <p:embeddedFont>
      <p:font typeface="Arimo Bold" charset="1" panose="020B0704020202020204"/>
      <p:regular r:id="rId15"/>
    </p:embeddedFont>
    <p:embeddedFont>
      <p:font typeface="PT Serif Bold" charset="1" panose="020A0703040505020204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VAGATGEv4_0.mp4" Type="http://schemas.openxmlformats.org/officeDocument/2006/relationships/video"/><Relationship Id="rId4" Target="../media/VAGATGEv4_0.mp4" Type="http://schemas.microsoft.com/office/2007/relationships/media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VAECQQGhcow.mp4" Type="http://schemas.openxmlformats.org/officeDocument/2006/relationships/video"/><Relationship Id="rId4" Target="../media/VAECQQGhcow.mp4" Type="http://schemas.microsoft.com/office/2007/relationships/media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https://school-cj.org/courses/journalism/lesson-4" TargetMode="External" Type="http://schemas.openxmlformats.org/officeDocument/2006/relationships/hyperlink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https://youtu.be/Wy9YkVQFX8M" TargetMode="External" Type="http://schemas.openxmlformats.org/officeDocument/2006/relationships/hyperlink"/><Relationship Id="rId4" Target="https://youtu.be/8eIb5APwh3g" TargetMode="External" Type="http://schemas.openxmlformats.org/officeDocument/2006/relationships/video"/><Relationship Id="rId5" Target="https://youtu.be/Wy9YkVQFX8M" TargetMode="External" Type="http://schemas.openxmlformats.org/officeDocument/2006/relationships/video"/><Relationship Id="rId6" Target="https://youtu.be/CStURVaH5sw" TargetMode="External" Type="http://schemas.openxmlformats.org/officeDocument/2006/relationships/video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https://t.me/+nbwjA24ipZ82OWY6" TargetMode="External" Type="http://schemas.openxmlformats.org/officeDocument/2006/relationships/hyperlink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657" r="0" b="657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3273378" y="5640383"/>
            <a:ext cx="12367795" cy="3617917"/>
            <a:chOff x="0" y="0"/>
            <a:chExt cx="3257362" cy="95286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257362" cy="952867"/>
            </a:xfrm>
            <a:custGeom>
              <a:avLst/>
              <a:gdLst/>
              <a:ahLst/>
              <a:cxnLst/>
              <a:rect r="r" b="b" t="t" l="l"/>
              <a:pathLst>
                <a:path h="952867" w="3257362">
                  <a:moveTo>
                    <a:pt x="0" y="0"/>
                  </a:moveTo>
                  <a:lnTo>
                    <a:pt x="3257362" y="0"/>
                  </a:lnTo>
                  <a:lnTo>
                    <a:pt x="3257362" y="952867"/>
                  </a:lnTo>
                  <a:lnTo>
                    <a:pt x="0" y="952867"/>
                  </a:lnTo>
                  <a:close/>
                </a:path>
              </a:pathLst>
            </a:custGeom>
            <a:solidFill>
              <a:srgbClr val="DDE1DA">
                <a:alpha val="60784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3257362" cy="9909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5664721" y="8273282"/>
            <a:ext cx="719169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Викладачка - Ангеліна Хоменко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009377" y="5518646"/>
            <a:ext cx="9609773" cy="1604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Техніка інтерв’ю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891459" y="1333145"/>
            <a:ext cx="11094904" cy="8321178"/>
          </a:xfrm>
          <a:custGeom>
            <a:avLst/>
            <a:gdLst/>
            <a:ahLst/>
            <a:cxnLst/>
            <a:rect r="r" b="b" t="t" l="l"/>
            <a:pathLst>
              <a:path h="8321178" w="11094904">
                <a:moveTo>
                  <a:pt x="0" y="0"/>
                </a:moveTo>
                <a:lnTo>
                  <a:pt x="11094903" y="0"/>
                </a:lnTo>
                <a:lnTo>
                  <a:pt x="11094903" y="8321177"/>
                </a:lnTo>
                <a:lnTo>
                  <a:pt x="0" y="83211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562" t="-32291" r="-73337" b="-13133"/>
            </a:stretch>
          </a:blipFill>
        </p:spPr>
      </p:sp>
    </p:spTree>
  </p:cSld>
  <p:clrMapOvr>
    <a:masterClrMapping/>
  </p:clrMapOvr>
  <p:transition spd="fast">
    <p:circle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10890" y="639463"/>
            <a:ext cx="12013796" cy="10339502"/>
          </a:xfrm>
          <a:custGeom>
            <a:avLst/>
            <a:gdLst/>
            <a:ahLst/>
            <a:cxnLst/>
            <a:rect r="r" b="b" t="t" l="l"/>
            <a:pathLst>
              <a:path h="10339502" w="12013796">
                <a:moveTo>
                  <a:pt x="0" y="0"/>
                </a:moveTo>
                <a:lnTo>
                  <a:pt x="12013796" y="0"/>
                </a:lnTo>
                <a:lnTo>
                  <a:pt x="12013796" y="10339502"/>
                </a:lnTo>
                <a:lnTo>
                  <a:pt x="0" y="103395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398" t="-11612" r="-71234" b="-12330"/>
            </a:stretch>
          </a:blipFill>
        </p:spPr>
      </p:sp>
    </p:spTree>
  </p:cSld>
  <p:clrMapOvr>
    <a:masterClrMapping/>
  </p:clrMapOvr>
  <p:transition spd="slow">
    <p:cover dir="l"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164" r="0" b="164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869171" y="3600450"/>
            <a:ext cx="16709938" cy="3086100"/>
            <a:chOff x="0" y="0"/>
            <a:chExt cx="4400971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400971" cy="812800"/>
            </a:xfrm>
            <a:custGeom>
              <a:avLst/>
              <a:gdLst/>
              <a:ahLst/>
              <a:cxnLst/>
              <a:rect r="r" b="b" t="t" l="l"/>
              <a:pathLst>
                <a:path h="812800" w="4400971">
                  <a:moveTo>
                    <a:pt x="0" y="0"/>
                  </a:moveTo>
                  <a:lnTo>
                    <a:pt x="4400971" y="0"/>
                  </a:lnTo>
                  <a:lnTo>
                    <a:pt x="440097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0695B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400971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0" y="4084060"/>
            <a:ext cx="18288000" cy="1811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Інтерв'юйований - це людина, яка відповідає на питання інтерв’юера</a:t>
            </a:r>
          </a:p>
        </p:txBody>
      </p:sp>
    </p:spTree>
  </p:cSld>
  <p:clrMapOvr>
    <a:masterClrMapping/>
  </p:clrMapOvr>
  <p:transition spd="slow">
    <p:cover dir="l"/>
  </p:transition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118394" y="3391146"/>
            <a:ext cx="3645990" cy="3504708"/>
          </a:xfrm>
          <a:custGeom>
            <a:avLst/>
            <a:gdLst/>
            <a:ahLst/>
            <a:cxnLst/>
            <a:rect r="r" b="b" t="t" l="l"/>
            <a:pathLst>
              <a:path h="3504708" w="3645990">
                <a:moveTo>
                  <a:pt x="0" y="0"/>
                </a:moveTo>
                <a:lnTo>
                  <a:pt x="3645990" y="0"/>
                </a:lnTo>
                <a:lnTo>
                  <a:pt x="3645990" y="3504708"/>
                </a:lnTo>
                <a:lnTo>
                  <a:pt x="0" y="35047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315686" y="4334475"/>
            <a:ext cx="4653774" cy="6004870"/>
          </a:xfrm>
          <a:custGeom>
            <a:avLst/>
            <a:gdLst/>
            <a:ahLst/>
            <a:cxnLst/>
            <a:rect r="r" b="b" t="t" l="l"/>
            <a:pathLst>
              <a:path h="6004870" w="4653774">
                <a:moveTo>
                  <a:pt x="0" y="0"/>
                </a:moveTo>
                <a:lnTo>
                  <a:pt x="4653775" y="0"/>
                </a:lnTo>
                <a:lnTo>
                  <a:pt x="4653775" y="6004870"/>
                </a:lnTo>
                <a:lnTo>
                  <a:pt x="0" y="60048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281802" y="331388"/>
            <a:ext cx="14079062" cy="1604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Прийоми інтерв’ювання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393845" y="2336637"/>
            <a:ext cx="5060950" cy="11809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34"/>
              </a:lnSpc>
            </a:pPr>
            <a:r>
              <a:rPr lang="en-US" sz="3381" b="true">
                <a:solidFill>
                  <a:srgbClr val="FF3131"/>
                </a:solidFill>
                <a:latin typeface="PT Serif Bold"/>
                <a:ea typeface="PT Serif Bold"/>
                <a:cs typeface="PT Serif Bold"/>
                <a:sym typeface="PT Serif Bold"/>
              </a:rPr>
              <a:t>Підготовка до інтерв’ю</a:t>
            </a:r>
          </a:p>
          <a:p>
            <a:pPr algn="ctr">
              <a:lnSpc>
                <a:spcPts val="4734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11800523" y="2467307"/>
            <a:ext cx="4128929" cy="17810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34"/>
              </a:lnSpc>
            </a:pPr>
            <a:r>
              <a:rPr lang="en-US" sz="3381" b="true">
                <a:solidFill>
                  <a:srgbClr val="FF3131"/>
                </a:solidFill>
                <a:latin typeface="PT Serif Bold"/>
                <a:ea typeface="PT Serif Bold"/>
                <a:cs typeface="PT Serif Bold"/>
                <a:sym typeface="PT Serif Bold"/>
              </a:rPr>
              <a:t>Інтерв’ювання</a:t>
            </a:r>
          </a:p>
          <a:p>
            <a:pPr algn="ctr">
              <a:lnSpc>
                <a:spcPts val="4734"/>
              </a:lnSpc>
            </a:pPr>
            <a:r>
              <a:rPr lang="en-US" sz="3381" b="true">
                <a:solidFill>
                  <a:srgbClr val="FF3131"/>
                </a:solidFill>
                <a:latin typeface="PT Serif Bold"/>
                <a:ea typeface="PT Serif Bold"/>
                <a:cs typeface="PT Serif Bold"/>
                <a:sym typeface="PT Serif Bold"/>
              </a:rPr>
              <a:t>(ведення інтерв’ю)</a:t>
            </a:r>
          </a:p>
          <a:p>
            <a:pPr algn="ctr">
              <a:lnSpc>
                <a:spcPts val="4734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11800751" y="7419162"/>
            <a:ext cx="3814286" cy="472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56"/>
              </a:lnSpc>
            </a:pPr>
            <a:r>
              <a:rPr lang="en-US" sz="2754" b="true">
                <a:solidFill>
                  <a:srgbClr val="FF3131"/>
                </a:solidFill>
                <a:latin typeface="PT Serif Bold"/>
                <a:ea typeface="PT Serif Bold"/>
                <a:cs typeface="PT Serif Bold"/>
                <a:sym typeface="PT Serif Bold"/>
              </a:rPr>
              <a:t>Завершення інтерв’ю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0" y="3193801"/>
            <a:ext cx="7670523" cy="23810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34"/>
              </a:lnSpc>
              <a:spcBef>
                <a:spcPct val="0"/>
              </a:spcBef>
            </a:pPr>
            <a:r>
              <a:rPr lang="en-US" b="true" sz="338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Попереднє дослідження</a:t>
            </a:r>
          </a:p>
          <a:p>
            <a:pPr algn="ctr">
              <a:lnSpc>
                <a:spcPts val="4734"/>
              </a:lnSpc>
              <a:spcBef>
                <a:spcPct val="0"/>
              </a:spcBef>
            </a:pPr>
            <a:r>
              <a:rPr lang="en-US" b="true" sz="338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Підготуйте декілька вступних запитань</a:t>
            </a:r>
          </a:p>
          <a:p>
            <a:pPr algn="ctr">
              <a:lnSpc>
                <a:spcPts val="4734"/>
              </a:lnSpc>
              <a:spcBef>
                <a:spcPct val="0"/>
              </a:spcBef>
            </a:pPr>
          </a:p>
        </p:txBody>
      </p:sp>
      <p:sp>
        <p:nvSpPr>
          <p:cNvPr name="TextBox 9" id="9"/>
          <p:cNvSpPr txBox="true"/>
          <p:nvPr/>
        </p:nvSpPr>
        <p:spPr>
          <a:xfrm rot="-5467557">
            <a:off x="331971" y="8331405"/>
            <a:ext cx="2085657" cy="3671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25"/>
              </a:lnSpc>
            </a:pPr>
            <a:r>
              <a:rPr lang="en-US" sz="2161" b="true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«для розігріву»</a:t>
            </a:r>
          </a:p>
        </p:txBody>
      </p:sp>
      <p:sp>
        <p:nvSpPr>
          <p:cNvPr name="TextBox 10" id="10"/>
          <p:cNvSpPr txBox="true"/>
          <p:nvPr/>
        </p:nvSpPr>
        <p:spPr>
          <a:xfrm rot="-5467557">
            <a:off x="2773387" y="7766746"/>
            <a:ext cx="2085657" cy="15191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25"/>
              </a:lnSpc>
            </a:pPr>
            <a:r>
              <a:rPr lang="en-US" sz="2161" b="true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Головні запитання інтерв’ю</a:t>
            </a:r>
          </a:p>
          <a:p>
            <a:pPr algn="ctr">
              <a:lnSpc>
                <a:spcPts val="3025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-5467557">
            <a:off x="4824004" y="7962511"/>
            <a:ext cx="2085657" cy="11351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25"/>
              </a:lnSpc>
            </a:pPr>
            <a:r>
              <a:rPr lang="en-US" sz="2161" b="true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Заключні запитання</a:t>
            </a:r>
          </a:p>
          <a:p>
            <a:pPr algn="ctr">
              <a:lnSpc>
                <a:spcPts val="3025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11240634" y="3942489"/>
            <a:ext cx="5687494" cy="32171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561665" indent="-280832" lvl="1">
              <a:lnSpc>
                <a:spcPts val="3642"/>
              </a:lnSpc>
              <a:buFont typeface="Arial"/>
              <a:buChar char="•"/>
            </a:pPr>
            <a:r>
              <a:rPr lang="en-US" b="true" sz="260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Попередьте, що ви журналіст</a:t>
            </a:r>
          </a:p>
          <a:p>
            <a:pPr algn="ctr" marL="561665" indent="-280832" lvl="1">
              <a:lnSpc>
                <a:spcPts val="3642"/>
              </a:lnSpc>
              <a:buFont typeface="Arial"/>
              <a:buChar char="•"/>
            </a:pPr>
            <a:r>
              <a:rPr lang="en-US" b="true" sz="260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Почніть із загальних питань</a:t>
            </a:r>
          </a:p>
          <a:p>
            <a:pPr algn="ctr" marL="561665" indent="-280832" lvl="1">
              <a:lnSpc>
                <a:spcPts val="3642"/>
              </a:lnSpc>
              <a:buFont typeface="Arial"/>
              <a:buChar char="•"/>
            </a:pPr>
            <a:r>
              <a:rPr lang="en-US" b="true" sz="260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Контролюйте процес інтерв’ю</a:t>
            </a:r>
          </a:p>
          <a:p>
            <a:pPr algn="ctr" marL="561665" indent="-280832" lvl="1">
              <a:lnSpc>
                <a:spcPts val="3642"/>
              </a:lnSpc>
              <a:buFont typeface="Arial"/>
              <a:buChar char="•"/>
            </a:pPr>
            <a:r>
              <a:rPr lang="en-US" b="true" sz="260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Не підганяйте респондента</a:t>
            </a:r>
          </a:p>
          <a:p>
            <a:pPr algn="ctr" marL="561665" indent="-280832" lvl="1">
              <a:lnSpc>
                <a:spcPts val="3642"/>
              </a:lnSpc>
              <a:buFont typeface="Arial"/>
              <a:buChar char="•"/>
            </a:pPr>
            <a:r>
              <a:rPr lang="en-US" b="true" sz="260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Досліджуйте і прояснюйте</a:t>
            </a:r>
          </a:p>
          <a:p>
            <a:pPr algn="ctr" marL="561665" indent="-280832" lvl="1">
              <a:lnSpc>
                <a:spcPts val="3642"/>
              </a:lnSpc>
              <a:buFont typeface="Arial"/>
              <a:buChar char="•"/>
            </a:pPr>
            <a:r>
              <a:rPr lang="en-US" b="true" sz="260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Поставте додаткові запитання</a:t>
            </a:r>
          </a:p>
          <a:p>
            <a:pPr algn="ctr">
              <a:lnSpc>
                <a:spcPts val="3642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8941389" y="8168352"/>
            <a:ext cx="8826746" cy="2157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445825" indent="-222912" lvl="1">
              <a:lnSpc>
                <a:spcPts val="2890"/>
              </a:lnSpc>
              <a:buFont typeface="Arial"/>
              <a:buChar char="•"/>
            </a:pPr>
            <a:r>
              <a:rPr lang="en-US" b="true" sz="2064">
                <a:solidFill>
                  <a:srgbClr val="050606"/>
                </a:solidFill>
                <a:latin typeface="PT Serif Bold"/>
                <a:ea typeface="PT Serif Bold"/>
                <a:cs typeface="PT Serif Bold"/>
                <a:sym typeface="PT Serif Bold"/>
              </a:rPr>
              <a:t>Делікатні запитання - наостанок</a:t>
            </a:r>
          </a:p>
          <a:p>
            <a:pPr algn="ctr" marL="445825" indent="-222912" lvl="1">
              <a:lnSpc>
                <a:spcPts val="2890"/>
              </a:lnSpc>
              <a:buFont typeface="Arial"/>
              <a:buChar char="•"/>
            </a:pPr>
            <a:r>
              <a:rPr lang="en-US" b="true" sz="2064">
                <a:solidFill>
                  <a:srgbClr val="050606"/>
                </a:solidFill>
                <a:latin typeface="PT Serif Bold"/>
                <a:ea typeface="PT Serif Bold"/>
                <a:cs typeface="PT Serif Bold"/>
                <a:sym typeface="PT Serif Bold"/>
              </a:rPr>
              <a:t>Закінчити інтерв’ю двома запитаннями – це завжди хороша ідея:</a:t>
            </a:r>
          </a:p>
          <a:p>
            <a:pPr algn="ctr">
              <a:lnSpc>
                <a:spcPts val="2890"/>
              </a:lnSpc>
            </a:pPr>
            <a:r>
              <a:rPr lang="en-US" sz="2064" b="true">
                <a:solidFill>
                  <a:srgbClr val="050606"/>
                </a:solidFill>
                <a:latin typeface="PT Serif Bold"/>
                <a:ea typeface="PT Serif Bold"/>
                <a:cs typeface="PT Serif Bold"/>
                <a:sym typeface="PT Serif Bold"/>
              </a:rPr>
              <a:t>«Чи маєте ще щось, що б хотіли сказати?»</a:t>
            </a:r>
          </a:p>
          <a:p>
            <a:pPr algn="ctr">
              <a:lnSpc>
                <a:spcPts val="2890"/>
              </a:lnSpc>
            </a:pPr>
            <a:r>
              <a:rPr lang="en-US" sz="2064" b="true">
                <a:solidFill>
                  <a:srgbClr val="050606"/>
                </a:solidFill>
                <a:latin typeface="PT Serif Bold"/>
                <a:ea typeface="PT Serif Bold"/>
                <a:cs typeface="PT Serif Bold"/>
                <a:sym typeface="PT Serif Bold"/>
              </a:rPr>
              <a:t>«Чи можу я зв’язатися з вами, якщо в мене виникнуть додаткові питання? »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5769075" y="1822922"/>
            <a:ext cx="2076609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u="sng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6" tooltip="https://school-cj.org/courses/journalism/lesson-4"/>
              </a:rPr>
              <a:t>Джерело</a:t>
            </a:r>
          </a:p>
        </p:txBody>
      </p:sp>
    </p:spTree>
  </p:cSld>
  <p:clrMapOvr>
    <a:masterClrMapping/>
  </p:clrMapOvr>
  <p:transition spd="fast">
    <p:circle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r:id="rId3" tooltip="https://youtu.be/Wy9YkVQFX8M"/>
          </p:cNvPr>
          <p:cNvPicPr>
            <a:picLocks noChangeAspect="true"/>
          </p:cNvPicPr>
          <p:nvPr>
            <a:videoFile r:link="rId4"/>
          </p:nvPr>
        </p:nvPicPr>
        <p:blipFill>
          <a:blip r:embed="rId2"/>
          <a:stretch>
            <a:fillRect/>
          </a:stretch>
        </p:blipFill>
        <p:spPr>
          <a:xfrm rot="0">
            <a:off x="1278249" y="3194428"/>
            <a:ext cx="6277626" cy="3528408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>
            <a:videoFile r:link="rId5"/>
          </p:nvPr>
        </p:nvPicPr>
        <p:blipFill>
          <a:blip r:embed="rId2"/>
          <a:stretch>
            <a:fillRect/>
          </a:stretch>
        </p:blipFill>
        <p:spPr>
          <a:xfrm rot="0">
            <a:off x="5183263" y="4623500"/>
            <a:ext cx="5858230" cy="3292682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>
            <a:videoFile r:link="rId6"/>
          </p:nvPr>
        </p:nvPicPr>
        <p:blipFill>
          <a:blip r:embed="rId2"/>
          <a:stretch>
            <a:fillRect/>
          </a:stretch>
        </p:blipFill>
        <p:spPr>
          <a:xfrm rot="0">
            <a:off x="8894246" y="5820929"/>
            <a:ext cx="6115656" cy="3437371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2327357" y="784069"/>
            <a:ext cx="11100610" cy="17810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34"/>
              </a:lnSpc>
            </a:pPr>
            <a:r>
              <a:rPr lang="en-US" sz="3381" b="true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Завдання 1: переглянути додані відео і написати есе :</a:t>
            </a:r>
          </a:p>
          <a:p>
            <a:pPr algn="ctr">
              <a:lnSpc>
                <a:spcPts val="4734"/>
              </a:lnSpc>
              <a:spcBef>
                <a:spcPct val="0"/>
              </a:spcBef>
            </a:pPr>
            <a:r>
              <a:rPr lang="en-US" b="true" sz="338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“Емоції в інтерв’ю, як засіб маніпуляції: навіщо?”</a:t>
            </a:r>
          </a:p>
        </p:txBody>
      </p:sp>
    </p:spTree>
  </p:cSld>
  <p:clrMapOvr>
    <a:masterClrMapping/>
  </p:clrMapOvr>
  <p:transition spd="slow">
    <p:push dir="l"/>
  </p:transition>
</p:sld>
</file>

<file path=ppt/slides/slide7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151392" y="200905"/>
            <a:ext cx="11198384" cy="11809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34"/>
              </a:lnSpc>
              <a:spcBef>
                <a:spcPct val="0"/>
              </a:spcBef>
            </a:pPr>
            <a:r>
              <a:rPr lang="en-US" b="true" sz="338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Як коректно інтерв’ювати постраждалих від війни.</a:t>
            </a:r>
          </a:p>
          <a:p>
            <a:pPr algn="ctr">
              <a:lnSpc>
                <a:spcPts val="4734"/>
              </a:lnSpc>
              <a:spcBef>
                <a:spcPct val="0"/>
              </a:spcBef>
            </a:pPr>
            <a:r>
              <a:rPr lang="en-US" b="true" sz="338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Рекомендація Незалежної медійної ради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198885" y="1547727"/>
            <a:ext cx="17089115" cy="8964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74996" indent="-237498" lvl="1">
              <a:lnSpc>
                <a:spcPts val="3080"/>
              </a:lnSpc>
              <a:buAutoNum type="arabicPeriod" startAt="1"/>
            </a:pPr>
            <a:r>
              <a:rPr lang="en-US" b="true" sz="220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Не привласнювати/приписувати собі історію постраждалого/ї</a:t>
            </a:r>
          </a:p>
          <a:p>
            <a:pPr algn="l" marL="474996" indent="-237498" lvl="1">
              <a:lnSpc>
                <a:spcPts val="3080"/>
              </a:lnSpc>
              <a:buAutoNum type="arabicPeriod" startAt="1"/>
            </a:pPr>
            <a:r>
              <a:rPr lang="en-US" b="true" sz="220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Забезпечити приватність пострадалого/ї</a:t>
            </a:r>
          </a:p>
          <a:p>
            <a:pPr algn="l" marL="474996" indent="-237498" lvl="1">
              <a:lnSpc>
                <a:spcPts val="3080"/>
              </a:lnSpc>
              <a:buAutoNum type="arabicPeriod" startAt="1"/>
            </a:pPr>
            <a:r>
              <a:rPr lang="en-US" b="true" sz="220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Уникати травмуючих означень типу “жертва”, “уцілілий”; натомість - “свідок воєнного злочину”.</a:t>
            </a:r>
          </a:p>
          <a:p>
            <a:pPr algn="l" marL="474996" indent="-237498" lvl="1">
              <a:lnSpc>
                <a:spcPts val="3080"/>
              </a:lnSpc>
              <a:buAutoNum type="arabicPeriod" startAt="1"/>
            </a:pPr>
            <a:r>
              <a:rPr lang="en-US" b="true" sz="220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Людиноцентризм.</a:t>
            </a:r>
          </a:p>
          <a:p>
            <a:pPr algn="l" marL="474996" indent="-237498" lvl="1">
              <a:lnSpc>
                <a:spcPts val="3080"/>
              </a:lnSpc>
              <a:buAutoNum type="arabicPeriod" startAt="1"/>
            </a:pPr>
            <a:r>
              <a:rPr lang="en-US" b="true" sz="220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Тримати емоційний баланс.</a:t>
            </a:r>
          </a:p>
          <a:p>
            <a:pPr algn="l" marL="474996" indent="-237498" lvl="1">
              <a:lnSpc>
                <a:spcPts val="3080"/>
              </a:lnSpc>
              <a:buAutoNum type="arabicPeriod" startAt="1"/>
            </a:pPr>
            <a:r>
              <a:rPr lang="en-US" b="true" sz="220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Узгоджувати.</a:t>
            </a:r>
          </a:p>
          <a:p>
            <a:pPr algn="l" marL="474996" indent="-237498" lvl="1">
              <a:lnSpc>
                <a:spcPts val="3080"/>
              </a:lnSpc>
              <a:buAutoNum type="arabicPeriod" startAt="1"/>
            </a:pPr>
            <a:r>
              <a:rPr lang="en-US" b="true" sz="220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Місце розмови/атримути не нагадують про пережите.</a:t>
            </a:r>
          </a:p>
          <a:p>
            <a:pPr algn="l" marL="474996" indent="-237498" lvl="1">
              <a:lnSpc>
                <a:spcPts val="3080"/>
              </a:lnSpc>
              <a:buAutoNum type="arabicPeriod" startAt="1"/>
            </a:pPr>
            <a:r>
              <a:rPr lang="en-US" b="true" sz="220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Обережно  дітьми!</a:t>
            </a:r>
          </a:p>
          <a:p>
            <a:pPr algn="l" marL="474996" indent="-237498" lvl="1">
              <a:lnSpc>
                <a:spcPts val="3080"/>
              </a:lnSpc>
              <a:buAutoNum type="arabicPeriod" startAt="1"/>
            </a:pPr>
            <a:r>
              <a:rPr lang="en-US" b="true" sz="220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Контролюйте час.</a:t>
            </a:r>
          </a:p>
          <a:p>
            <a:pPr algn="l" marL="474996" indent="-237498" lvl="1">
              <a:lnSpc>
                <a:spcPts val="3080"/>
              </a:lnSpc>
              <a:buAutoNum type="arabicPeriod" startAt="1"/>
            </a:pPr>
            <a:r>
              <a:rPr lang="en-US" b="true" sz="220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Спершу вкажіть на суспільну, правозахисну та історичну важливість інтерв’ю.</a:t>
            </a:r>
          </a:p>
          <a:p>
            <a:pPr algn="l" marL="474996" indent="-237498" lvl="1">
              <a:lnSpc>
                <a:spcPts val="3080"/>
              </a:lnSpc>
              <a:buAutoNum type="arabicPeriod" startAt="1"/>
            </a:pPr>
            <a:r>
              <a:rPr lang="en-US" b="true" sz="220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Не тисніть.</a:t>
            </a:r>
          </a:p>
          <a:p>
            <a:pPr algn="l" marL="474996" indent="-237498" lvl="1">
              <a:lnSpc>
                <a:spcPts val="3080"/>
              </a:lnSpc>
              <a:buAutoNum type="arabicPeriod" startAt="1"/>
            </a:pPr>
            <a:r>
              <a:rPr lang="en-US" b="true" sz="220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Відкриті запитання.</a:t>
            </a:r>
          </a:p>
          <a:p>
            <a:pPr algn="l" marL="474996" indent="-237498" lvl="1">
              <a:lnSpc>
                <a:spcPts val="3080"/>
              </a:lnSpc>
              <a:buAutoNum type="arabicPeriod" startAt="1"/>
            </a:pPr>
            <a:r>
              <a:rPr lang="en-US" b="true" sz="220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“Неповні та суперечливі розповіді не є доказом обману, а радше того, що опитаним важко повністю усвідомити, що, зрештою, з ними сталося.”</a:t>
            </a:r>
          </a:p>
          <a:p>
            <a:pPr algn="l" marL="474996" indent="-237498" lvl="1">
              <a:lnSpc>
                <a:spcPts val="3080"/>
              </a:lnSpc>
              <a:buAutoNum type="arabicPeriod" startAt="1"/>
            </a:pPr>
            <a:r>
              <a:rPr lang="en-US" b="true" sz="220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Не звинувачуйте.</a:t>
            </a:r>
          </a:p>
          <a:p>
            <a:pPr algn="l" marL="474996" indent="-237498" lvl="1">
              <a:lnSpc>
                <a:spcPts val="3080"/>
              </a:lnSpc>
              <a:buAutoNum type="arabicPeriod" startAt="1"/>
            </a:pPr>
            <a:r>
              <a:rPr lang="en-US" b="true" sz="220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Психологічна/психотерапевтична допомога - це норм.</a:t>
            </a:r>
          </a:p>
          <a:p>
            <a:pPr algn="l" marL="474996" indent="-237498" lvl="1">
              <a:lnSpc>
                <a:spcPts val="3080"/>
              </a:lnSpc>
              <a:buAutoNum type="arabicPeriod" startAt="1"/>
            </a:pPr>
            <a:r>
              <a:rPr lang="en-US" b="true" sz="220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СТЕЖТЕ: що вам розповідають, що відбувається з оповідачем/оповідачкою, що відбувається навколо вас.</a:t>
            </a:r>
          </a:p>
          <a:p>
            <a:pPr algn="l" marL="474996" indent="-237498" lvl="1">
              <a:lnSpc>
                <a:spcPts val="3080"/>
              </a:lnSpc>
              <a:buAutoNum type="arabicPeriod" startAt="1"/>
            </a:pPr>
            <a:r>
              <a:rPr lang="en-US" b="true" sz="220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Спокійно (не холодно) реагуйте на сльози.</a:t>
            </a:r>
          </a:p>
          <a:p>
            <a:pPr algn="l" marL="474996" indent="-237498" lvl="1">
              <a:lnSpc>
                <a:spcPts val="3080"/>
              </a:lnSpc>
              <a:buAutoNum type="arabicPeriod" startAt="1"/>
            </a:pPr>
            <a:r>
              <a:rPr lang="en-US" b="true" sz="220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Погоджуйте всі матерали: текст/фото/відео.</a:t>
            </a:r>
          </a:p>
          <a:p>
            <a:pPr algn="l" marL="474996" indent="-237498" lvl="1">
              <a:lnSpc>
                <a:spcPts val="3080"/>
              </a:lnSpc>
              <a:buAutoNum type="arabicPeriod" startAt="1"/>
            </a:pPr>
            <a:r>
              <a:rPr lang="en-US" b="true" sz="220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Верифікуйте: поясніть, що це ваш обов’язок.</a:t>
            </a:r>
          </a:p>
          <a:p>
            <a:pPr algn="l" marL="474996" indent="-237498" lvl="1">
              <a:lnSpc>
                <a:spcPts val="3080"/>
              </a:lnSpc>
              <a:buAutoNum type="arabicPeriod" startAt="1"/>
            </a:pPr>
            <a:r>
              <a:rPr lang="en-US" b="true" sz="220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Ваш запис можуть використати у суді: фіксуйте час, ПІП, дані, згода на інтерв’ю.</a:t>
            </a:r>
          </a:p>
          <a:p>
            <a:pPr algn="l" marL="474996" indent="-237498" lvl="1">
              <a:lnSpc>
                <a:spcPts val="3080"/>
              </a:lnSpc>
              <a:buAutoNum type="arabicPeriod" startAt="1"/>
            </a:pPr>
            <a:r>
              <a:rPr lang="en-US" b="true" sz="220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Підтримуйте постраждалого/лу: дякуйте за довіру, дайте контакти центрів/ГО/активістів, які можуть безоплатно допомогти.</a:t>
            </a:r>
          </a:p>
        </p:txBody>
      </p:sp>
    </p:spTree>
  </p:cSld>
  <p:clrMapOvr>
    <a:masterClrMapping/>
  </p:clrMapOvr>
  <p:transition spd="slow">
    <p:push dir="l"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143570" y="1625293"/>
            <a:ext cx="16115730" cy="32260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15"/>
              </a:lnSpc>
            </a:pPr>
            <a:r>
              <a:rPr lang="en-US" sz="4582" b="true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Завдання 2:</a:t>
            </a:r>
          </a:p>
          <a:p>
            <a:pPr algn="ctr">
              <a:lnSpc>
                <a:spcPts val="6415"/>
              </a:lnSpc>
            </a:pPr>
            <a:r>
              <a:rPr lang="en-US" sz="4582" b="true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Підготуйте інтерв’ю з одногрупниками про їхні спогади 24 лютого 2022 року та найважчі події війни.</a:t>
            </a:r>
          </a:p>
          <a:p>
            <a:pPr algn="ctr">
              <a:lnSpc>
                <a:spcPts val="6415"/>
              </a:lnSpc>
            </a:pPr>
            <a:r>
              <a:rPr lang="en-US" b="true" sz="4582" u="sng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  <a:hlinkClick r:id="rId2" tooltip="https://t.me/+nbwjA24ipZ82OWY6"/>
              </a:rPr>
              <a:t>Зразок</a:t>
            </a:r>
          </a:p>
        </p:txBody>
      </p:sp>
    </p:spTree>
  </p:cSld>
  <p:clrMapOvr>
    <a:masterClrMapping/>
  </p:clrMapOvr>
  <p:transition spd="fast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DAGS-7xGd88</dc:identifier>
  <dcterms:modified xsi:type="dcterms:W3CDTF">2011-08-01T06:04:30Z</dcterms:modified>
  <cp:revision>1</cp:revision>
  <dc:title>Текст абзацу</dc:title>
</cp:coreProperties>
</file>