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9" r:id="rId7"/>
    <p:sldId id="266" r:id="rId8"/>
    <p:sldId id="264" r:id="rId9"/>
    <p:sldId id="270" r:id="rId10"/>
    <p:sldId id="271" r:id="rId11"/>
    <p:sldId id="263" r:id="rId12"/>
    <p:sldId id="272" r:id="rId13"/>
    <p:sldId id="273" r:id="rId14"/>
    <p:sldId id="276" r:id="rId15"/>
    <p:sldId id="275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12" d="100"/>
          <a:sy n="112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youtube.com/watch?v=FdqAQ9xoZc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VbmvpVlOeI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r>
              <a:rPr lang="ru-RU" b="1" dirty="0" err="1"/>
              <a:t>Сутність</a:t>
            </a:r>
            <a:r>
              <a:rPr lang="ru-RU" b="1" dirty="0"/>
              <a:t>, </a:t>
            </a:r>
            <a:r>
              <a:rPr lang="ru-RU" b="1" dirty="0" err="1"/>
              <a:t>зміст</a:t>
            </a:r>
            <a:r>
              <a:rPr lang="ru-RU" b="1" dirty="0"/>
              <a:t> і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товарної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/>
              <a:t>Тема 5 </a:t>
            </a:r>
            <a:r>
              <a:rPr lang="ru-RU" dirty="0" err="1"/>
              <a:t>частина</a:t>
            </a:r>
            <a:r>
              <a:rPr lang="ru-RU" dirty="0"/>
              <a:t> 1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3993-8120-4BE1-BCC7-0FB30F4A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372" y="3002817"/>
            <a:ext cx="5734050" cy="221969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2. Формування маркетингової товарної політики підприємства</a:t>
            </a:r>
            <a:br>
              <a:rPr lang="uk-UA" dirty="0"/>
            </a:br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869706F-0101-492D-B8DD-8B391357DE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49317D0-936E-45B0-9AB9-085E2E0B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96" y="1310655"/>
            <a:ext cx="5215803" cy="42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60163-DD07-4A42-BE38-A5FD6E2C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Розробка </a:t>
            </a:r>
            <a:r>
              <a:rPr lang="uk-UA" sz="2400" b="1" dirty="0"/>
              <a:t>товарної політики</a:t>
            </a:r>
            <a:r>
              <a:rPr lang="uk-UA" sz="2400" dirty="0"/>
              <a:t> передбачає виконання таких </a:t>
            </a:r>
            <a:r>
              <a:rPr lang="uk-UA" sz="2400" b="1" i="1" dirty="0"/>
              <a:t>завдань:</a:t>
            </a:r>
            <a:endParaRPr lang="uk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3E4BA-CEF3-485B-9677-1B0FE2F5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uk-UA" dirty="0"/>
              <a:t>комплексний аналіз можливостей діючих ринків з позиції забезпечення успішної реалізації попередньої номенклатури продукції, тобто оцінка ринків збуту;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оцінка рівня конкурентоздатності власного товару й аналогічного товару, виробленого конкурентами;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вибір найсприятливіших ринків і встановлення для кожного з них відповідної номенклатури продукції, обсягу реалізації, ціни;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аналіз зміни виручки, визначення її оптимальних обсягів і відповідних їм цін, а також розробка плану перспективної номенклатури продукції з урахуванням її конкурентоздатності.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65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7429F-2848-4F2C-AB23-C71B71E1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Товарна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на перспективу 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</a:t>
            </a:r>
            <a:r>
              <a:rPr lang="ru-RU" dirty="0" err="1"/>
              <a:t>наявного</a:t>
            </a:r>
            <a:r>
              <a:rPr lang="ru-RU" dirty="0"/>
              <a:t> </a:t>
            </a:r>
            <a:r>
              <a:rPr lang="uk-UA" dirty="0"/>
              <a:t>комплексу маркетингу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CC6F2-6ACE-4F8E-879F-800762A76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1) </a:t>
            </a:r>
            <a:r>
              <a:rPr lang="ru-RU" dirty="0" err="1">
                <a:latin typeface="+mj-lt"/>
              </a:rPr>
              <a:t>інновація</a:t>
            </a:r>
            <a:r>
              <a:rPr lang="ru-RU" dirty="0">
                <a:latin typeface="+mj-lt"/>
              </a:rPr>
              <a:t> товару; </a:t>
            </a:r>
          </a:p>
          <a:p>
            <a:r>
              <a:rPr lang="ru-RU" dirty="0">
                <a:latin typeface="+mj-lt"/>
              </a:rPr>
              <a:t>2) </a:t>
            </a:r>
            <a:r>
              <a:rPr lang="ru-RU" dirty="0" err="1">
                <a:latin typeface="+mj-lt"/>
              </a:rPr>
              <a:t>варіація</a:t>
            </a:r>
            <a:r>
              <a:rPr lang="ru-RU" dirty="0">
                <a:latin typeface="+mj-lt"/>
              </a:rPr>
              <a:t> товару; </a:t>
            </a:r>
          </a:p>
          <a:p>
            <a:r>
              <a:rPr lang="ru-RU" dirty="0">
                <a:latin typeface="+mj-lt"/>
              </a:rPr>
              <a:t>3) </a:t>
            </a:r>
            <a:r>
              <a:rPr lang="ru-RU" dirty="0" err="1">
                <a:latin typeface="+mj-lt"/>
              </a:rPr>
              <a:t>елімінація</a:t>
            </a:r>
            <a:r>
              <a:rPr lang="ru-RU" dirty="0">
                <a:latin typeface="+mj-lt"/>
              </a:rPr>
              <a:t> товару.</a:t>
            </a:r>
            <a:endParaRPr lang="uk-UA" dirty="0">
              <a:latin typeface="+mj-lt"/>
            </a:endParaRPr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7ECD683-9BE1-435F-AD20-02C5CC6C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10" y="1499532"/>
            <a:ext cx="8039986" cy="47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План лекції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AutoNum type="arabicPeriod"/>
            </a:pPr>
            <a:r>
              <a:rPr lang="uk-UA" dirty="0"/>
              <a:t>Значення та сутність маркетингової товарної політики підприємства</a:t>
            </a:r>
          </a:p>
          <a:p>
            <a:pPr marL="457200" indent="-457200" rtl="0">
              <a:buAutoNum type="arabicPeriod"/>
            </a:pPr>
            <a:r>
              <a:rPr lang="uk-UA" dirty="0"/>
              <a:t>Формування маркетингової товарної політики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3993-8120-4BE1-BCC7-0FB30F4A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735" y="3025211"/>
            <a:ext cx="5734050" cy="22058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1. Значення </a:t>
            </a:r>
            <a:br>
              <a:rPr lang="uk-UA" dirty="0"/>
            </a:br>
            <a:r>
              <a:rPr lang="uk-UA" dirty="0"/>
              <a:t>та </a:t>
            </a:r>
            <a:br>
              <a:rPr lang="uk-UA" dirty="0"/>
            </a:br>
            <a:r>
              <a:rPr lang="uk-UA" dirty="0"/>
              <a:t>сутність маркетингової товарної політики підприємства</a:t>
            </a:r>
            <a:br>
              <a:rPr lang="uk-UA" dirty="0"/>
            </a:br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869706F-0101-492D-B8DD-8B391357DE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9D23DF8-4E4B-47C5-B894-D30389AE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63" y="1310655"/>
            <a:ext cx="5261544" cy="42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Маркетингова</a:t>
            </a:r>
            <a:r>
              <a:rPr lang="ru-RU" dirty="0"/>
              <a:t> </a:t>
            </a:r>
            <a:r>
              <a:rPr lang="ru-RU" dirty="0" err="1"/>
              <a:t>товарна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uk-UA" dirty="0">
                <a:latin typeface="+mj-lt"/>
              </a:rPr>
              <a:t>Комплекс заходів товаровиробника щодо: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+mj-lt"/>
              </a:rPr>
              <a:t>формування товарного асортименту та його управління; 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+mj-lt"/>
              </a:rPr>
              <a:t>забезпечення конкурентоспроможності товарів на необхідному рівні;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+mj-lt"/>
              </a:rPr>
              <a:t>знаходження для товарів цільових сегментів ринку; 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+mj-lt"/>
              </a:rPr>
              <a:t>розробки і здійснення стратегії упаковки, маркування, сервісного обслуговування товару; 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+mj-lt"/>
              </a:rPr>
              <a:t>модифікації й модернізації товару і подовження тим самим життєвого циклу товарів (ЖЦТ) і меж використання товару.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58AD672-7B68-4009-A544-DC849044563E}"/>
              </a:ext>
            </a:extLst>
          </p:cNvPr>
          <p:cNvGrpSpPr/>
          <p:nvPr/>
        </p:nvGrpSpPr>
        <p:grpSpPr>
          <a:xfrm>
            <a:off x="469783" y="79625"/>
            <a:ext cx="5523976" cy="6598082"/>
            <a:chOff x="469783" y="79625"/>
            <a:chExt cx="5523976" cy="6598082"/>
          </a:xfrm>
        </p:grpSpPr>
        <p:pic>
          <p:nvPicPr>
            <p:cNvPr id="8194" name="Picture 2" descr="Ð¢Ð¾Ð²Ð°ÑÐ½Ð° Ð¿Ð¾Ð»ÑÑÐ¸ÐºÐ° Ð¿ÑÐ´Ð¿ÑÐ¸ÑÐ¼ÑÑÐ²Ð°">
              <a:extLst>
                <a:ext uri="{FF2B5EF4-FFF2-40B4-BE49-F238E27FC236}">
                  <a16:creationId xmlns:a16="http://schemas.microsoft.com/office/drawing/2014/main" id="{5CCD3689-26AD-4E2A-BFD4-E9114DCAA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83" y="79625"/>
              <a:ext cx="5523976" cy="65980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18F5CE4-B931-4DA0-AF30-88B8B7C59F60}"/>
                </a:ext>
              </a:extLst>
            </p:cNvPr>
            <p:cNvSpPr/>
            <p:nvPr/>
          </p:nvSpPr>
          <p:spPr>
            <a:xfrm>
              <a:off x="5184396" y="5645791"/>
              <a:ext cx="788565" cy="1031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800" dirty="0">
                  <a:latin typeface="+mj-lt"/>
                </a:rPr>
                <a:t>Рішення щодо розширення асортименту</a:t>
              </a:r>
            </a:p>
          </p:txBody>
        </p:sp>
      </p:grpSp>
      <p:pic>
        <p:nvPicPr>
          <p:cNvPr id="8198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443359D-EF8D-4696-AC67-B5BCDC78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65" y="268412"/>
            <a:ext cx="3028461" cy="3028461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E2C15DE-62C0-4623-AAA2-03B89266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39" y="54458"/>
            <a:ext cx="2368201" cy="3183692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Ð ÐµÐ·ÑÐ»ÑÑÐ°Ñ Ð¿Ð¾ÑÑÐºÑ Ð·Ð¾Ð±ÑÐ°Ð¶ÐµÐ½Ñ Ð·Ð° Ð·Ð°Ð¿Ð¸ÑÐ¾Ð¼ &quot;ÑÐµÐ¼ÐµÑÐºÐ¸ ÑÐ°Ð½ ÑÐ°Ð½ÑÑ Ð°ÑÑÐ¾ÑÑÐ¸Ð¼ÐµÐ½Ñ&quot;">
            <a:extLst>
              <a:ext uri="{FF2B5EF4-FFF2-40B4-BE49-F238E27FC236}">
                <a16:creationId xmlns:a16="http://schemas.microsoft.com/office/drawing/2014/main" id="{4323AE1B-0324-4BB1-8406-3AD013C0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85" y="3378667"/>
            <a:ext cx="3244273" cy="277046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Ð ÐµÐ·ÑÐ»ÑÑÐ°Ñ Ð¿Ð¾ÑÑÐºÑ Ð·Ð¾Ð±ÑÐ°Ð¶ÐµÐ½Ñ Ð·Ð° Ð·Ð°Ð¿Ð¸ÑÐ¾Ð¼ &quot;ÑÐµÐ¼ÐµÑÐºÐ¸ ÑÐ°Ð½ ÑÐ°Ð½ÑÑ Ð°ÑÑÐ¾ÑÑÐ¸Ð¼ÐµÐ½Ñ&quot;">
            <a:extLst>
              <a:ext uri="{FF2B5EF4-FFF2-40B4-BE49-F238E27FC236}">
                <a16:creationId xmlns:a16="http://schemas.microsoft.com/office/drawing/2014/main" id="{2F7A91FC-3D72-4482-9080-9A5C3806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86" y="3378666"/>
            <a:ext cx="2381354" cy="277046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680446-0254-4DAE-B931-2D5D33B28BD8}"/>
              </a:ext>
            </a:extLst>
          </p:cNvPr>
          <p:cNvSpPr/>
          <p:nvPr/>
        </p:nvSpPr>
        <p:spPr>
          <a:xfrm>
            <a:off x="6485957" y="6308305"/>
            <a:ext cx="551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https://www.youtube.com/watch?v=FdqAQ9xoZcY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90BA5-D124-4EF1-A96B-4AC60E51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товарної політики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A51531-2DB9-401B-A584-84E05E74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58923"/>
            <a:ext cx="3396996" cy="4572000"/>
          </a:xfrm>
          <a:ln>
            <a:solidFill>
              <a:srgbClr val="92D050"/>
            </a:solidFill>
          </a:ln>
        </p:spPr>
        <p:txBody>
          <a:bodyPr/>
          <a:lstStyle/>
          <a:p>
            <a:pPr algn="just"/>
            <a:r>
              <a:rPr lang="ru-RU" dirty="0" err="1">
                <a:latin typeface="+mj-lt"/>
              </a:rPr>
              <a:t>Найвагомішим</a:t>
            </a:r>
            <a:r>
              <a:rPr lang="ru-RU" dirty="0">
                <a:latin typeface="+mj-lt"/>
              </a:rPr>
              <a:t> і </a:t>
            </a:r>
            <a:r>
              <a:rPr lang="ru-RU" dirty="0" err="1">
                <a:latin typeface="+mj-lt"/>
              </a:rPr>
              <a:t>найважливішим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наведених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блоків</a:t>
            </a:r>
            <a:r>
              <a:rPr lang="ru-RU" dirty="0">
                <a:latin typeface="+mj-lt"/>
              </a:rPr>
              <a:t> є перший - </a:t>
            </a:r>
            <a:r>
              <a:rPr lang="ru-RU" dirty="0" err="1">
                <a:latin typeface="+mj-lt"/>
              </a:rPr>
              <a:t>розробка</a:t>
            </a:r>
            <a:r>
              <a:rPr lang="ru-RU" dirty="0">
                <a:latin typeface="+mj-lt"/>
              </a:rPr>
              <a:t>. </a:t>
            </a:r>
          </a:p>
          <a:p>
            <a:pPr algn="just"/>
            <a:r>
              <a:rPr lang="ru-RU" dirty="0">
                <a:latin typeface="+mj-lt"/>
              </a:rPr>
              <a:t>Вона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здійснюватися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двох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напрямах</a:t>
            </a:r>
            <a:r>
              <a:rPr lang="ru-RU" dirty="0">
                <a:latin typeface="+mj-lt"/>
              </a:rPr>
              <a:t>: </a:t>
            </a:r>
          </a:p>
          <a:p>
            <a:pPr algn="just"/>
            <a:r>
              <a:rPr lang="ru-RU" dirty="0">
                <a:latin typeface="+mj-lt"/>
              </a:rPr>
              <a:t>1) </a:t>
            </a:r>
            <a:r>
              <a:rPr lang="ru-RU" dirty="0" err="1">
                <a:latin typeface="+mj-lt"/>
              </a:rPr>
              <a:t>створення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принципово</a:t>
            </a:r>
            <a:r>
              <a:rPr lang="ru-RU" dirty="0">
                <a:latin typeface="+mj-lt"/>
              </a:rPr>
              <a:t> нового продукту;</a:t>
            </a:r>
          </a:p>
          <a:p>
            <a:pPr algn="just"/>
            <a:r>
              <a:rPr lang="ru-RU" dirty="0">
                <a:latin typeface="+mj-lt"/>
              </a:rPr>
              <a:t>2) </a:t>
            </a:r>
            <a:r>
              <a:rPr lang="ru-RU" dirty="0" err="1">
                <a:latin typeface="+mj-lt"/>
              </a:rPr>
              <a:t>вдосконалення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товарів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вже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пропонуються</a:t>
            </a:r>
            <a:r>
              <a:rPr lang="ru-RU" dirty="0">
                <a:latin typeface="+mj-lt"/>
              </a:rPr>
              <a:t> на ринку.</a:t>
            </a:r>
            <a:endParaRPr lang="uk-UA" dirty="0">
              <a:latin typeface="+mj-lt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Ð¾Ð²Ð°ÑÐ½Ð° Ð¿Ð¾Ð»ÑÑÐ¸ÐºÐ°&quot;">
            <a:extLst>
              <a:ext uri="{FF2B5EF4-FFF2-40B4-BE49-F238E27FC236}">
                <a16:creationId xmlns:a16="http://schemas.microsoft.com/office/drawing/2014/main" id="{B4A61E52-B1BE-4667-9B04-208ED2BABAF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4334-5094-4D2C-90B4-FC3E94A0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163F1C-2B6C-497A-91BA-7B9C8C9988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38900D-2237-4E59-BDA2-2E5F85188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err="1">
                <a:latin typeface="+mj-lt"/>
                <a:hlinkClick r:id="rId2"/>
              </a:rPr>
              <a:t>Розробка</a:t>
            </a:r>
            <a:r>
              <a:rPr lang="ru-RU" b="1" dirty="0">
                <a:latin typeface="+mj-lt"/>
                <a:hlinkClick r:id="rId2"/>
              </a:rPr>
              <a:t> </a:t>
            </a:r>
            <a:r>
              <a:rPr lang="uk-UA" b="1" dirty="0">
                <a:latin typeface="+mj-lt"/>
                <a:hlinkClick r:id="rId2"/>
              </a:rPr>
              <a:t>нових товарів компанією ІКЕА</a:t>
            </a:r>
            <a:endParaRPr lang="ru-RU" b="1" dirty="0">
              <a:latin typeface="+mj-lt"/>
              <a:hlinkClick r:id="rId2"/>
            </a:endParaRPr>
          </a:p>
          <a:p>
            <a:endParaRPr lang="ru-RU" dirty="0">
              <a:latin typeface="+mj-lt"/>
              <a:hlinkClick r:id="rId2"/>
            </a:endParaRPr>
          </a:p>
          <a:p>
            <a:r>
              <a:rPr lang="en-GB" dirty="0">
                <a:latin typeface="+mj-lt"/>
                <a:hlinkClick r:id="rId2"/>
              </a:rPr>
              <a:t>https://www.youtube.com/watch?v=fVbmvpVlOeI</a:t>
            </a:r>
            <a:endParaRPr lang="uk-UA" dirty="0">
              <a:latin typeface="+mj-lt"/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¿ÑÐ¾Ð¸Ð·Ð²Ð¾Ð´ÑÑÐ²Ð¾ Ð½Ð¾Ð²ÑÑ ÑÐ¾Ð²Ð°ÑÐ¾Ð² Ð¸ÐºÐµÐ°&quot;">
            <a:extLst>
              <a:ext uri="{FF2B5EF4-FFF2-40B4-BE49-F238E27FC236}">
                <a16:creationId xmlns:a16="http://schemas.microsoft.com/office/drawing/2014/main" id="{6F9944C8-F715-4A6A-BEE8-AF2F44AD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67" y="2004968"/>
            <a:ext cx="6441233" cy="36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Завдання маркетингової товарної політики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F87AE-B8A9-4BD9-96C0-4581ECD4D362}"/>
              </a:ext>
            </a:extLst>
          </p:cNvPr>
          <p:cNvSpPr/>
          <p:nvPr/>
        </p:nvSpPr>
        <p:spPr>
          <a:xfrm>
            <a:off x="981511" y="1436971"/>
            <a:ext cx="51144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задоволення потреб споживачів;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оптимальне використання технологічних </a:t>
            </a:r>
            <a:r>
              <a:rPr lang="uk-UA" dirty="0" err="1">
                <a:solidFill>
                  <a:srgbClr val="242424"/>
                </a:solidFill>
                <a:latin typeface="Open Sans"/>
              </a:rPr>
              <a:t>потужностей</a:t>
            </a:r>
            <a:r>
              <a:rPr lang="uk-UA" dirty="0">
                <a:solidFill>
                  <a:srgbClr val="242424"/>
                </a:solidFill>
                <a:latin typeface="Open Sans"/>
              </a:rPr>
              <a:t>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формування асортименту, що базується на плануванні рентабельності і обсягу прибутку;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залучення нових споживачів шляхом розширення сфери використання наявних товарів;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забезпечення оптимальної програми випуску продукції, темпів її оновлення з урахуванням життєвого циклу, співвідношення "старих" і "нових" виробів;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вихід на ринок з принципово новими товарами і вилучення із виробничої програми "старих" товарів, які втрачають ринкові позиції. </a:t>
            </a:r>
            <a:endParaRPr lang="uk-UA" b="0" i="0" dirty="0">
              <a:solidFill>
                <a:srgbClr val="242424"/>
              </a:solidFill>
              <a:effectLst/>
              <a:latin typeface="Open San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²Ð°ÑÐµÐ½ÑÐµ ÐºÐ»Ð¾Ð¿Ð¾ÑÐµÐ½ÐºÐ¾&quot;">
            <a:extLst>
              <a:ext uri="{FF2B5EF4-FFF2-40B4-BE49-F238E27FC236}">
                <a16:creationId xmlns:a16="http://schemas.microsoft.com/office/drawing/2014/main" id="{D52E168E-2AA2-4C12-B9FF-2120D781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4" y="1539030"/>
            <a:ext cx="4723930" cy="291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EC1FD-46E5-4D5E-9191-D80E45AF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59422"/>
            <a:ext cx="9980682" cy="1096962"/>
          </a:xfrm>
        </p:spPr>
        <p:txBody>
          <a:bodyPr/>
          <a:lstStyle/>
          <a:p>
            <a:r>
              <a:rPr lang="uk-UA" dirty="0">
                <a:solidFill>
                  <a:srgbClr val="242424"/>
                </a:solidFill>
              </a:rPr>
              <a:t>Основна мета товарної політики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59360C-F5FA-495C-9BAC-43E96AF1A64B}"/>
              </a:ext>
            </a:extLst>
          </p:cNvPr>
          <p:cNvSpPr/>
          <p:nvPr/>
        </p:nvSpPr>
        <p:spPr>
          <a:xfrm>
            <a:off x="1210810" y="4756558"/>
            <a:ext cx="8008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забезпечити прибуток;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підвищити товарообіг;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підвищити частку ринку, на якому діє фірма;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 знизити витрати на виробництво та маркетинг;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 поліпшити імідж;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dirty="0">
                <a:solidFill>
                  <a:srgbClr val="242424"/>
                </a:solidFill>
                <a:latin typeface="Open Sans"/>
              </a:rPr>
              <a:t> знизити ризик.</a:t>
            </a:r>
            <a:endParaRPr lang="uk-UA" dirty="0"/>
          </a:p>
        </p:txBody>
      </p:sp>
      <p:pic>
        <p:nvPicPr>
          <p:cNvPr id="5124" name="Picture 4" descr="Ð ÐµÐ·ÑÐ»ÑÑÐ°Ñ Ð¿Ð¾ÑÑÐºÑ Ð·Ð¾Ð±ÑÐ°Ð¶ÐµÐ½Ñ Ð·Ð° Ð·Ð°Ð¿Ð¸ÑÐ¾Ð¼ &quot;Ð°Ð²ÑÐ¾Ð¼Ð¾Ð±Ð¸Ð»Ð¸ ÑÐ¾Ð¹Ð¾ÑÐ°&quot;">
            <a:extLst>
              <a:ext uri="{FF2B5EF4-FFF2-40B4-BE49-F238E27FC236}">
                <a16:creationId xmlns:a16="http://schemas.microsoft.com/office/drawing/2014/main" id="{28CD7AF0-0CF6-4380-9A97-CBB61E1C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5" y="1428750"/>
            <a:ext cx="8614270" cy="32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411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Euphemia</vt:lpstr>
      <vt:lpstr>Open Sans</vt:lpstr>
      <vt:lpstr>Plantagenet Cherokee</vt:lpstr>
      <vt:lpstr>Wingdings</vt:lpstr>
      <vt:lpstr>Научная литература 16 х 9</vt:lpstr>
      <vt:lpstr>Сутність, зміст і завдання товарної політики підприємства </vt:lpstr>
      <vt:lpstr>План лекції</vt:lpstr>
      <vt:lpstr>1. Значення  та  сутність маркетингової товарної політики підприємства </vt:lpstr>
      <vt:lpstr>Маркетингова товарна політика</vt:lpstr>
      <vt:lpstr>Презентация PowerPoint</vt:lpstr>
      <vt:lpstr>Структура товарної політики</vt:lpstr>
      <vt:lpstr>Приклад</vt:lpstr>
      <vt:lpstr>Завдання маркетингової товарної політики</vt:lpstr>
      <vt:lpstr>Основна мета товарної політики</vt:lpstr>
      <vt:lpstr>2. Формування маркетингової товарної політики підприємства </vt:lpstr>
      <vt:lpstr>Розробка товарної політики передбачає виконання таких завдань:</vt:lpstr>
      <vt:lpstr>Товарна стратегія розробляється на перспективу та може включати такі напрями щодо покращення привабливості наявного комплексу маркетингу: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2019-11-20T19:40:04Z</dcterms:created>
  <dcterms:modified xsi:type="dcterms:W3CDTF">2021-02-17T10:31:33Z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