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3" r:id="rId10"/>
    <p:sldId id="264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85892-3192-4575-956E-2B53569D8C9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BAE2699-A633-4C2B-9548-317E4880197F}">
      <dgm:prSet/>
      <dgm:spPr/>
      <dgm:t>
        <a:bodyPr/>
        <a:lstStyle/>
        <a:p>
          <a:r>
            <a:rPr lang="uk-UA"/>
            <a:t>1. Визначення факторів (ознак) сегментування</a:t>
          </a:r>
          <a:endParaRPr lang="en-US"/>
        </a:p>
      </dgm:t>
    </dgm:pt>
    <dgm:pt modelId="{F8D5D5E4-310A-46AA-950F-0ABEA20B4E98}" type="parTrans" cxnId="{21DE1A6B-5C54-4818-B643-FEC3DE5F8BA6}">
      <dgm:prSet/>
      <dgm:spPr/>
      <dgm:t>
        <a:bodyPr/>
        <a:lstStyle/>
        <a:p>
          <a:endParaRPr lang="en-US"/>
        </a:p>
      </dgm:t>
    </dgm:pt>
    <dgm:pt modelId="{A68DD2C9-CC92-483A-A5BE-D0C188C532B4}" type="sibTrans" cxnId="{21DE1A6B-5C54-4818-B643-FEC3DE5F8BA6}">
      <dgm:prSet/>
      <dgm:spPr/>
      <dgm:t>
        <a:bodyPr/>
        <a:lstStyle/>
        <a:p>
          <a:endParaRPr lang="en-US"/>
        </a:p>
      </dgm:t>
    </dgm:pt>
    <dgm:pt modelId="{C79906AA-04BD-4868-9AD4-510025EC4BA7}">
      <dgm:prSet/>
      <dgm:spPr/>
      <dgm:t>
        <a:bodyPr/>
        <a:lstStyle/>
        <a:p>
          <a:r>
            <a:rPr lang="uk-UA"/>
            <a:t>2. Вибір методу здійснення сегментування ринку</a:t>
          </a:r>
          <a:endParaRPr lang="en-US"/>
        </a:p>
      </dgm:t>
    </dgm:pt>
    <dgm:pt modelId="{131478F3-2FD8-47D5-94CB-13A6E1D1349E}" type="parTrans" cxnId="{32712112-90FE-4C8F-B032-FE2103D39E95}">
      <dgm:prSet/>
      <dgm:spPr/>
      <dgm:t>
        <a:bodyPr/>
        <a:lstStyle/>
        <a:p>
          <a:endParaRPr lang="en-US"/>
        </a:p>
      </dgm:t>
    </dgm:pt>
    <dgm:pt modelId="{E876FCE9-D764-45BA-89FC-D9D36436B4AB}" type="sibTrans" cxnId="{32712112-90FE-4C8F-B032-FE2103D39E95}">
      <dgm:prSet/>
      <dgm:spPr/>
      <dgm:t>
        <a:bodyPr/>
        <a:lstStyle/>
        <a:p>
          <a:endParaRPr lang="en-US"/>
        </a:p>
      </dgm:t>
    </dgm:pt>
    <dgm:pt modelId="{8B890FDE-DAC3-4CD3-BB5F-EF099618666B}">
      <dgm:prSet/>
      <dgm:spPr/>
      <dgm:t>
        <a:bodyPr/>
        <a:lstStyle/>
        <a:p>
          <a:r>
            <a:rPr lang="uk-UA"/>
            <a:t>3. Інтерпретація отриманих сегментів (розроблення профілів груп споживачів)</a:t>
          </a:r>
          <a:endParaRPr lang="en-US"/>
        </a:p>
      </dgm:t>
    </dgm:pt>
    <dgm:pt modelId="{A50AF27F-E94D-420D-92D5-413E1845C1D3}" type="parTrans" cxnId="{E9134603-D9D8-44EC-9296-27313EAF7265}">
      <dgm:prSet/>
      <dgm:spPr/>
      <dgm:t>
        <a:bodyPr/>
        <a:lstStyle/>
        <a:p>
          <a:endParaRPr lang="en-US"/>
        </a:p>
      </dgm:t>
    </dgm:pt>
    <dgm:pt modelId="{E9213437-6703-4780-B55A-88ADC1E26F94}" type="sibTrans" cxnId="{E9134603-D9D8-44EC-9296-27313EAF7265}">
      <dgm:prSet/>
      <dgm:spPr/>
      <dgm:t>
        <a:bodyPr/>
        <a:lstStyle/>
        <a:p>
          <a:endParaRPr lang="en-US"/>
        </a:p>
      </dgm:t>
    </dgm:pt>
    <dgm:pt modelId="{74D30EE2-FA48-45E6-AE49-E1922C18BC91}">
      <dgm:prSet/>
      <dgm:spPr/>
      <dgm:t>
        <a:bodyPr/>
        <a:lstStyle/>
        <a:p>
          <a:r>
            <a:rPr lang="uk-UA"/>
            <a:t>4. Оцінювання сегментів ринку</a:t>
          </a:r>
          <a:endParaRPr lang="en-US"/>
        </a:p>
      </dgm:t>
    </dgm:pt>
    <dgm:pt modelId="{8DE0FCEA-ECEB-45FD-96BC-801CA644CA26}" type="parTrans" cxnId="{1620214A-0C2C-40D8-BA3C-6BE3DCF7A57C}">
      <dgm:prSet/>
      <dgm:spPr/>
      <dgm:t>
        <a:bodyPr/>
        <a:lstStyle/>
        <a:p>
          <a:endParaRPr lang="en-US"/>
        </a:p>
      </dgm:t>
    </dgm:pt>
    <dgm:pt modelId="{31DC659F-324B-474F-9823-5CF693CC2660}" type="sibTrans" cxnId="{1620214A-0C2C-40D8-BA3C-6BE3DCF7A57C}">
      <dgm:prSet/>
      <dgm:spPr/>
      <dgm:t>
        <a:bodyPr/>
        <a:lstStyle/>
        <a:p>
          <a:endParaRPr lang="en-US"/>
        </a:p>
      </dgm:t>
    </dgm:pt>
    <dgm:pt modelId="{C0C9BE98-6157-4666-BC78-DDD28F50BDD5}">
      <dgm:prSet/>
      <dgm:spPr/>
      <dgm:t>
        <a:bodyPr/>
        <a:lstStyle/>
        <a:p>
          <a:r>
            <a:rPr lang="uk-UA"/>
            <a:t>5. Вибір цільового сегменту</a:t>
          </a:r>
          <a:endParaRPr lang="en-US"/>
        </a:p>
      </dgm:t>
    </dgm:pt>
    <dgm:pt modelId="{5EC00465-B39A-48A5-BBE0-2750CBC7057A}" type="parTrans" cxnId="{7D867A3E-25D7-4F88-B001-E2A1B33EA62A}">
      <dgm:prSet/>
      <dgm:spPr/>
      <dgm:t>
        <a:bodyPr/>
        <a:lstStyle/>
        <a:p>
          <a:endParaRPr lang="en-US"/>
        </a:p>
      </dgm:t>
    </dgm:pt>
    <dgm:pt modelId="{D38E1F56-7F71-4884-AB69-4D1EA0DF9D0D}" type="sibTrans" cxnId="{7D867A3E-25D7-4F88-B001-E2A1B33EA62A}">
      <dgm:prSet/>
      <dgm:spPr/>
      <dgm:t>
        <a:bodyPr/>
        <a:lstStyle/>
        <a:p>
          <a:endParaRPr lang="en-US"/>
        </a:p>
      </dgm:t>
    </dgm:pt>
    <dgm:pt modelId="{D8D4605C-07DD-40F4-848E-C96E4EAB2A83}">
      <dgm:prSet/>
      <dgm:spPr/>
      <dgm:t>
        <a:bodyPr/>
        <a:lstStyle/>
        <a:p>
          <a:r>
            <a:rPr lang="uk-UA"/>
            <a:t>6. Позиціювання товару</a:t>
          </a:r>
          <a:endParaRPr lang="en-US"/>
        </a:p>
      </dgm:t>
    </dgm:pt>
    <dgm:pt modelId="{6A820D27-903D-4A3A-8D4F-EF852798E241}" type="parTrans" cxnId="{AB890B81-3478-44F1-B1C1-B00BE704D3F0}">
      <dgm:prSet/>
      <dgm:spPr/>
      <dgm:t>
        <a:bodyPr/>
        <a:lstStyle/>
        <a:p>
          <a:endParaRPr lang="en-US"/>
        </a:p>
      </dgm:t>
    </dgm:pt>
    <dgm:pt modelId="{AF3DAAE2-35FD-49F3-A155-51C804B77537}" type="sibTrans" cxnId="{AB890B81-3478-44F1-B1C1-B00BE704D3F0}">
      <dgm:prSet/>
      <dgm:spPr/>
      <dgm:t>
        <a:bodyPr/>
        <a:lstStyle/>
        <a:p>
          <a:endParaRPr lang="en-US"/>
        </a:p>
      </dgm:t>
    </dgm:pt>
    <dgm:pt modelId="{4B86ADED-63A8-48C5-A257-0C6257108C79}">
      <dgm:prSet/>
      <dgm:spPr/>
      <dgm:t>
        <a:bodyPr/>
        <a:lstStyle/>
        <a:p>
          <a:r>
            <a:rPr lang="uk-UA"/>
            <a:t>7. Розробка плану маркетингу</a:t>
          </a:r>
          <a:endParaRPr lang="en-US"/>
        </a:p>
      </dgm:t>
    </dgm:pt>
    <dgm:pt modelId="{5E20F2A2-E9B0-4563-8AEB-4F5075ADBDE9}" type="parTrans" cxnId="{55A6FB55-52EB-415D-8708-7315D3ECF21C}">
      <dgm:prSet/>
      <dgm:spPr/>
      <dgm:t>
        <a:bodyPr/>
        <a:lstStyle/>
        <a:p>
          <a:endParaRPr lang="en-US"/>
        </a:p>
      </dgm:t>
    </dgm:pt>
    <dgm:pt modelId="{8F842F4C-4B45-4F67-9250-A0A890C509ED}" type="sibTrans" cxnId="{55A6FB55-52EB-415D-8708-7315D3ECF21C}">
      <dgm:prSet/>
      <dgm:spPr/>
      <dgm:t>
        <a:bodyPr/>
        <a:lstStyle/>
        <a:p>
          <a:endParaRPr lang="en-US"/>
        </a:p>
      </dgm:t>
    </dgm:pt>
    <dgm:pt modelId="{56986DC5-A4BA-4566-9452-E5755AF41062}" type="pres">
      <dgm:prSet presAssocID="{8AE85892-3192-4575-956E-2B53569D8C94}" presName="linear" presStyleCnt="0">
        <dgm:presLayoutVars>
          <dgm:animLvl val="lvl"/>
          <dgm:resizeHandles val="exact"/>
        </dgm:presLayoutVars>
      </dgm:prSet>
      <dgm:spPr/>
    </dgm:pt>
    <dgm:pt modelId="{B8A1C93E-844E-4724-A255-A80665565F21}" type="pres">
      <dgm:prSet presAssocID="{4BAE2699-A633-4C2B-9548-317E4880197F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94F6AD98-05F0-4AF5-92F1-D1EA86610B7E}" type="pres">
      <dgm:prSet presAssocID="{A68DD2C9-CC92-483A-A5BE-D0C188C532B4}" presName="spacer" presStyleCnt="0"/>
      <dgm:spPr/>
    </dgm:pt>
    <dgm:pt modelId="{0B058F6A-7F29-4577-9B9F-06F5487697C0}" type="pres">
      <dgm:prSet presAssocID="{C79906AA-04BD-4868-9AD4-510025EC4BA7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C21A6C5-7D84-4411-ABB1-FD15D3BECA56}" type="pres">
      <dgm:prSet presAssocID="{E876FCE9-D764-45BA-89FC-D9D36436B4AB}" presName="spacer" presStyleCnt="0"/>
      <dgm:spPr/>
    </dgm:pt>
    <dgm:pt modelId="{F78EEDF1-B605-40AD-B1CA-20A961EBA73A}" type="pres">
      <dgm:prSet presAssocID="{8B890FDE-DAC3-4CD3-BB5F-EF099618666B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DACF062-FB26-4780-B482-29CBDE68BC58}" type="pres">
      <dgm:prSet presAssocID="{E9213437-6703-4780-B55A-88ADC1E26F94}" presName="spacer" presStyleCnt="0"/>
      <dgm:spPr/>
    </dgm:pt>
    <dgm:pt modelId="{3ECAE27B-3727-4286-974C-E1144890570F}" type="pres">
      <dgm:prSet presAssocID="{74D30EE2-FA48-45E6-AE49-E1922C18BC91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65164F1-20D8-45EA-A78B-8C972BE600C1}" type="pres">
      <dgm:prSet presAssocID="{31DC659F-324B-474F-9823-5CF693CC2660}" presName="spacer" presStyleCnt="0"/>
      <dgm:spPr/>
    </dgm:pt>
    <dgm:pt modelId="{CAF29F2F-94BD-4552-ACC2-2A1CAB13AD22}" type="pres">
      <dgm:prSet presAssocID="{C0C9BE98-6157-4666-BC78-DDD28F50BDD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F0A6AF0-DF27-4579-9DE0-DCBE40E1A48A}" type="pres">
      <dgm:prSet presAssocID="{D38E1F56-7F71-4884-AB69-4D1EA0DF9D0D}" presName="spacer" presStyleCnt="0"/>
      <dgm:spPr/>
    </dgm:pt>
    <dgm:pt modelId="{AF942F75-7B67-4522-9CDD-1C616F0CAF54}" type="pres">
      <dgm:prSet presAssocID="{D8D4605C-07DD-40F4-848E-C96E4EAB2A8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34DBB4C-86F8-449B-8BA7-F38807BE5C7F}" type="pres">
      <dgm:prSet presAssocID="{AF3DAAE2-35FD-49F3-A155-51C804B77537}" presName="spacer" presStyleCnt="0"/>
      <dgm:spPr/>
    </dgm:pt>
    <dgm:pt modelId="{9EFF2058-2DA0-45EF-B7A4-B2FC7D0CB39F}" type="pres">
      <dgm:prSet presAssocID="{4B86ADED-63A8-48C5-A257-0C6257108C79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9134603-D9D8-44EC-9296-27313EAF7265}" srcId="{8AE85892-3192-4575-956E-2B53569D8C94}" destId="{8B890FDE-DAC3-4CD3-BB5F-EF099618666B}" srcOrd="2" destOrd="0" parTransId="{A50AF27F-E94D-420D-92D5-413E1845C1D3}" sibTransId="{E9213437-6703-4780-B55A-88ADC1E26F94}"/>
    <dgm:cxn modelId="{32712112-90FE-4C8F-B032-FE2103D39E95}" srcId="{8AE85892-3192-4575-956E-2B53569D8C94}" destId="{C79906AA-04BD-4868-9AD4-510025EC4BA7}" srcOrd="1" destOrd="0" parTransId="{131478F3-2FD8-47D5-94CB-13A6E1D1349E}" sibTransId="{E876FCE9-D764-45BA-89FC-D9D36436B4AB}"/>
    <dgm:cxn modelId="{1C0EDF28-7FA7-4EA8-B65F-F9F46BABCD01}" type="presOf" srcId="{4BAE2699-A633-4C2B-9548-317E4880197F}" destId="{B8A1C93E-844E-4724-A255-A80665565F21}" srcOrd="0" destOrd="0" presId="urn:microsoft.com/office/officeart/2005/8/layout/vList2"/>
    <dgm:cxn modelId="{7D867A3E-25D7-4F88-B001-E2A1B33EA62A}" srcId="{8AE85892-3192-4575-956E-2B53569D8C94}" destId="{C0C9BE98-6157-4666-BC78-DDD28F50BDD5}" srcOrd="4" destOrd="0" parTransId="{5EC00465-B39A-48A5-BBE0-2750CBC7057A}" sibTransId="{D38E1F56-7F71-4884-AB69-4D1EA0DF9D0D}"/>
    <dgm:cxn modelId="{26E4963E-1CC0-4377-9348-73920C3310C7}" type="presOf" srcId="{4B86ADED-63A8-48C5-A257-0C6257108C79}" destId="{9EFF2058-2DA0-45EF-B7A4-B2FC7D0CB39F}" srcOrd="0" destOrd="0" presId="urn:microsoft.com/office/officeart/2005/8/layout/vList2"/>
    <dgm:cxn modelId="{1620214A-0C2C-40D8-BA3C-6BE3DCF7A57C}" srcId="{8AE85892-3192-4575-956E-2B53569D8C94}" destId="{74D30EE2-FA48-45E6-AE49-E1922C18BC91}" srcOrd="3" destOrd="0" parTransId="{8DE0FCEA-ECEB-45FD-96BC-801CA644CA26}" sibTransId="{31DC659F-324B-474F-9823-5CF693CC2660}"/>
    <dgm:cxn modelId="{21DE1A6B-5C54-4818-B643-FEC3DE5F8BA6}" srcId="{8AE85892-3192-4575-956E-2B53569D8C94}" destId="{4BAE2699-A633-4C2B-9548-317E4880197F}" srcOrd="0" destOrd="0" parTransId="{F8D5D5E4-310A-46AA-950F-0ABEA20B4E98}" sibTransId="{A68DD2C9-CC92-483A-A5BE-D0C188C532B4}"/>
    <dgm:cxn modelId="{B3D30A4E-EDD2-4CAF-A852-9537824F0E72}" type="presOf" srcId="{8B890FDE-DAC3-4CD3-BB5F-EF099618666B}" destId="{F78EEDF1-B605-40AD-B1CA-20A961EBA73A}" srcOrd="0" destOrd="0" presId="urn:microsoft.com/office/officeart/2005/8/layout/vList2"/>
    <dgm:cxn modelId="{55A6FB55-52EB-415D-8708-7315D3ECF21C}" srcId="{8AE85892-3192-4575-956E-2B53569D8C94}" destId="{4B86ADED-63A8-48C5-A257-0C6257108C79}" srcOrd="6" destOrd="0" parTransId="{5E20F2A2-E9B0-4563-8AEB-4F5075ADBDE9}" sibTransId="{8F842F4C-4B45-4F67-9250-A0A890C509ED}"/>
    <dgm:cxn modelId="{AB890B81-3478-44F1-B1C1-B00BE704D3F0}" srcId="{8AE85892-3192-4575-956E-2B53569D8C94}" destId="{D8D4605C-07DD-40F4-848E-C96E4EAB2A83}" srcOrd="5" destOrd="0" parTransId="{6A820D27-903D-4A3A-8D4F-EF852798E241}" sibTransId="{AF3DAAE2-35FD-49F3-A155-51C804B77537}"/>
    <dgm:cxn modelId="{91050783-CB45-40CD-A7C1-D076CCB15546}" type="presOf" srcId="{C0C9BE98-6157-4666-BC78-DDD28F50BDD5}" destId="{CAF29F2F-94BD-4552-ACC2-2A1CAB13AD22}" srcOrd="0" destOrd="0" presId="urn:microsoft.com/office/officeart/2005/8/layout/vList2"/>
    <dgm:cxn modelId="{3C76EB93-812F-4CF0-AD72-46BF31C9B0A2}" type="presOf" srcId="{74D30EE2-FA48-45E6-AE49-E1922C18BC91}" destId="{3ECAE27B-3727-4286-974C-E1144890570F}" srcOrd="0" destOrd="0" presId="urn:microsoft.com/office/officeart/2005/8/layout/vList2"/>
    <dgm:cxn modelId="{69A3C7AC-4CF4-4FEC-AC68-B845DAA0F325}" type="presOf" srcId="{D8D4605C-07DD-40F4-848E-C96E4EAB2A83}" destId="{AF942F75-7B67-4522-9CDD-1C616F0CAF54}" srcOrd="0" destOrd="0" presId="urn:microsoft.com/office/officeart/2005/8/layout/vList2"/>
    <dgm:cxn modelId="{985619E6-EF1E-4480-8358-A56D78859CC2}" type="presOf" srcId="{8AE85892-3192-4575-956E-2B53569D8C94}" destId="{56986DC5-A4BA-4566-9452-E5755AF41062}" srcOrd="0" destOrd="0" presId="urn:microsoft.com/office/officeart/2005/8/layout/vList2"/>
    <dgm:cxn modelId="{653B27F0-4B4E-4E41-8A6A-11E35AC26049}" type="presOf" srcId="{C79906AA-04BD-4868-9AD4-510025EC4BA7}" destId="{0B058F6A-7F29-4577-9B9F-06F5487697C0}" srcOrd="0" destOrd="0" presId="urn:microsoft.com/office/officeart/2005/8/layout/vList2"/>
    <dgm:cxn modelId="{247FB133-F388-40FF-8D83-F6E37B1F49B5}" type="presParOf" srcId="{56986DC5-A4BA-4566-9452-E5755AF41062}" destId="{B8A1C93E-844E-4724-A255-A80665565F21}" srcOrd="0" destOrd="0" presId="urn:microsoft.com/office/officeart/2005/8/layout/vList2"/>
    <dgm:cxn modelId="{AC42B8FA-D852-42D6-81F7-35A07BC99B0A}" type="presParOf" srcId="{56986DC5-A4BA-4566-9452-E5755AF41062}" destId="{94F6AD98-05F0-4AF5-92F1-D1EA86610B7E}" srcOrd="1" destOrd="0" presId="urn:microsoft.com/office/officeart/2005/8/layout/vList2"/>
    <dgm:cxn modelId="{6FA96B45-3A02-4810-8196-127B39AE960C}" type="presParOf" srcId="{56986DC5-A4BA-4566-9452-E5755AF41062}" destId="{0B058F6A-7F29-4577-9B9F-06F5487697C0}" srcOrd="2" destOrd="0" presId="urn:microsoft.com/office/officeart/2005/8/layout/vList2"/>
    <dgm:cxn modelId="{6921EE56-2078-44CA-B89B-412E24F99698}" type="presParOf" srcId="{56986DC5-A4BA-4566-9452-E5755AF41062}" destId="{AC21A6C5-7D84-4411-ABB1-FD15D3BECA56}" srcOrd="3" destOrd="0" presId="urn:microsoft.com/office/officeart/2005/8/layout/vList2"/>
    <dgm:cxn modelId="{2BF20929-B323-47D1-8C24-63E1F2FDB996}" type="presParOf" srcId="{56986DC5-A4BA-4566-9452-E5755AF41062}" destId="{F78EEDF1-B605-40AD-B1CA-20A961EBA73A}" srcOrd="4" destOrd="0" presId="urn:microsoft.com/office/officeart/2005/8/layout/vList2"/>
    <dgm:cxn modelId="{D8F02EA4-A320-42D1-815F-812F100C19AF}" type="presParOf" srcId="{56986DC5-A4BA-4566-9452-E5755AF41062}" destId="{0DACF062-FB26-4780-B482-29CBDE68BC58}" srcOrd="5" destOrd="0" presId="urn:microsoft.com/office/officeart/2005/8/layout/vList2"/>
    <dgm:cxn modelId="{66A33F43-CF2F-4347-8A41-ED656717C345}" type="presParOf" srcId="{56986DC5-A4BA-4566-9452-E5755AF41062}" destId="{3ECAE27B-3727-4286-974C-E1144890570F}" srcOrd="6" destOrd="0" presId="urn:microsoft.com/office/officeart/2005/8/layout/vList2"/>
    <dgm:cxn modelId="{C69C7852-244A-4984-B5FF-736B39FC5EB3}" type="presParOf" srcId="{56986DC5-A4BA-4566-9452-E5755AF41062}" destId="{C65164F1-20D8-45EA-A78B-8C972BE600C1}" srcOrd="7" destOrd="0" presId="urn:microsoft.com/office/officeart/2005/8/layout/vList2"/>
    <dgm:cxn modelId="{792E7B0B-DFBA-42FD-907E-72B40AF6E087}" type="presParOf" srcId="{56986DC5-A4BA-4566-9452-E5755AF41062}" destId="{CAF29F2F-94BD-4552-ACC2-2A1CAB13AD22}" srcOrd="8" destOrd="0" presId="urn:microsoft.com/office/officeart/2005/8/layout/vList2"/>
    <dgm:cxn modelId="{2A609679-538C-4C03-99A8-4C17B15CE78C}" type="presParOf" srcId="{56986DC5-A4BA-4566-9452-E5755AF41062}" destId="{AF0A6AF0-DF27-4579-9DE0-DCBE40E1A48A}" srcOrd="9" destOrd="0" presId="urn:microsoft.com/office/officeart/2005/8/layout/vList2"/>
    <dgm:cxn modelId="{4B39AC15-381D-4FA4-BA20-6748CFCFAA37}" type="presParOf" srcId="{56986DC5-A4BA-4566-9452-E5755AF41062}" destId="{AF942F75-7B67-4522-9CDD-1C616F0CAF54}" srcOrd="10" destOrd="0" presId="urn:microsoft.com/office/officeart/2005/8/layout/vList2"/>
    <dgm:cxn modelId="{6C9FA0DA-DCD6-46A5-A893-D42056A90E1C}" type="presParOf" srcId="{56986DC5-A4BA-4566-9452-E5755AF41062}" destId="{F34DBB4C-86F8-449B-8BA7-F38807BE5C7F}" srcOrd="11" destOrd="0" presId="urn:microsoft.com/office/officeart/2005/8/layout/vList2"/>
    <dgm:cxn modelId="{DF56102C-F4E9-4FD5-84E7-E73DAAD7C878}" type="presParOf" srcId="{56986DC5-A4BA-4566-9452-E5755AF41062}" destId="{9EFF2058-2DA0-45EF-B7A4-B2FC7D0CB39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1C93E-844E-4724-A255-A80665565F21}">
      <dsp:nvSpPr>
        <dsp:cNvPr id="0" name=""/>
        <dsp:cNvSpPr/>
      </dsp:nvSpPr>
      <dsp:spPr>
        <a:xfrm>
          <a:off x="0" y="136830"/>
          <a:ext cx="6513603" cy="7547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1. Визначення факторів (ознак) сегментування</a:t>
          </a:r>
          <a:endParaRPr lang="en-US" sz="1900" kern="1200"/>
        </a:p>
      </dsp:txBody>
      <dsp:txXfrm>
        <a:off x="36845" y="173675"/>
        <a:ext cx="6439913" cy="681087"/>
      </dsp:txXfrm>
    </dsp:sp>
    <dsp:sp modelId="{0B058F6A-7F29-4577-9B9F-06F5487697C0}">
      <dsp:nvSpPr>
        <dsp:cNvPr id="0" name=""/>
        <dsp:cNvSpPr/>
      </dsp:nvSpPr>
      <dsp:spPr>
        <a:xfrm>
          <a:off x="0" y="946328"/>
          <a:ext cx="6513603" cy="754777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2. Вибір методу здійснення сегментування ринку</a:t>
          </a:r>
          <a:endParaRPr lang="en-US" sz="1900" kern="1200"/>
        </a:p>
      </dsp:txBody>
      <dsp:txXfrm>
        <a:off x="36845" y="983173"/>
        <a:ext cx="6439913" cy="681087"/>
      </dsp:txXfrm>
    </dsp:sp>
    <dsp:sp modelId="{F78EEDF1-B605-40AD-B1CA-20A961EBA73A}">
      <dsp:nvSpPr>
        <dsp:cNvPr id="0" name=""/>
        <dsp:cNvSpPr/>
      </dsp:nvSpPr>
      <dsp:spPr>
        <a:xfrm>
          <a:off x="0" y="1755826"/>
          <a:ext cx="6513603" cy="754777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3. Інтерпретація отриманих сегментів (розроблення профілів груп споживачів)</a:t>
          </a:r>
          <a:endParaRPr lang="en-US" sz="1900" kern="1200"/>
        </a:p>
      </dsp:txBody>
      <dsp:txXfrm>
        <a:off x="36845" y="1792671"/>
        <a:ext cx="6439913" cy="681087"/>
      </dsp:txXfrm>
    </dsp:sp>
    <dsp:sp modelId="{3ECAE27B-3727-4286-974C-E1144890570F}">
      <dsp:nvSpPr>
        <dsp:cNvPr id="0" name=""/>
        <dsp:cNvSpPr/>
      </dsp:nvSpPr>
      <dsp:spPr>
        <a:xfrm>
          <a:off x="0" y="2565324"/>
          <a:ext cx="6513603" cy="754777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4. Оцінювання сегментів ринку</a:t>
          </a:r>
          <a:endParaRPr lang="en-US" sz="1900" kern="1200"/>
        </a:p>
      </dsp:txBody>
      <dsp:txXfrm>
        <a:off x="36845" y="2602169"/>
        <a:ext cx="6439913" cy="681087"/>
      </dsp:txXfrm>
    </dsp:sp>
    <dsp:sp modelId="{CAF29F2F-94BD-4552-ACC2-2A1CAB13AD22}">
      <dsp:nvSpPr>
        <dsp:cNvPr id="0" name=""/>
        <dsp:cNvSpPr/>
      </dsp:nvSpPr>
      <dsp:spPr>
        <a:xfrm>
          <a:off x="0" y="3374821"/>
          <a:ext cx="6513603" cy="754777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5. Вибір цільового сегменту</a:t>
          </a:r>
          <a:endParaRPr lang="en-US" sz="1900" kern="1200"/>
        </a:p>
      </dsp:txBody>
      <dsp:txXfrm>
        <a:off x="36845" y="3411666"/>
        <a:ext cx="6439913" cy="681087"/>
      </dsp:txXfrm>
    </dsp:sp>
    <dsp:sp modelId="{AF942F75-7B67-4522-9CDD-1C616F0CAF54}">
      <dsp:nvSpPr>
        <dsp:cNvPr id="0" name=""/>
        <dsp:cNvSpPr/>
      </dsp:nvSpPr>
      <dsp:spPr>
        <a:xfrm>
          <a:off x="0" y="4184319"/>
          <a:ext cx="6513603" cy="754777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6. Позиціювання товару</a:t>
          </a:r>
          <a:endParaRPr lang="en-US" sz="1900" kern="1200"/>
        </a:p>
      </dsp:txBody>
      <dsp:txXfrm>
        <a:off x="36845" y="4221164"/>
        <a:ext cx="6439913" cy="681087"/>
      </dsp:txXfrm>
    </dsp:sp>
    <dsp:sp modelId="{9EFF2058-2DA0-45EF-B7A4-B2FC7D0CB39F}">
      <dsp:nvSpPr>
        <dsp:cNvPr id="0" name=""/>
        <dsp:cNvSpPr/>
      </dsp:nvSpPr>
      <dsp:spPr>
        <a:xfrm>
          <a:off x="0" y="4993817"/>
          <a:ext cx="6513603" cy="754777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/>
            <a:t>7. Розробка плану маркетингу</a:t>
          </a:r>
          <a:endParaRPr lang="en-US" sz="1900" kern="1200"/>
        </a:p>
      </dsp:txBody>
      <dsp:txXfrm>
        <a:off x="36845" y="5030662"/>
        <a:ext cx="6439913" cy="681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26A6C-01A2-42F9-A0C8-82A508932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33F4A9-E312-41AE-8A1F-1340986E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59B82E-31B3-4DB7-99E6-D9AFA23E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3EF74-501A-4923-9376-86DB32CD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FB618B-4ACC-4CAB-953E-0B7F1ADD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5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70D05-0D6F-4515-9B6D-7DBFF1A40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671FE0-9D0E-4BC6-B8E7-125785026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21DC91-FA5D-4E5A-99B0-7F90CF4A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034E50-9617-4D41-AA99-921D9ECA5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19149D-898B-4B39-850F-73ADB3AE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572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CB42A6-87F2-4E5C-93C8-EC0B7FA17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E4E6D8-751D-4E2A-AB9E-FE63F714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149730-C55A-4247-9517-E51C4512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0CD733-65B0-4855-A32C-B29F9F1E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49EAE9-76C6-4131-9776-CA5A8C86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907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967E9-4DF8-4108-9FF8-1C3B5EB56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CC651-1679-47E2-A862-2B36BD290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673EE8-835F-4A1D-847B-7B079EAB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C75477-69B8-4B67-85D9-A9254D0F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AAE0F4-D410-4D91-8C79-BC8C2405A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17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7B036-A45B-4327-844A-D682528B9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DC3C34-D783-44A6-B300-35DD3AF7D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5EA222-500C-41AC-98AF-CC00D4C5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1B3C4-493D-4619-9725-4BFC9962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11E8BB-3B5F-4FB7-B171-126918B1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363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E01058-62EC-4C92-8FB7-474C3AA8F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DC3968-AD18-4213-B701-D649C0CC9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62AB1D-E47F-4324-A14D-F6A924E1E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D98268-18C7-46C3-BC96-CC699A2D6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05898B-562A-40AB-AE23-A0E2B2C8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86E476-73C4-4659-8635-4FED40A4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080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2D04C-CD0E-424D-9815-60873B8E9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4287C5-DCC0-4434-AC84-A58A7B56B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6323F7-A3A7-41D3-BA0B-50334F404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BA1FD1-D38C-4606-B03D-683B7E4D9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C7E758C-F458-488A-904F-B967669A9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14A1D6-D29B-4C23-88EF-4AA3D83BF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27873C-CF2D-4872-ACB3-0A3D2E13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9826D3-D162-4E86-B0B9-9263E8849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797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1C671-83C7-4BD4-B868-A4A46A41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EE7B0D3-E745-4066-9981-B0445DB59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385AD9-EE4F-42A5-8E6C-64744C49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8A8B3A-8D17-4A3E-BEA4-BD0D89C6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9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CE9E7C-93CA-4D9E-8EA4-2AF2DD19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C70CD8-6641-4F24-9865-728A987D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1D70B6-88F2-4317-AC7E-47156CB52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19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38D20-2497-4124-AEFB-348A6321A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C7D894-1F85-4F65-BC8A-1EA69DF4C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44D68C-1E7F-4D89-8E54-F7E89BF4D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E9BDFB-57F8-4748-88DB-96194257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ACD27D-BC40-4168-8F47-DE4E6526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3FDD82-2BD3-4A88-BE7F-A19394F1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757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08CDD-E874-4D91-A617-117B9A578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779B6A-9596-41AE-A145-244729B9B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CC1272-4945-4E07-A010-8D7BB30DF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D4DEE4-15E4-4F2A-A687-F9628FC4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C6C1D1-B214-4987-80ED-A6782509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FB68C9-35B7-4951-92F7-8B489ADE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248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C0A2E-EB5C-4BF4-BE74-90A17E3D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465BB5-BFDD-4221-955B-D6FC422CD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7C540F-B0C4-452C-A4F7-15BBBAE48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EF08-B377-4B75-B0B5-9D87202FA81E}" type="datetimeFigureOut">
              <a:rPr lang="uk-UA" smtClean="0"/>
              <a:t>12.12.2019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344A3F-876B-42F9-985D-5F980B39A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DB2402-C241-4B1E-B7CF-8F64431D9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959A9-F2F7-4698-B66B-8D264B2566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28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BFDD00-AE74-4DC3-B90C-AC10C36E5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sz="5600" b="1" err="1"/>
              <a:t>Лекція</a:t>
            </a:r>
            <a:r>
              <a:rPr lang="en-US" sz="5600" b="1"/>
              <a:t> №4</a:t>
            </a:r>
            <a:br>
              <a:rPr lang="en-US" sz="5600"/>
            </a:br>
            <a:r>
              <a:rPr lang="en-US" sz="5600" b="1" err="1"/>
              <a:t>Сегментування</a:t>
            </a:r>
            <a:r>
              <a:rPr lang="en-US" sz="5600" b="1"/>
              <a:t> </a:t>
            </a:r>
            <a:r>
              <a:rPr lang="en-US" sz="5600" b="1" err="1"/>
              <a:t>ринку</a:t>
            </a:r>
            <a:endParaRPr lang="uk-UA" sz="56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23A699-F388-4F86-AA18-4A5F1FE65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uk-UA" sz="1500" dirty="0">
                <a:cs typeface="Calibri"/>
              </a:rPr>
              <a:t>Викладач: Олена Олександрівна Наумова</a:t>
            </a:r>
          </a:p>
          <a:p>
            <a:pPr algn="l"/>
            <a:r>
              <a:rPr lang="uk-UA" sz="1500" dirty="0" err="1">
                <a:cs typeface="Calibri"/>
              </a:rPr>
              <a:t>к.е.н</a:t>
            </a:r>
            <a:r>
              <a:rPr lang="uk-UA" sz="1500" dirty="0">
                <a:cs typeface="Calibri"/>
              </a:rPr>
              <a:t>., доцент кафедри маркетингу та поведінкової економіки </a:t>
            </a:r>
          </a:p>
          <a:p>
            <a:pPr algn="l"/>
            <a:r>
              <a:rPr lang="uk-UA" sz="1500" dirty="0">
                <a:cs typeface="Calibri"/>
              </a:rPr>
              <a:t>Університет "КРОК"</a:t>
            </a:r>
            <a:endParaRPr lang="uk-UA" sz="15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182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56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1D072-E136-4C14-9230-F43BE1884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Стратегії сегментування </a:t>
            </a:r>
          </a:p>
        </p:txBody>
      </p:sp>
      <p:pic>
        <p:nvPicPr>
          <p:cNvPr id="6146" name="Picture 2" descr="ÐÐÐÐ¦ÐÐÐ¢Ð ÐÐÐÐÐ Ð¡ÐÐÐÐÐÐ¢ÐÐ¦ÐÐ¯ &#10;ÑÐµ Ð¿ÑÐ¾Ð¿Ð¾Ð·Ð¸ÑÑÑ Ð¾Ð´Ð½Ð¾Ð³Ð¾ ÑÐ¾Ð²Ð°ÑÑ Ð´Ð»Ñ Ð¾Ð´Ð½Ð¾Ð³Ð¾ ÑÐµÐ³Ð¼ÐµÐ½ÑÐ°. &#10;ÐÐ¸ÐºÐ¾ÑÐ¸ÑÑÐ¾Ð²ÑÑÑÑ Ð½ÐµÐ²ÐµÐ»Ð¸ÐºÑ Ð¿ÑÐ´Ð¿ÑÐ¸ÑÐ¼ÑÑÐ²Ð° Ð· Ð¾Ð±Ð¼ÐµÐ¶Ðµ...">
            <a:extLst>
              <a:ext uri="{FF2B5EF4-FFF2-40B4-BE49-F238E27FC236}">
                <a16:creationId xmlns:a16="http://schemas.microsoft.com/office/drawing/2014/main" id="{018E65AE-9041-46A2-89D8-95A8025097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6"/>
          <a:stretch/>
        </p:blipFill>
        <p:spPr bwMode="auto">
          <a:xfrm>
            <a:off x="4715396" y="961812"/>
            <a:ext cx="5834607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50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FB783-41DF-4978-B727-D8AF1EA7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uk-UA" b="1">
                <a:solidFill>
                  <a:srgbClr val="FFFFFF"/>
                </a:solidFill>
              </a:rPr>
              <a:t>Сегментування ринку</a:t>
            </a:r>
            <a:endParaRPr lang="uk-UA">
              <a:solidFill>
                <a:srgbClr val="FFFFFF"/>
              </a:solidFill>
            </a:endParaRPr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market segmentation&quot;">
            <a:extLst>
              <a:ext uri="{FF2B5EF4-FFF2-40B4-BE49-F238E27FC236}">
                <a16:creationId xmlns:a16="http://schemas.microsoft.com/office/drawing/2014/main" id="{E9A01617-0FF6-421D-A9B2-50590673BE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3" r="7" b="7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B665E-2022-41D5-820A-C479BC107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uk-UA" sz="2000" dirty="0">
                <a:solidFill>
                  <a:srgbClr val="FFFFFF"/>
                </a:solidFill>
              </a:rPr>
              <a:t>розподіл споживачів на групи (сегменти), які відрізняються відносною однорідністю попиту, смаків, уподобань або реакцією на ті чи інші види маркетингової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257418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9F65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277B0-4BC0-4FC7-A64E-3DBD7604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ru-RU" sz="4100" b="1">
                <a:solidFill>
                  <a:srgbClr val="FFFFFF"/>
                </a:solidFill>
              </a:rPr>
              <a:t>Кінцева мета сегментування цільового ринку</a:t>
            </a:r>
            <a:endParaRPr lang="uk-UA" sz="4100" b="1">
              <a:solidFill>
                <a:srgbClr val="FFFFFF"/>
              </a:solidFill>
            </a:endParaRPr>
          </a:p>
        </p:txBody>
      </p:sp>
      <p:pic>
        <p:nvPicPr>
          <p:cNvPr id="2050" name="Picture 2" descr="Ð ÐµÐ·ÑÐ»ÑÑÐ°Ñ Ð¿Ð¾ÑÑÐºÑ Ð·Ð¾Ð±ÑÐ°Ð¶ÐµÐ½Ñ Ð·Ð° Ð·Ð°Ð¿Ð¸ÑÐ¾Ð¼ &quot;target customer&quot;">
            <a:extLst>
              <a:ext uri="{FF2B5EF4-FFF2-40B4-BE49-F238E27FC236}">
                <a16:creationId xmlns:a16="http://schemas.microsoft.com/office/drawing/2014/main" id="{DC0C7F1B-1713-4D9A-9AB4-3793BA6FB0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21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C9EE5C-506F-42DC-B954-BD0E15870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rgbClr val="FFFFFF"/>
                </a:solidFill>
              </a:rPr>
              <a:t>вибір</a:t>
            </a:r>
            <a:r>
              <a:rPr lang="ru-RU" sz="2000" dirty="0">
                <a:solidFill>
                  <a:srgbClr val="FFFFFF"/>
                </a:solidFill>
              </a:rPr>
              <a:t> сегмента (</a:t>
            </a:r>
            <a:r>
              <a:rPr lang="ru-RU" sz="2000" dirty="0" err="1">
                <a:solidFill>
                  <a:srgbClr val="FFFFFF"/>
                </a:solidFill>
              </a:rPr>
              <a:t>або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сегментів</a:t>
            </a:r>
            <a:r>
              <a:rPr lang="ru-RU" sz="2000" dirty="0">
                <a:solidFill>
                  <a:srgbClr val="FFFFFF"/>
                </a:solidFill>
              </a:rPr>
              <a:t>) </a:t>
            </a:r>
            <a:r>
              <a:rPr lang="ru-RU" sz="2000" dirty="0" err="1">
                <a:solidFill>
                  <a:srgbClr val="FFFFFF"/>
                </a:solidFill>
              </a:rPr>
              <a:t>споживачів</a:t>
            </a:r>
            <a:r>
              <a:rPr lang="ru-RU" sz="2000" dirty="0">
                <a:solidFill>
                  <a:srgbClr val="FFFFFF"/>
                </a:solidFill>
              </a:rPr>
              <a:t>, на </a:t>
            </a:r>
            <a:r>
              <a:rPr lang="ru-RU" sz="2000" dirty="0" err="1">
                <a:solidFill>
                  <a:srgbClr val="FFFFFF"/>
                </a:solidFill>
              </a:rPr>
              <a:t>задоволення</a:t>
            </a:r>
            <a:r>
              <a:rPr lang="ru-RU" sz="2000" dirty="0">
                <a:solidFill>
                  <a:srgbClr val="FFFFFF"/>
                </a:solidFill>
              </a:rPr>
              <a:t> потреб </a:t>
            </a:r>
            <a:r>
              <a:rPr lang="ru-RU" sz="2000" dirty="0" err="1">
                <a:solidFill>
                  <a:srgbClr val="FFFFFF"/>
                </a:solidFill>
              </a:rPr>
              <a:t>якого</a:t>
            </a:r>
            <a:r>
              <a:rPr lang="ru-RU" sz="2000" dirty="0">
                <a:solidFill>
                  <a:srgbClr val="FFFFFF"/>
                </a:solidFill>
              </a:rPr>
              <a:t> буде </a:t>
            </a:r>
            <a:r>
              <a:rPr lang="ru-RU" sz="2000" dirty="0" err="1">
                <a:solidFill>
                  <a:srgbClr val="FFFFFF"/>
                </a:solidFill>
              </a:rPr>
              <a:t>зорієнтована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діяльність</a:t>
            </a:r>
            <a:r>
              <a:rPr lang="ru-RU" sz="2000" dirty="0">
                <a:solidFill>
                  <a:srgbClr val="FFFFFF"/>
                </a:solidFill>
              </a:rPr>
              <a:t> </a:t>
            </a:r>
            <a:r>
              <a:rPr lang="ru-RU" sz="2000" dirty="0" err="1">
                <a:solidFill>
                  <a:srgbClr val="FFFFFF"/>
                </a:solidFill>
              </a:rPr>
              <a:t>фірми</a:t>
            </a:r>
            <a:endParaRPr lang="uk-UA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0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4EC64-4BB4-4F2D-A014-87EF43C3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uk-UA" sz="3700">
                <a:solidFill>
                  <a:srgbClr val="FFFFFF"/>
                </a:solidFill>
              </a:rPr>
              <a:t>Етапи процесу сегментування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6F70136-A4A4-468D-B836-5136DC2B56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42435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43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 ÐµÐ·ÑÐ»ÑÑÐ°Ñ Ð¿Ð¾ÑÑÐºÑ Ð·Ð¾Ð±ÑÐ°Ð¶ÐµÐ½Ñ Ð·Ð° Ð·Ð°Ð¿Ð¸ÑÐ¾Ð¼ &quot;ÑÐ°ÐºÑÐ¾ÑÐ¸ ÑÐµÐ³Ð¼ÐµÐ½ÑÑÐ²Ð°Ð½Ð½Ñ ÑÐ¿Ð¾Ð¶Ð¸Ð²ÑÐ¾Ð³Ð¾ ÑÐ¸Ð½ÐºÑ&quot;">
            <a:extLst>
              <a:ext uri="{FF2B5EF4-FFF2-40B4-BE49-F238E27FC236}">
                <a16:creationId xmlns:a16="http://schemas.microsoft.com/office/drawing/2014/main" id="{ED8E9B52-0BBE-43EF-88D1-05F376E39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208" y="0"/>
            <a:ext cx="68300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93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A8973-7928-4641-A2BC-6D300390C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Методи сегментування ринку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Ð ÐµÐ·ÑÐ»ÑÑÐ°Ñ Ð¿Ð¾ÑÑÐºÑ Ð·Ð¾Ð±ÑÐ°Ð¶ÐµÐ½Ñ Ð·Ð° Ð·Ð°Ð¿Ð¸ÑÐ¾Ð¼ &quot;Ð¼ÐµÑÐ¾Ð´Ð¸ ÑÐµÐ³Ð¼ÐµÐ½ÑÐ°ÑÑÑ ÑÐ¸Ð½ÐºÑ Ð¿Ð¾Ð±ÑÐ´Ð¾Ð²Ð° ÑÑÑÐºÐ¸ ÑÐµÐ³Ð¼ÐµÐ½ÑÑÐ²Ð°Ð½Ð½Ñ&quot;">
            <a:extLst>
              <a:ext uri="{FF2B5EF4-FFF2-40B4-BE49-F238E27FC236}">
                <a16:creationId xmlns:a16="http://schemas.microsoft.com/office/drawing/2014/main" id="{BD5FEBC8-8DB4-47DB-BDCD-286DA29C4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8" t="12081" b="1"/>
          <a:stretch/>
        </p:blipFill>
        <p:spPr bwMode="auto">
          <a:xfrm>
            <a:off x="5153822" y="903879"/>
            <a:ext cx="6553545" cy="505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17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2" name="Picture 4" descr="ÐÐÐ¢ÐÐ Ð£ÐÐ Ð£ÐÐ£ÐÐÐÐ¬ &#10;ÑÐµ Ð¿Ð¾Ð´ÑÐ» Ð¾Ð±âÑÐºÑÑÐ² ÑÐ¿Ð¾Ð¶Ð¸Ð²Ð°ÑÑÐ² Ð½Ð° Ð¿ÑÐ´Ð³ÑÑÐ¿Ð¸ Ð·Ð° &#10;Ð¼ÐµÐ½Ñ Ð·Ð½Ð°ÑÑÑÐ¸Ð¼Ð¸ Ð¾Ð·Ð½Ð°ÐºÐ°Ð¼Ð¸. &#10;ÐÐÐ¢ÐÐ ÐÐÐÐÐ¢ÐÐÐÐÐÐ ÐÐÐÐ &#10;Ð¡Ð¢ÐÐ¢ÐÐ¡Ð¢ÐÐ§Ð...">
            <a:extLst>
              <a:ext uri="{FF2B5EF4-FFF2-40B4-BE49-F238E27FC236}">
                <a16:creationId xmlns:a16="http://schemas.microsoft.com/office/drawing/2014/main" id="{1659F6EC-1146-4159-A760-DD499BC2FF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4"/>
          <a:stretch/>
        </p:blipFill>
        <p:spPr bwMode="auto">
          <a:xfrm>
            <a:off x="643467" y="1183852"/>
            <a:ext cx="5294716" cy="449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ÐÐÐ¢ÐÐ ÐÐÐÐ£ÐÐÐÐ Ð¡ÐÐ¢ÐÐ &#10;Ð¡ÐÐÐÐÐÐ¢Ð£ÐÐÐÐÐ¯ &#10;Ð²Ð¸ÐºÐ¾ÑÐ¸ÑÑÐ¾Ð²ÑÑÑÑÑÑ Ð´Ð»Ñ Ð²Ð¸Ð´ÑÐ»ÐµÐ½Ð½Ñ Ð±Ð°Ð·Ð¾Ð²Ð¸Ñ ÑÐ¸Ð½ÐºÑÐ² &#10;Ð½Ð° ÑÑÐ²Ð½Ñ Ð¼Ð°ÐºÑÐ¾ÑÐµÐ³Ð¼ÐµÐ½ÑÑÐ²Ð°Ð½Ð½Ñ. &#10;Ð Ð¾ÑÐ½Ð¾Ð²Ñ...">
            <a:extLst>
              <a:ext uri="{FF2B5EF4-FFF2-40B4-BE49-F238E27FC236}">
                <a16:creationId xmlns:a16="http://schemas.microsoft.com/office/drawing/2014/main" id="{2D50B220-633A-428E-A9F0-416436AB9D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4"/>
          <a:stretch/>
        </p:blipFill>
        <p:spPr bwMode="auto">
          <a:xfrm>
            <a:off x="6253817" y="1183853"/>
            <a:ext cx="5294715" cy="449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30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DAAB828-02C8-4111-AC14-FF5ACEDDF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0"/>
            <a:ext cx="8797955" cy="6858000"/>
          </a:xfrm>
          <a:custGeom>
            <a:avLst/>
            <a:gdLst>
              <a:gd name="connsiteX0" fmla="*/ 1951386 w 8751613"/>
              <a:gd name="connsiteY0" fmla="*/ 0 h 6858000"/>
              <a:gd name="connsiteX1" fmla="*/ 6808636 w 8751613"/>
              <a:gd name="connsiteY1" fmla="*/ 0 h 6858000"/>
              <a:gd name="connsiteX2" fmla="*/ 6972292 w 8751613"/>
              <a:gd name="connsiteY2" fmla="*/ 272824 h 6858000"/>
              <a:gd name="connsiteX3" fmla="*/ 8684358 w 8751613"/>
              <a:gd name="connsiteY3" fmla="*/ 3126935 h 6858000"/>
              <a:gd name="connsiteX4" fmla="*/ 8684358 w 8751613"/>
              <a:gd name="connsiteY4" fmla="*/ 3731065 h 6858000"/>
              <a:gd name="connsiteX5" fmla="*/ 6813619 w 8751613"/>
              <a:gd name="connsiteY5" fmla="*/ 6849692 h 6858000"/>
              <a:gd name="connsiteX6" fmla="*/ 6808636 w 8751613"/>
              <a:gd name="connsiteY6" fmla="*/ 6858000 h 6858000"/>
              <a:gd name="connsiteX7" fmla="*/ 1951386 w 8751613"/>
              <a:gd name="connsiteY7" fmla="*/ 6858000 h 6858000"/>
              <a:gd name="connsiteX8" fmla="*/ 1787729 w 8751613"/>
              <a:gd name="connsiteY8" fmla="*/ 6585176 h 6858000"/>
              <a:gd name="connsiteX9" fmla="*/ 75663 w 8751613"/>
              <a:gd name="connsiteY9" fmla="*/ 3731065 h 6858000"/>
              <a:gd name="connsiteX10" fmla="*/ 75663 w 8751613"/>
              <a:gd name="connsiteY10" fmla="*/ 3126935 h 6858000"/>
              <a:gd name="connsiteX11" fmla="*/ 1946402 w 8751613"/>
              <a:gd name="connsiteY11" fmla="*/ 8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51613" h="6858000">
                <a:moveTo>
                  <a:pt x="1951386" y="0"/>
                </a:moveTo>
                <a:lnTo>
                  <a:pt x="6808636" y="0"/>
                </a:lnTo>
                <a:lnTo>
                  <a:pt x="6972292" y="272824"/>
                </a:lnTo>
                <a:cubicBezTo>
                  <a:pt x="8684358" y="3126935"/>
                  <a:pt x="8684358" y="3126935"/>
                  <a:pt x="8684358" y="3126935"/>
                </a:cubicBezTo>
                <a:cubicBezTo>
                  <a:pt x="8774032" y="3299544"/>
                  <a:pt x="8774032" y="3558457"/>
                  <a:pt x="8684358" y="3731065"/>
                </a:cubicBezTo>
                <a:cubicBezTo>
                  <a:pt x="7154297" y="6281764"/>
                  <a:pt x="6867411" y="6760019"/>
                  <a:pt x="6813619" y="6849692"/>
                </a:cubicBezTo>
                <a:lnTo>
                  <a:pt x="6808636" y="6858000"/>
                </a:lnTo>
                <a:lnTo>
                  <a:pt x="1951386" y="6858000"/>
                </a:lnTo>
                <a:lnTo>
                  <a:pt x="1787729" y="6585176"/>
                </a:lnTo>
                <a:cubicBezTo>
                  <a:pt x="75663" y="3731065"/>
                  <a:pt x="75663" y="3731065"/>
                  <a:pt x="75663" y="3731065"/>
                </a:cubicBezTo>
                <a:cubicBezTo>
                  <a:pt x="-25220" y="3558457"/>
                  <a:pt x="-25220" y="3299544"/>
                  <a:pt x="75663" y="3126935"/>
                </a:cubicBezTo>
                <a:cubicBezTo>
                  <a:pt x="1605724" y="576237"/>
                  <a:pt x="1892611" y="97981"/>
                  <a:pt x="1946402" y="83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 descr="ÐÐ¡ÐÐÐÐÐ ÐÐÐ¢ÐÐÐ ÐÐÐÐ¡Ð¢ÐÐ ÐÐÐÐ &#10;ÐÐÐÐÐÐÐ£: &#10;â¢ ÐÐµÑÐ¾Ð´ Ð´ÐµÑÐµÐ²Ð¾Ð¿Ð¾Ð´ÑÐ±Ð½Ð¾Ñ ÐºÐ»Ð°ÑÑÐµÑÐ¸Ð·Ð°ÑÑÑ &#10;(ÑÑÑÐ°ÑÑÑÑÐ½Ð° ÐºÐ»Ð°ÑÑÐµÑÐ¸Ð·Ð°ÑÑÑ, tree &#10;clustering) &#10;...">
            <a:extLst>
              <a:ext uri="{FF2B5EF4-FFF2-40B4-BE49-F238E27FC236}">
                <a16:creationId xmlns:a16="http://schemas.microsoft.com/office/drawing/2014/main" id="{439EA54E-965F-4D83-B47F-9EB7D60A76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4" b="5274"/>
          <a:stretch/>
        </p:blipFill>
        <p:spPr bwMode="auto">
          <a:xfrm>
            <a:off x="2316481" y="1220501"/>
            <a:ext cx="5498268" cy="441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C32D4553-E775-4F16-9A6F-FED8D166A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00124"/>
            <a:chExt cx="1562267" cy="1172973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50F864A1-23CF-4954-887F-3C4458622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8D313E8C-7457-407E-BDA5-EACA44D38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125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9DA82-1FBC-4D09-9933-FAD2D822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Стратегії сегментації</a:t>
            </a:r>
          </a:p>
        </p:txBody>
      </p:sp>
      <p:pic>
        <p:nvPicPr>
          <p:cNvPr id="5122" name="Picture 2" descr="http://ua.textreferat.com/images/referats/21819/image010.gif">
            <a:extLst>
              <a:ext uri="{FF2B5EF4-FFF2-40B4-BE49-F238E27FC236}">
                <a16:creationId xmlns:a16="http://schemas.microsoft.com/office/drawing/2014/main" id="{A630A138-5A5F-4732-869D-C16024D87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1459733"/>
            <a:ext cx="7188199" cy="393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22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Широкоэкранный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Лекція №4 Сегментування ринку</vt:lpstr>
      <vt:lpstr>Сегментування ринку</vt:lpstr>
      <vt:lpstr>Кінцева мета сегментування цільового ринку</vt:lpstr>
      <vt:lpstr>Етапи процесу сегментування</vt:lpstr>
      <vt:lpstr>Презентация PowerPoint</vt:lpstr>
      <vt:lpstr>Методи сегментування ринку</vt:lpstr>
      <vt:lpstr>Презентация PowerPoint</vt:lpstr>
      <vt:lpstr>Презентация PowerPoint</vt:lpstr>
      <vt:lpstr>Стратегії сегментації</vt:lpstr>
      <vt:lpstr>Стратегії сегментування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№4 Сегментування ринку</dc:title>
  <dc:creator>Naumova Mariia</dc:creator>
  <cp:lastModifiedBy>Naumova Mariia</cp:lastModifiedBy>
  <cp:revision>1</cp:revision>
  <dcterms:created xsi:type="dcterms:W3CDTF">2019-12-12T11:09:38Z</dcterms:created>
  <dcterms:modified xsi:type="dcterms:W3CDTF">2019-12-12T11:09:42Z</dcterms:modified>
</cp:coreProperties>
</file>