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1" r:id="rId6"/>
    <p:sldId id="260" r:id="rId7"/>
    <p:sldId id="259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125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Еволюційні алгоритми</a:t>
            </a:r>
            <a:br>
              <a:rPr lang="en-US" b="1" dirty="0"/>
            </a:br>
            <a:r>
              <a:rPr lang="uk-UA" b="1" dirty="0"/>
              <a:t>частина ІІ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rmAutofit/>
          </a:bodyPr>
          <a:lstStyle/>
          <a:p>
            <a:r>
              <a:rPr lang="uk-UA" dirty="0"/>
              <a:t>Особливості генетичних алгоритмів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196752"/>
            <a:ext cx="7992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sz="2400" dirty="0"/>
              <a:t>Відносно висока обчислювальна трудомісткість, яка проте долається за рахунок </a:t>
            </a:r>
            <a:r>
              <a:rPr lang="uk-UA" sz="2400" dirty="0" err="1"/>
              <a:t>розпаралелювання</a:t>
            </a:r>
            <a:r>
              <a:rPr lang="uk-UA" sz="2400" dirty="0"/>
              <a:t> на рівні організації еволюційних обчислень і на рівні їх безпосередньої реалізації в обчислювальній системі.</a:t>
            </a:r>
            <a:endParaRPr lang="en-US" sz="2400" dirty="0"/>
          </a:p>
          <a:p>
            <a:pPr lvl="0" algn="just"/>
            <a:endParaRPr lang="uk-UA" sz="2400" dirty="0"/>
          </a:p>
          <a:p>
            <a:pPr lvl="0" algn="just"/>
            <a:r>
              <a:rPr lang="uk-UA" sz="2400" dirty="0"/>
              <a:t>Відносно невисока ефективність на заключних фазах моделювання еволюції (оператори пошуку в еволюційних алгоритмах не орієнтовані на швидке попадання в локальний оптимум).</a:t>
            </a:r>
            <a:endParaRPr lang="en-US" sz="2400" dirty="0"/>
          </a:p>
          <a:p>
            <a:pPr lvl="0" algn="just"/>
            <a:endParaRPr lang="uk-UA" sz="2400" dirty="0"/>
          </a:p>
          <a:p>
            <a:pPr lvl="0" algn="just"/>
            <a:r>
              <a:rPr lang="uk-UA" sz="2400" dirty="0"/>
              <a:t>Невирішеність питань </a:t>
            </a:r>
            <a:r>
              <a:rPr lang="uk-UA" sz="2400" dirty="0" err="1"/>
              <a:t>самоадаптації</a:t>
            </a:r>
            <a:r>
              <a:rPr lang="uk-UA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02532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0AA56-2663-4F83-9583-9BCE241D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uk-UA" dirty="0"/>
              <a:t>Можливі проблеми при реалізації генетичних алгоритмів на прикладах</a:t>
            </a:r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59F7F3-C764-4B47-AADB-DF6C1BC429F7}"/>
              </a:ext>
            </a:extLst>
          </p:cNvPr>
          <p:cNvSpPr txBox="1"/>
          <p:nvPr/>
        </p:nvSpPr>
        <p:spPr>
          <a:xfrm>
            <a:off x="683568" y="1988840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400" dirty="0"/>
              <a:t>Знаходження рішення </a:t>
            </a:r>
            <a:r>
              <a:rPr lang="uk-UA" sz="2400" dirty="0" err="1"/>
              <a:t>діофантового</a:t>
            </a:r>
            <a:r>
              <a:rPr lang="uk-UA" sz="2400" dirty="0"/>
              <a:t> рівняння</a:t>
            </a:r>
          </a:p>
          <a:p>
            <a:pPr marL="342900" indent="-342900">
              <a:buAutoNum type="arabicPeriod"/>
            </a:pPr>
            <a:r>
              <a:rPr lang="uk-UA" sz="2400" dirty="0"/>
              <a:t>Виведення особини з необхідними властивостями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E8D2DF-46FA-40B6-ADF8-FCC80C01F9A3}"/>
              </a:ext>
            </a:extLst>
          </p:cNvPr>
          <p:cNvSpPr txBox="1"/>
          <p:nvPr/>
        </p:nvSpPr>
        <p:spPr>
          <a:xfrm>
            <a:off x="2915816" y="1340768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Приклади</a:t>
            </a:r>
            <a:endParaRPr lang="ru-UA" sz="28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48E011-D3F5-46CD-BDEC-99B19758EE74}"/>
              </a:ext>
            </a:extLst>
          </p:cNvPr>
          <p:cNvSpPr txBox="1"/>
          <p:nvPr/>
        </p:nvSpPr>
        <p:spPr>
          <a:xfrm>
            <a:off x="3203848" y="3212976"/>
            <a:ext cx="2592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Висновки</a:t>
            </a:r>
            <a:endParaRPr lang="ru-UA" sz="28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06289B-09F7-4631-9847-901F5AF0DD22}"/>
              </a:ext>
            </a:extLst>
          </p:cNvPr>
          <p:cNvSpPr txBox="1"/>
          <p:nvPr/>
        </p:nvSpPr>
        <p:spPr>
          <a:xfrm>
            <a:off x="719572" y="3933056"/>
            <a:ext cx="77048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400" dirty="0"/>
              <a:t>Застосування генетичного алгоритму переважно творча задача </a:t>
            </a:r>
          </a:p>
          <a:p>
            <a:pPr marL="342900" indent="-342900" algn="just">
              <a:buAutoNum type="arabicPeriod"/>
            </a:pPr>
            <a:r>
              <a:rPr lang="uk-UA" sz="2400" dirty="0"/>
              <a:t>Проблемами в застосування генетичних алгоритмів залишаються визначення розміру популяції, визначення параметрів мутації, принципів здійснення схрещування.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79118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uk-UA" dirty="0"/>
              <a:t>Острівна модель та уникнення стагнації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3508" y="1196752"/>
            <a:ext cx="88569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Острівна</a:t>
            </a:r>
            <a:r>
              <a:rPr lang="ru-RU" dirty="0"/>
              <a:t> модель (</a:t>
            </a:r>
            <a:r>
              <a:rPr lang="ru-RU" dirty="0" err="1"/>
              <a:t>island</a:t>
            </a:r>
            <a:r>
              <a:rPr lang="ru-RU" dirty="0"/>
              <a:t> </a:t>
            </a:r>
            <a:r>
              <a:rPr lang="ru-RU" dirty="0" err="1"/>
              <a:t>model</a:t>
            </a:r>
            <a:r>
              <a:rPr lang="ru-RU" dirty="0"/>
              <a:t>) - модель </a:t>
            </a:r>
            <a:r>
              <a:rPr lang="ru-RU" dirty="0" err="1"/>
              <a:t>паралельного</a:t>
            </a:r>
            <a:r>
              <a:rPr lang="ru-RU" dirty="0"/>
              <a:t> </a:t>
            </a:r>
            <a:r>
              <a:rPr lang="ru-RU" dirty="0" err="1"/>
              <a:t>генетичного</a:t>
            </a:r>
            <a:r>
              <a:rPr lang="ru-RU" dirty="0"/>
              <a:t> алгоритму. </a:t>
            </a:r>
            <a:r>
              <a:rPr lang="ru-RU" dirty="0" err="1"/>
              <a:t>Популяцію</a:t>
            </a:r>
            <a:r>
              <a:rPr lang="ru-RU" dirty="0"/>
              <a:t> </a:t>
            </a:r>
            <a:r>
              <a:rPr lang="ru-RU" dirty="0" err="1"/>
              <a:t>розділяють</a:t>
            </a:r>
            <a:r>
              <a:rPr lang="ru-RU" dirty="0"/>
              <a:t> на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ізольованих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(</a:t>
            </a:r>
            <a:r>
              <a:rPr lang="ru-RU" dirty="0" err="1"/>
              <a:t>островів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підпопуляцій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з них </a:t>
            </a:r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якогось</a:t>
            </a:r>
            <a:r>
              <a:rPr lang="ru-RU" dirty="0"/>
              <a:t> </a:t>
            </a:r>
            <a:r>
              <a:rPr lang="ru-RU" dirty="0" err="1"/>
              <a:t>генетичного</a:t>
            </a:r>
            <a:r>
              <a:rPr lang="ru-RU" dirty="0"/>
              <a:t> алгоритму. </a:t>
            </a:r>
          </a:p>
          <a:p>
            <a:pPr algn="just"/>
            <a:r>
              <a:rPr lang="uk-UA" dirty="0"/>
              <a:t>Під час обчислень періодично острови обмінюються окремими якісними особинами. </a:t>
            </a:r>
          </a:p>
          <a:p>
            <a:pPr algn="just"/>
            <a:r>
              <a:rPr lang="uk-UA" dirty="0"/>
              <a:t>Фактично реалізація острівної моделі дозволяє об’єднати декілька «гарних» рішень з метою отримання найкращого.</a:t>
            </a:r>
          </a:p>
          <a:p>
            <a:pPr algn="just"/>
            <a:r>
              <a:rPr lang="uk-UA" dirty="0"/>
              <a:t>Для такої моделі ключовим питанням залишається встановлення коректної частоти міграції між островами.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3429000"/>
            <a:ext cx="294322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58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40960" cy="1196752"/>
          </a:xfrm>
        </p:spPr>
        <p:txBody>
          <a:bodyPr>
            <a:normAutofit fontScale="90000"/>
          </a:bodyPr>
          <a:lstStyle/>
          <a:p>
            <a:r>
              <a:rPr lang="uk-UA" dirty="0"/>
              <a:t>Особливості реалізації острівної моделі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1210437"/>
            <a:ext cx="8352928" cy="518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3941" y="1196752"/>
            <a:ext cx="84969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/>
              <a:t>На </a:t>
            </a:r>
            <a:r>
              <a:rPr lang="ru-RU" sz="2400" dirty="0" err="1"/>
              <a:t>збіжність</a:t>
            </a:r>
            <a:r>
              <a:rPr lang="ru-RU" sz="2400" dirty="0"/>
              <a:t> </a:t>
            </a:r>
            <a:r>
              <a:rPr lang="ru-RU" sz="2400" dirty="0" err="1"/>
              <a:t>острівної</a:t>
            </a:r>
            <a:r>
              <a:rPr lang="ru-RU" sz="2400" dirty="0"/>
              <a:t> </a:t>
            </a:r>
            <a:r>
              <a:rPr lang="ru-RU" sz="2400" dirty="0" err="1"/>
              <a:t>моделі</a:t>
            </a:r>
            <a:r>
              <a:rPr lang="ru-RU" sz="2400" dirty="0"/>
              <a:t> сильно </a:t>
            </a:r>
            <a:r>
              <a:rPr lang="ru-RU" sz="2400" dirty="0" err="1"/>
              <a:t>впливає</a:t>
            </a:r>
            <a:r>
              <a:rPr lang="ru-RU" sz="2400" dirty="0"/>
              <a:t> </a:t>
            </a:r>
            <a:r>
              <a:rPr lang="ru-RU" sz="2400" dirty="0" err="1"/>
              <a:t>стратегія</a:t>
            </a:r>
            <a:r>
              <a:rPr lang="ru-RU" sz="2400" dirty="0"/>
              <a:t> </a:t>
            </a:r>
            <a:r>
              <a:rPr lang="ru-RU" sz="2400" dirty="0" err="1"/>
              <a:t>міграції</a:t>
            </a:r>
            <a:r>
              <a:rPr lang="ru-RU" sz="2400" dirty="0"/>
              <a:t>.</a:t>
            </a:r>
          </a:p>
          <a:p>
            <a:pPr algn="just"/>
            <a:r>
              <a:rPr lang="ru-RU" sz="2400" dirty="0" err="1"/>
              <a:t>Існує</a:t>
            </a:r>
            <a:r>
              <a:rPr lang="ru-RU" sz="2400" dirty="0"/>
              <a:t> </a:t>
            </a:r>
            <a:r>
              <a:rPr lang="ru-RU" sz="2400" dirty="0" err="1"/>
              <a:t>кілька</a:t>
            </a:r>
            <a:r>
              <a:rPr lang="ru-RU" sz="2400" dirty="0"/>
              <a:t> </a:t>
            </a:r>
            <a:r>
              <a:rPr lang="ru-RU" sz="2400" dirty="0" err="1"/>
              <a:t>механізмів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такої</a:t>
            </a:r>
            <a:r>
              <a:rPr lang="ru-RU" sz="2400" dirty="0"/>
              <a:t> </a:t>
            </a:r>
            <a:r>
              <a:rPr lang="ru-RU" sz="2400" dirty="0" err="1"/>
              <a:t>стратегії</a:t>
            </a:r>
            <a:r>
              <a:rPr lang="ru-RU" sz="2400" dirty="0"/>
              <a:t>:</a:t>
            </a:r>
          </a:p>
          <a:p>
            <a:pPr algn="just"/>
            <a:r>
              <a:rPr lang="ru-RU" sz="2400" dirty="0"/>
              <a:t>при </a:t>
            </a:r>
            <a:r>
              <a:rPr lang="ru-RU" sz="2400" dirty="0" err="1"/>
              <a:t>міграції</a:t>
            </a:r>
            <a:r>
              <a:rPr lang="ru-RU" sz="2400" dirty="0"/>
              <a:t> ми </a:t>
            </a:r>
            <a:r>
              <a:rPr lang="ru-RU" sz="2400" dirty="0" err="1"/>
              <a:t>передаємо</a:t>
            </a:r>
            <a:r>
              <a:rPr lang="ru-RU" sz="2400" dirty="0"/>
              <a:t> </a:t>
            </a:r>
            <a:r>
              <a:rPr lang="ru-RU" sz="2400" dirty="0" err="1"/>
              <a:t>кращу</a:t>
            </a:r>
            <a:r>
              <a:rPr lang="ru-RU" sz="2400" dirty="0"/>
              <a:t> хромосому, таким чином, ми </a:t>
            </a:r>
            <a:r>
              <a:rPr lang="ru-RU" sz="2400" dirty="0" err="1"/>
              <a:t>гарантуємо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при </a:t>
            </a:r>
            <a:r>
              <a:rPr lang="ru-RU" sz="2400" dirty="0" err="1"/>
              <a:t>міграції</a:t>
            </a:r>
            <a:r>
              <a:rPr lang="ru-RU" sz="2400" dirty="0"/>
              <a:t> у нас не буде </a:t>
            </a:r>
            <a:r>
              <a:rPr lang="ru-RU" sz="2400" dirty="0" err="1"/>
              <a:t>кілька</a:t>
            </a:r>
            <a:r>
              <a:rPr lang="ru-RU" sz="2400" dirty="0"/>
              <a:t> </a:t>
            </a:r>
            <a:r>
              <a:rPr lang="ru-RU" sz="2400" dirty="0" err="1"/>
              <a:t>островів</a:t>
            </a:r>
            <a:r>
              <a:rPr lang="ru-RU" sz="2400" dirty="0"/>
              <a:t> з </a:t>
            </a:r>
            <a:r>
              <a:rPr lang="ru-RU" sz="2400" dirty="0" err="1"/>
              <a:t>однією</a:t>
            </a:r>
            <a:r>
              <a:rPr lang="ru-RU" sz="2400" dirty="0"/>
              <a:t> і </a:t>
            </a:r>
            <a:r>
              <a:rPr lang="ru-RU" sz="2400" dirty="0" err="1"/>
              <a:t>тією</a:t>
            </a:r>
            <a:r>
              <a:rPr lang="ru-RU" sz="2400" dirty="0"/>
              <a:t> </a:t>
            </a:r>
            <a:r>
              <a:rPr lang="ru-RU" sz="2400" dirty="0" err="1"/>
              <a:t>кращої</a:t>
            </a:r>
            <a:r>
              <a:rPr lang="ru-RU" sz="2400" dirty="0"/>
              <a:t> </a:t>
            </a:r>
            <a:r>
              <a:rPr lang="ru-RU" sz="2400" dirty="0" err="1"/>
              <a:t>особиною</a:t>
            </a:r>
            <a:r>
              <a:rPr lang="ru-RU" sz="2400" dirty="0"/>
              <a:t>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при </a:t>
            </a:r>
            <a:r>
              <a:rPr lang="ru-RU" sz="2400" dirty="0" err="1"/>
              <a:t>міграції</a:t>
            </a:r>
            <a:r>
              <a:rPr lang="ru-RU" sz="2400" dirty="0"/>
              <a:t> ми </a:t>
            </a:r>
            <a:r>
              <a:rPr lang="ru-RU" sz="2400" dirty="0" err="1"/>
              <a:t>передаємо</a:t>
            </a:r>
            <a:r>
              <a:rPr lang="ru-RU" sz="2400" dirty="0"/>
              <a:t> </a:t>
            </a:r>
            <a:r>
              <a:rPr lang="ru-RU" sz="2400" dirty="0" err="1"/>
              <a:t>копію</a:t>
            </a:r>
            <a:r>
              <a:rPr lang="ru-RU" sz="2400" dirty="0"/>
              <a:t> </a:t>
            </a:r>
            <a:r>
              <a:rPr lang="ru-RU" sz="2400" dirty="0" err="1"/>
              <a:t>кращої</a:t>
            </a:r>
            <a:r>
              <a:rPr lang="ru-RU" sz="2400" dirty="0"/>
              <a:t> </a:t>
            </a:r>
            <a:r>
              <a:rPr lang="ru-RU" sz="2400" dirty="0" err="1"/>
              <a:t>хромосоми</a:t>
            </a:r>
            <a:r>
              <a:rPr lang="ru-RU" sz="2400" dirty="0"/>
              <a:t>. </a:t>
            </a:r>
            <a:r>
              <a:rPr lang="ru-RU" sz="2400" dirty="0" err="1"/>
              <a:t>Цей</a:t>
            </a:r>
            <a:r>
              <a:rPr lang="ru-RU" sz="2400" dirty="0"/>
              <a:t> </a:t>
            </a:r>
            <a:r>
              <a:rPr lang="ru-RU" sz="2400" dirty="0" err="1"/>
              <a:t>підхід</a:t>
            </a:r>
            <a:r>
              <a:rPr lang="ru-RU" sz="2400" dirty="0"/>
              <a:t> хороший для </a:t>
            </a:r>
            <a:r>
              <a:rPr lang="ru-RU" sz="2400" dirty="0" err="1"/>
              <a:t>рідкісної</a:t>
            </a:r>
            <a:r>
              <a:rPr lang="ru-RU" sz="2400" dirty="0"/>
              <a:t> </a:t>
            </a:r>
            <a:r>
              <a:rPr lang="ru-RU" sz="2400" dirty="0" err="1"/>
              <a:t>міграції</a:t>
            </a:r>
            <a:r>
              <a:rPr lang="ru-RU" sz="2400" dirty="0"/>
              <a:t> з метою </a:t>
            </a:r>
            <a:r>
              <a:rPr lang="ru-RU" sz="2400" dirty="0" err="1"/>
              <a:t>поновлення</a:t>
            </a:r>
            <a:r>
              <a:rPr lang="ru-RU" sz="2400" dirty="0"/>
              <a:t> </a:t>
            </a:r>
            <a:r>
              <a:rPr lang="ru-RU" sz="2400" dirty="0" err="1"/>
              <a:t>генетичного</a:t>
            </a:r>
            <a:r>
              <a:rPr lang="ru-RU" sz="2400" dirty="0"/>
              <a:t> набору на «</a:t>
            </a:r>
            <a:r>
              <a:rPr lang="ru-RU" sz="2400" dirty="0" err="1"/>
              <a:t>відсталих</a:t>
            </a:r>
            <a:r>
              <a:rPr lang="ru-RU" sz="2400" dirty="0"/>
              <a:t>» островах. Але при </a:t>
            </a:r>
            <a:r>
              <a:rPr lang="ru-RU" sz="2400" dirty="0" err="1"/>
              <a:t>частій</a:t>
            </a:r>
            <a:r>
              <a:rPr lang="ru-RU" sz="2400" dirty="0"/>
              <a:t> </a:t>
            </a:r>
            <a:r>
              <a:rPr lang="ru-RU" sz="2400" dirty="0" err="1"/>
              <a:t>міграції</a:t>
            </a:r>
            <a:r>
              <a:rPr lang="ru-RU" sz="2400" dirty="0"/>
              <a:t>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призводить</a:t>
            </a:r>
            <a:r>
              <a:rPr lang="ru-RU" sz="2400" dirty="0"/>
              <a:t> до того,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зростає</a:t>
            </a:r>
            <a:r>
              <a:rPr lang="ru-RU" sz="2400" dirty="0"/>
              <a:t> </a:t>
            </a:r>
            <a:r>
              <a:rPr lang="ru-RU" sz="2400" dirty="0" err="1"/>
              <a:t>ймовірність</a:t>
            </a:r>
            <a:r>
              <a:rPr lang="ru-RU" sz="2400" dirty="0"/>
              <a:t> </a:t>
            </a:r>
            <a:r>
              <a:rPr lang="ru-RU" sz="2400" dirty="0" err="1"/>
              <a:t>домінування</a:t>
            </a:r>
            <a:r>
              <a:rPr lang="ru-RU" sz="2400" dirty="0"/>
              <a:t> </a:t>
            </a:r>
            <a:r>
              <a:rPr lang="ru-RU" sz="2400" dirty="0" err="1"/>
              <a:t>лідируючої</a:t>
            </a:r>
            <a:r>
              <a:rPr lang="ru-RU" sz="2400" dirty="0"/>
              <a:t> </a:t>
            </a:r>
            <a:r>
              <a:rPr lang="ru-RU" sz="2400" dirty="0" err="1"/>
              <a:t>хромосоми</a:t>
            </a:r>
            <a:r>
              <a:rPr lang="ru-RU" sz="2400" dirty="0"/>
              <a:t> </a:t>
            </a:r>
            <a:r>
              <a:rPr lang="ru-RU" sz="2400" dirty="0" err="1"/>
              <a:t>майже</a:t>
            </a:r>
            <a:r>
              <a:rPr lang="ru-RU" sz="2400" dirty="0"/>
              <a:t> на </a:t>
            </a:r>
            <a:r>
              <a:rPr lang="ru-RU" sz="2400" dirty="0" err="1"/>
              <a:t>всіх</a:t>
            </a:r>
            <a:r>
              <a:rPr lang="ru-RU" sz="2400" dirty="0"/>
              <a:t> островах;</a:t>
            </a:r>
          </a:p>
          <a:p>
            <a:pPr algn="just"/>
            <a:endParaRPr lang="ru-RU" sz="2400" dirty="0"/>
          </a:p>
          <a:p>
            <a:pPr algn="just"/>
            <a:r>
              <a:rPr lang="ru-RU" sz="2400" dirty="0"/>
              <a:t>при </a:t>
            </a:r>
            <a:r>
              <a:rPr lang="ru-RU" sz="2400" dirty="0" err="1"/>
              <a:t>міграції</a:t>
            </a:r>
            <a:r>
              <a:rPr lang="ru-RU" sz="2400" dirty="0"/>
              <a:t> ми </a:t>
            </a:r>
            <a:r>
              <a:rPr lang="ru-RU" sz="2400" dirty="0" err="1"/>
              <a:t>передаємо</a:t>
            </a:r>
            <a:r>
              <a:rPr lang="ru-RU" sz="2400" dirty="0"/>
              <a:t> </a:t>
            </a:r>
            <a:r>
              <a:rPr lang="ru-RU" sz="2400" dirty="0" err="1"/>
              <a:t>мутовану</a:t>
            </a:r>
            <a:r>
              <a:rPr lang="ru-RU" sz="2400" dirty="0"/>
              <a:t> </a:t>
            </a:r>
            <a:r>
              <a:rPr lang="ru-RU" sz="2400" dirty="0" err="1"/>
              <a:t>копію</a:t>
            </a:r>
            <a:r>
              <a:rPr lang="ru-RU" sz="2400" dirty="0"/>
              <a:t> </a:t>
            </a:r>
            <a:r>
              <a:rPr lang="ru-RU" sz="2400" dirty="0" err="1"/>
              <a:t>кращої</a:t>
            </a:r>
            <a:r>
              <a:rPr lang="ru-RU" sz="2400" dirty="0"/>
              <a:t> </a:t>
            </a:r>
            <a:r>
              <a:rPr lang="ru-RU" sz="2400" dirty="0" err="1"/>
              <a:t>хромосоми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 </a:t>
            </a:r>
            <a:r>
              <a:rPr lang="ru-RU" sz="2400" dirty="0" err="1"/>
              <a:t>фітнес</a:t>
            </a:r>
            <a:r>
              <a:rPr lang="ru-RU" sz="2400" dirty="0"/>
              <a:t> </a:t>
            </a:r>
            <a:r>
              <a:rPr lang="ru-RU" sz="2400" dirty="0" err="1"/>
              <a:t>функції</a:t>
            </a:r>
            <a:r>
              <a:rPr lang="ru-RU" sz="2400" dirty="0"/>
              <a:t> </a:t>
            </a:r>
            <a:r>
              <a:rPr lang="ru-RU" sz="2400" dirty="0" err="1"/>
              <a:t>відрізняється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оригінальної</a:t>
            </a:r>
            <a:r>
              <a:rPr lang="ru-RU" sz="2400" dirty="0"/>
              <a:t> </a:t>
            </a:r>
            <a:r>
              <a:rPr lang="ru-RU" sz="2400" dirty="0" err="1"/>
              <a:t>хромосоми</a:t>
            </a:r>
            <a:r>
              <a:rPr lang="ru-RU" sz="2400" dirty="0"/>
              <a:t>. </a:t>
            </a:r>
            <a:r>
              <a:rPr lang="ru-RU" sz="2400" dirty="0" err="1"/>
              <a:t>Можливе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при </a:t>
            </a:r>
            <a:r>
              <a:rPr lang="ru-RU" sz="2400" dirty="0" err="1"/>
              <a:t>частій</a:t>
            </a:r>
            <a:r>
              <a:rPr lang="ru-RU" sz="2400" dirty="0"/>
              <a:t> </a:t>
            </a:r>
            <a:r>
              <a:rPr lang="ru-RU" sz="2400" dirty="0" err="1"/>
              <a:t>міграції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589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850106"/>
          </a:xfrm>
        </p:spPr>
        <p:txBody>
          <a:bodyPr/>
          <a:lstStyle/>
          <a:p>
            <a:r>
              <a:rPr lang="uk-UA" dirty="0"/>
              <a:t>Каскадна модель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894730"/>
            <a:ext cx="89644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апробації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описана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острівна</a:t>
            </a:r>
            <a:r>
              <a:rPr lang="ru-RU" dirty="0"/>
              <a:t> модель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стандартна модель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стагнації</a:t>
            </a:r>
            <a:r>
              <a:rPr lang="ru-RU" dirty="0"/>
              <a:t> </a:t>
            </a:r>
            <a:r>
              <a:rPr lang="ru-RU" dirty="0" err="1"/>
              <a:t>генетичного</a:t>
            </a:r>
            <a:r>
              <a:rPr lang="ru-RU" dirty="0"/>
              <a:t> алгоритму, але часто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, коли </a:t>
            </a:r>
            <a:r>
              <a:rPr lang="ru-RU" dirty="0" err="1"/>
              <a:t>генетичний</a:t>
            </a:r>
            <a:r>
              <a:rPr lang="ru-RU" dirty="0"/>
              <a:t> алгоритм </a:t>
            </a:r>
            <a:r>
              <a:rPr lang="ru-RU" dirty="0" err="1"/>
              <a:t>намагається</a:t>
            </a:r>
            <a:r>
              <a:rPr lang="ru-RU" dirty="0"/>
              <a:t> </a:t>
            </a:r>
            <a:r>
              <a:rPr lang="ru-RU" dirty="0" err="1"/>
              <a:t>поліпшити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пристосованості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поколінь.Тому</a:t>
            </a:r>
            <a:r>
              <a:rPr lang="ru-RU" dirty="0"/>
              <a:t>,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запропонований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один вид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генетичного</a:t>
            </a:r>
            <a:r>
              <a:rPr lang="ru-RU" dirty="0"/>
              <a:t> алгоритму.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r>
              <a:rPr lang="ru-RU" dirty="0"/>
              <a:t> як для </a:t>
            </a:r>
            <a:r>
              <a:rPr lang="ru-RU" dirty="0" err="1"/>
              <a:t>стандартної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так і для </a:t>
            </a:r>
            <a:r>
              <a:rPr lang="ru-RU" dirty="0" err="1"/>
              <a:t>острівної</a:t>
            </a:r>
            <a:r>
              <a:rPr lang="ru-RU" dirty="0"/>
              <a:t>. </a:t>
            </a: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тривалої</a:t>
            </a:r>
            <a:r>
              <a:rPr lang="ru-RU" dirty="0"/>
              <a:t> </a:t>
            </a:r>
            <a:r>
              <a:rPr lang="ru-RU" dirty="0" err="1"/>
              <a:t>стагнації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</a:t>
            </a:r>
            <a:r>
              <a:rPr lang="ru-RU" dirty="0" err="1"/>
              <a:t>особин</a:t>
            </a:r>
            <a:r>
              <a:rPr lang="ru-RU" dirty="0"/>
              <a:t> </a:t>
            </a:r>
            <a:r>
              <a:rPr lang="ru-RU" dirty="0" err="1"/>
              <a:t>відбираються</a:t>
            </a:r>
            <a:r>
              <a:rPr lang="ru-RU" dirty="0"/>
              <a:t> в </a:t>
            </a:r>
            <a:r>
              <a:rPr lang="ru-RU" dirty="0" err="1"/>
              <a:t>спеціальне</a:t>
            </a:r>
            <a:r>
              <a:rPr lang="ru-RU" dirty="0"/>
              <a:t> </a:t>
            </a:r>
            <a:r>
              <a:rPr lang="ru-RU" dirty="0" err="1"/>
              <a:t>сховище</a:t>
            </a:r>
            <a:r>
              <a:rPr lang="ru-RU" dirty="0"/>
              <a:t>. Сам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генерації</a:t>
            </a:r>
            <a:r>
              <a:rPr lang="ru-RU" dirty="0"/>
              <a:t> </a:t>
            </a:r>
            <a:r>
              <a:rPr lang="ru-RU" dirty="0" err="1"/>
              <a:t>запускається</a:t>
            </a:r>
            <a:r>
              <a:rPr lang="ru-RU" dirty="0"/>
              <a:t> заново. Коли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пристосованості</a:t>
            </a:r>
            <a:r>
              <a:rPr lang="ru-RU" dirty="0"/>
              <a:t>, </a:t>
            </a:r>
            <a:r>
              <a:rPr lang="ru-RU" dirty="0" err="1"/>
              <a:t>близького</a:t>
            </a:r>
            <a:r>
              <a:rPr lang="ru-RU" dirty="0"/>
              <a:t> до </a:t>
            </a:r>
            <a:r>
              <a:rPr lang="ru-RU" dirty="0" err="1"/>
              <a:t>значення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збережених</a:t>
            </a:r>
            <a:r>
              <a:rPr lang="ru-RU" dirty="0"/>
              <a:t> хромосом, то </a:t>
            </a:r>
            <a:r>
              <a:rPr lang="ru-RU" dirty="0" err="1"/>
              <a:t>ця</a:t>
            </a:r>
            <a:r>
              <a:rPr lang="ru-RU" dirty="0"/>
              <a:t> хромосома </a:t>
            </a:r>
            <a:r>
              <a:rPr lang="ru-RU" dirty="0" err="1"/>
              <a:t>додається</a:t>
            </a:r>
            <a:r>
              <a:rPr lang="ru-RU" dirty="0"/>
              <a:t> в </a:t>
            </a:r>
            <a:r>
              <a:rPr lang="ru-RU" dirty="0" err="1"/>
              <a:t>популяцію</a:t>
            </a:r>
            <a:r>
              <a:rPr lang="ru-RU" dirty="0"/>
              <a:t>. </a:t>
            </a:r>
            <a:r>
              <a:rPr lang="ru-RU" dirty="0" err="1"/>
              <a:t>Причому</a:t>
            </a:r>
            <a:r>
              <a:rPr lang="ru-RU" dirty="0"/>
              <a:t>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популяція</a:t>
            </a:r>
            <a:r>
              <a:rPr lang="ru-RU" dirty="0"/>
              <a:t> </a:t>
            </a:r>
            <a:r>
              <a:rPr lang="ru-RU" dirty="0" err="1"/>
              <a:t>встигла</a:t>
            </a:r>
            <a:r>
              <a:rPr lang="ru-RU" dirty="0"/>
              <a:t> </a:t>
            </a:r>
            <a:r>
              <a:rPr lang="ru-RU" dirty="0" err="1"/>
              <a:t>застосувати</a:t>
            </a:r>
            <a:r>
              <a:rPr lang="ru-RU" dirty="0"/>
              <a:t> </a:t>
            </a:r>
            <a:r>
              <a:rPr lang="ru-RU" dirty="0" err="1"/>
              <a:t>отриману</a:t>
            </a:r>
            <a:r>
              <a:rPr lang="ru-RU" dirty="0"/>
              <a:t> </a:t>
            </a:r>
            <a:r>
              <a:rPr lang="ru-RU" dirty="0" err="1"/>
              <a:t>особина</a:t>
            </a:r>
            <a:r>
              <a:rPr lang="ru-RU" dirty="0"/>
              <a:t> для </a:t>
            </a:r>
            <a:r>
              <a:rPr lang="ru-RU" dirty="0" err="1"/>
              <a:t>генетичних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(</a:t>
            </a:r>
            <a:r>
              <a:rPr lang="ru-RU" dirty="0" err="1"/>
              <a:t>схрещування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мутації</a:t>
            </a:r>
            <a:r>
              <a:rPr lang="ru-RU" dirty="0"/>
              <a:t>)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1. Хромосома </a:t>
            </a:r>
            <a:r>
              <a:rPr lang="ru-RU" dirty="0" err="1"/>
              <a:t>позначається</a:t>
            </a:r>
            <a:r>
              <a:rPr lang="ru-RU" dirty="0"/>
              <a:t> </a:t>
            </a:r>
            <a:r>
              <a:rPr lang="ru-RU" dirty="0" err="1"/>
              <a:t>спеціальним</a:t>
            </a:r>
            <a:r>
              <a:rPr lang="ru-RU" dirty="0"/>
              <a:t> прапором,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гарантує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особина</a:t>
            </a:r>
            <a:r>
              <a:rPr lang="ru-RU" dirty="0"/>
              <a:t> </a:t>
            </a:r>
            <a:r>
              <a:rPr lang="ru-RU" dirty="0" err="1"/>
              <a:t>залишиться</a:t>
            </a:r>
            <a:r>
              <a:rPr lang="ru-RU" dirty="0"/>
              <a:t> в </a:t>
            </a:r>
            <a:r>
              <a:rPr lang="ru-RU" dirty="0" err="1"/>
              <a:t>популяції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en-US" dirty="0"/>
              <a:t>N </a:t>
            </a:r>
            <a:r>
              <a:rPr lang="ru-RU" dirty="0" err="1"/>
              <a:t>поколінь</a:t>
            </a:r>
            <a:r>
              <a:rPr lang="ru-RU" dirty="0"/>
              <a:t>.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особина</a:t>
            </a:r>
            <a:r>
              <a:rPr lang="ru-RU" dirty="0"/>
              <a:t> з великою </a:t>
            </a:r>
            <a:r>
              <a:rPr lang="ru-RU" dirty="0" err="1"/>
              <a:t>ймовірністю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</a:t>
            </a:r>
            <a:r>
              <a:rPr lang="ru-RU" dirty="0" err="1"/>
              <a:t>вибути</a:t>
            </a:r>
            <a:r>
              <a:rPr lang="ru-RU" dirty="0"/>
              <a:t> з </a:t>
            </a:r>
            <a:r>
              <a:rPr lang="ru-RU" dirty="0" err="1"/>
              <a:t>боротьби</a:t>
            </a:r>
            <a:r>
              <a:rPr lang="ru-RU" dirty="0"/>
              <a:t> при </a:t>
            </a:r>
            <a:r>
              <a:rPr lang="ru-RU" dirty="0" err="1"/>
              <a:t>відборі</a:t>
            </a:r>
            <a:r>
              <a:rPr lang="ru-RU" dirty="0"/>
              <a:t> нового </a:t>
            </a:r>
            <a:r>
              <a:rPr lang="ru-RU" dirty="0" err="1"/>
              <a:t>покоління</a:t>
            </a:r>
            <a:r>
              <a:rPr lang="ru-RU" dirty="0"/>
              <a:t>. Для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хромосоми</a:t>
            </a:r>
            <a:r>
              <a:rPr lang="ru-RU" dirty="0"/>
              <a:t> </a:t>
            </a:r>
            <a:r>
              <a:rPr lang="ru-RU" dirty="0" err="1"/>
              <a:t>ймовірність</a:t>
            </a:r>
            <a:r>
              <a:rPr lang="ru-RU" dirty="0"/>
              <a:t> </a:t>
            </a:r>
            <a:r>
              <a:rPr lang="ru-RU" dirty="0" err="1"/>
              <a:t>схрещування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для </a:t>
            </a:r>
            <a:r>
              <a:rPr lang="ru-RU" dirty="0" err="1"/>
              <a:t>решти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.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схрещування</a:t>
            </a:r>
            <a:r>
              <a:rPr lang="ru-RU" dirty="0"/>
              <a:t> для таких </a:t>
            </a:r>
            <a:r>
              <a:rPr lang="ru-RU" dirty="0" err="1"/>
              <a:t>особин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операція</a:t>
            </a:r>
            <a:r>
              <a:rPr lang="ru-RU" dirty="0"/>
              <a:t> </a:t>
            </a:r>
            <a:r>
              <a:rPr lang="ru-RU" dirty="0" err="1"/>
              <a:t>ін'єкції</a:t>
            </a:r>
            <a:r>
              <a:rPr lang="ru-RU" dirty="0"/>
              <a:t>, описана в </a:t>
            </a:r>
            <a:r>
              <a:rPr lang="ru-RU" dirty="0" err="1"/>
              <a:t>розділі</a:t>
            </a:r>
            <a:r>
              <a:rPr lang="ru-RU" dirty="0"/>
              <a:t> </a:t>
            </a:r>
          </a:p>
          <a:p>
            <a:pPr algn="just"/>
            <a:r>
              <a:rPr lang="ru-RU" dirty="0"/>
              <a:t>2.Операція </a:t>
            </a:r>
            <a:r>
              <a:rPr lang="ru-RU" dirty="0" err="1"/>
              <a:t>мутації</a:t>
            </a:r>
            <a:r>
              <a:rPr lang="ru-RU" dirty="0"/>
              <a:t> для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хромосоми</a:t>
            </a:r>
            <a:r>
              <a:rPr lang="ru-RU" dirty="0"/>
              <a:t> </a:t>
            </a:r>
            <a:r>
              <a:rPr lang="ru-RU" dirty="0" err="1"/>
              <a:t>виключається</a:t>
            </a:r>
            <a:r>
              <a:rPr lang="ru-RU" dirty="0"/>
              <a:t> з </a:t>
            </a:r>
            <a:r>
              <a:rPr lang="ru-RU" dirty="0" err="1"/>
              <a:t>генетичного</a:t>
            </a:r>
            <a:r>
              <a:rPr lang="ru-RU" dirty="0"/>
              <a:t> алгоритму, так як при </a:t>
            </a:r>
            <a:r>
              <a:rPr lang="ru-RU" dirty="0" err="1"/>
              <a:t>попередньому</a:t>
            </a:r>
            <a:r>
              <a:rPr lang="ru-RU" dirty="0"/>
              <a:t> запуску генератора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стагнації</a:t>
            </a:r>
            <a:r>
              <a:rPr lang="ru-RU" dirty="0"/>
              <a:t> </a:t>
            </a:r>
            <a:r>
              <a:rPr lang="ru-RU" dirty="0" err="1"/>
              <a:t>застосовувався</a:t>
            </a:r>
            <a:r>
              <a:rPr lang="ru-RU" dirty="0"/>
              <a:t> «</a:t>
            </a:r>
            <a:r>
              <a:rPr lang="ru-RU" dirty="0" err="1"/>
              <a:t>форсований</a:t>
            </a:r>
            <a:r>
              <a:rPr lang="ru-RU" dirty="0"/>
              <a:t>» режим з </a:t>
            </a:r>
            <a:r>
              <a:rPr lang="ru-RU" dirty="0" err="1"/>
              <a:t>множинними</a:t>
            </a:r>
            <a:r>
              <a:rPr lang="ru-RU" dirty="0"/>
              <a:t> </a:t>
            </a:r>
            <a:r>
              <a:rPr lang="ru-RU" dirty="0" err="1"/>
              <a:t>мутаціями</a:t>
            </a:r>
            <a:r>
              <a:rPr lang="ru-RU" dirty="0"/>
              <a:t>. А так як </a:t>
            </a:r>
            <a:r>
              <a:rPr lang="ru-RU" dirty="0" err="1"/>
              <a:t>відбулося</a:t>
            </a:r>
            <a:r>
              <a:rPr lang="ru-RU" dirty="0"/>
              <a:t> </a:t>
            </a:r>
            <a:r>
              <a:rPr lang="ru-RU" dirty="0" err="1"/>
              <a:t>скидання</a:t>
            </a:r>
            <a:r>
              <a:rPr lang="ru-RU" dirty="0"/>
              <a:t> </a:t>
            </a:r>
            <a:r>
              <a:rPr lang="ru-RU" dirty="0" err="1"/>
              <a:t>популяції</a:t>
            </a:r>
            <a:r>
              <a:rPr lang="ru-RU" dirty="0"/>
              <a:t>, то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мутації</a:t>
            </a:r>
            <a:r>
              <a:rPr lang="ru-RU" dirty="0"/>
              <a:t> для таких хромосом є </a:t>
            </a:r>
            <a:r>
              <a:rPr lang="ru-RU" dirty="0" err="1"/>
              <a:t>неефективним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9066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635" y="-35443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/>
              <a:t>Висновки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8897" y="1052736"/>
            <a:ext cx="822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err="1"/>
              <a:t>Генетичні</a:t>
            </a:r>
            <a:r>
              <a:rPr lang="ru-RU" sz="2400" dirty="0"/>
              <a:t> </a:t>
            </a:r>
            <a:r>
              <a:rPr lang="ru-RU" sz="2400" dirty="0" err="1"/>
              <a:t>алгоритми</a:t>
            </a:r>
            <a:r>
              <a:rPr lang="ru-RU" sz="2400" dirty="0"/>
              <a:t> є </a:t>
            </a:r>
            <a:r>
              <a:rPr lang="ru-RU" sz="2400" dirty="0" err="1"/>
              <a:t>універсальним</a:t>
            </a:r>
            <a:r>
              <a:rPr lang="ru-RU" sz="2400" dirty="0"/>
              <a:t> методом </a:t>
            </a:r>
            <a:r>
              <a:rPr lang="ru-RU" sz="2400" dirty="0" err="1"/>
              <a:t>оптимізації</a:t>
            </a:r>
            <a:r>
              <a:rPr lang="ru-RU" sz="2400" dirty="0"/>
              <a:t> </a:t>
            </a:r>
            <a:r>
              <a:rPr lang="ru-RU" sz="2400" dirty="0" err="1"/>
              <a:t>багатопараметричних</a:t>
            </a:r>
            <a:r>
              <a:rPr lang="ru-RU" sz="2400" dirty="0"/>
              <a:t> </a:t>
            </a:r>
            <a:r>
              <a:rPr lang="ru-RU" sz="2400" dirty="0" err="1"/>
              <a:t>функцій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дозволяє</a:t>
            </a:r>
            <a:r>
              <a:rPr lang="ru-RU" sz="2400" dirty="0"/>
              <a:t> </a:t>
            </a:r>
            <a:r>
              <a:rPr lang="ru-RU" sz="2400" dirty="0" err="1"/>
              <a:t>вирішувати</a:t>
            </a:r>
            <a:r>
              <a:rPr lang="ru-RU" sz="2400" dirty="0"/>
              <a:t> широкий спектр </a:t>
            </a:r>
            <a:r>
              <a:rPr lang="ru-RU" sz="2400" dirty="0" err="1"/>
              <a:t>завдань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pPr algn="just"/>
            <a:r>
              <a:rPr lang="ru-RU" sz="2400" dirty="0" err="1"/>
              <a:t>Генетичні</a:t>
            </a:r>
            <a:r>
              <a:rPr lang="ru-RU" sz="2400" dirty="0"/>
              <a:t> </a:t>
            </a:r>
            <a:r>
              <a:rPr lang="ru-RU" sz="2400" dirty="0" err="1"/>
              <a:t>алгоритми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безліч</a:t>
            </a:r>
            <a:r>
              <a:rPr lang="ru-RU" sz="2400" dirty="0"/>
              <a:t> </a:t>
            </a:r>
            <a:r>
              <a:rPr lang="ru-RU" sz="2400" dirty="0" err="1"/>
              <a:t>модифікацій</a:t>
            </a:r>
            <a:r>
              <a:rPr lang="ru-RU" sz="2400" dirty="0"/>
              <a:t> і сильно </a:t>
            </a:r>
            <a:r>
              <a:rPr lang="ru-RU" sz="2400" dirty="0" err="1"/>
              <a:t>залежать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параметрів</a:t>
            </a:r>
            <a:r>
              <a:rPr lang="ru-RU" sz="2400" dirty="0"/>
              <a:t>. </a:t>
            </a:r>
            <a:r>
              <a:rPr lang="ru-RU" sz="2400" dirty="0" err="1"/>
              <a:t>Найчастіше</a:t>
            </a:r>
            <a:r>
              <a:rPr lang="ru-RU" sz="2400" dirty="0"/>
              <a:t> невелика </a:t>
            </a:r>
            <a:r>
              <a:rPr lang="ru-RU" sz="2400" dirty="0" err="1"/>
              <a:t>зміна</a:t>
            </a:r>
            <a:r>
              <a:rPr lang="ru-RU" sz="2400" dirty="0"/>
              <a:t> одного з них </a:t>
            </a:r>
            <a:r>
              <a:rPr lang="ru-RU" sz="2400" dirty="0" err="1"/>
              <a:t>може</a:t>
            </a:r>
            <a:r>
              <a:rPr lang="ru-RU" sz="2400" dirty="0"/>
              <a:t> привести до </a:t>
            </a:r>
            <a:r>
              <a:rPr lang="ru-RU" sz="2400" dirty="0" err="1"/>
              <a:t>несподіваного</a:t>
            </a:r>
            <a:r>
              <a:rPr lang="ru-RU" sz="2400" dirty="0"/>
              <a:t> </a:t>
            </a:r>
            <a:r>
              <a:rPr lang="ru-RU" sz="2400" dirty="0" err="1"/>
              <a:t>поліпшення</a:t>
            </a:r>
            <a:r>
              <a:rPr lang="ru-RU" sz="2400" dirty="0"/>
              <a:t> результату.</a:t>
            </a:r>
          </a:p>
          <a:p>
            <a:endParaRPr lang="ru-RU" sz="2400" dirty="0"/>
          </a:p>
          <a:p>
            <a:pPr algn="just"/>
            <a:r>
              <a:rPr lang="ru-RU" sz="2400" dirty="0" err="1"/>
              <a:t>Слід</a:t>
            </a:r>
            <a:r>
              <a:rPr lang="ru-RU" sz="2400" dirty="0"/>
              <a:t> </a:t>
            </a:r>
            <a:r>
              <a:rPr lang="ru-RU" sz="2400" dirty="0" err="1"/>
              <a:t>пам'ятати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ГА </a:t>
            </a:r>
            <a:r>
              <a:rPr lang="ru-RU" sz="2400" dirty="0" err="1"/>
              <a:t>корисно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в тих </a:t>
            </a:r>
            <a:r>
              <a:rPr lang="ru-RU" sz="2400" dirty="0" err="1"/>
              <a:t>випадках</a:t>
            </a:r>
            <a:r>
              <a:rPr lang="ru-RU" sz="2400" dirty="0"/>
              <a:t>, коли для </a:t>
            </a:r>
            <a:r>
              <a:rPr lang="ru-RU" sz="2400" dirty="0" err="1"/>
              <a:t>даного</a:t>
            </a:r>
            <a:r>
              <a:rPr lang="ru-RU" sz="2400" dirty="0"/>
              <a:t> </a:t>
            </a:r>
            <a:r>
              <a:rPr lang="ru-RU" sz="2400" dirty="0" err="1"/>
              <a:t>завдання</a:t>
            </a:r>
            <a:r>
              <a:rPr lang="ru-RU" sz="2400" dirty="0"/>
              <a:t> </a:t>
            </a:r>
            <a:r>
              <a:rPr lang="ru-RU" sz="2400" dirty="0" err="1"/>
              <a:t>немає</a:t>
            </a:r>
            <a:r>
              <a:rPr lang="ru-RU" sz="2400" dirty="0"/>
              <a:t> </a:t>
            </a:r>
            <a:r>
              <a:rPr lang="ru-RU" sz="2400" dirty="0" err="1"/>
              <a:t>відповідного</a:t>
            </a:r>
            <a:r>
              <a:rPr lang="ru-RU" sz="2400" dirty="0"/>
              <a:t> </a:t>
            </a:r>
            <a:r>
              <a:rPr lang="ru-RU" sz="2400" dirty="0" err="1"/>
              <a:t>спеціального</a:t>
            </a:r>
            <a:r>
              <a:rPr lang="ru-RU" sz="2400" dirty="0"/>
              <a:t> алгоритму </a:t>
            </a:r>
            <a:r>
              <a:rPr lang="ru-RU" sz="2400" dirty="0" err="1"/>
              <a:t>рішення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0965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04A76-A05C-41A9-A84E-E06D769B0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Програми, на основі еволюційного програмування</a:t>
            </a:r>
            <a:endParaRPr lang="ru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F2E561-6750-4627-91D3-6D60E914C8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584911"/>
            <a:ext cx="4332171" cy="221436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918333E-03D6-48E6-9A9A-B23DA650B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959" y="1417638"/>
            <a:ext cx="2963513" cy="3604148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83739D1-D526-44EA-962D-69277D1B12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3933056"/>
            <a:ext cx="6300192" cy="281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648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617</Words>
  <Application>Microsoft Office PowerPoint</Application>
  <PresentationFormat>Экран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Еволюційні алгоритми частина ІІ</vt:lpstr>
      <vt:lpstr>Особливості генетичних алгоритмів</vt:lpstr>
      <vt:lpstr>Можливі проблеми при реалізації генетичних алгоритмів на прикладах</vt:lpstr>
      <vt:lpstr>Острівна модель та уникнення стагнації</vt:lpstr>
      <vt:lpstr>Особливості реалізації острівної моделі</vt:lpstr>
      <vt:lpstr>Каскадна модель</vt:lpstr>
      <vt:lpstr>Висновки</vt:lpstr>
      <vt:lpstr>Програми, на основі еволюційного програмування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Генетичні алгоритми</dc:title>
  <dc:creator>bogdan</dc:creator>
  <cp:lastModifiedBy>Троцько Володимир Валентинович</cp:lastModifiedBy>
  <cp:revision>54</cp:revision>
  <dcterms:created xsi:type="dcterms:W3CDTF">2017-02-11T03:54:11Z</dcterms:created>
  <dcterms:modified xsi:type="dcterms:W3CDTF">2021-10-20T07:17:08Z</dcterms:modified>
</cp:coreProperties>
</file>