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69" r:id="rId7"/>
    <p:sldId id="266" r:id="rId8"/>
    <p:sldId id="277" r:id="rId9"/>
    <p:sldId id="281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7" r:id="rId18"/>
    <p:sldId id="288" r:id="rId19"/>
    <p:sldId id="289" r:id="rId20"/>
    <p:sldId id="290" r:id="rId21"/>
    <p:sldId id="286" r:id="rId22"/>
    <p:sldId id="291" r:id="rId23"/>
    <p:sldId id="292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1" autoAdjust="0"/>
  </p:normalViewPr>
  <p:slideViewPr>
    <p:cSldViewPr snapToGrid="0" showGuides="1">
      <p:cViewPr varScale="1">
        <p:scale>
          <a:sx n="112" d="100"/>
          <a:sy n="112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61FCE-F9F6-4DCD-9884-FA3E185C8890}" type="doc">
      <dgm:prSet loTypeId="urn:microsoft.com/office/officeart/2005/8/layout/lProcess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315305E2-C4AE-47B9-8EC9-39C5B4E756E7}">
      <dgm:prSet phldrT="[Текст]" custT="1"/>
      <dgm:spPr/>
      <dgm:t>
        <a:bodyPr/>
        <a:lstStyle/>
        <a:p>
          <a:r>
            <a:rPr lang="uk-UA" sz="1600" dirty="0"/>
            <a:t>Товар за задумом</a:t>
          </a:r>
        </a:p>
      </dgm:t>
    </dgm:pt>
    <dgm:pt modelId="{E5D01B81-3D44-4C4C-B677-CF5100507496}" type="parTrans" cxnId="{412ED650-DE66-453D-96ED-C527AB3B8F35}">
      <dgm:prSet/>
      <dgm:spPr/>
      <dgm:t>
        <a:bodyPr/>
        <a:lstStyle/>
        <a:p>
          <a:endParaRPr lang="uk-UA"/>
        </a:p>
      </dgm:t>
    </dgm:pt>
    <dgm:pt modelId="{0370B9C8-FD43-452C-9F36-82277A0BBE57}" type="sibTrans" cxnId="{412ED650-DE66-453D-96ED-C527AB3B8F35}">
      <dgm:prSet/>
      <dgm:spPr/>
      <dgm:t>
        <a:bodyPr/>
        <a:lstStyle/>
        <a:p>
          <a:endParaRPr lang="uk-UA"/>
        </a:p>
      </dgm:t>
    </dgm:pt>
    <dgm:pt modelId="{BDE04360-7380-4506-9539-DCACDB62CCB3}">
      <dgm:prSet phldrT="[Текст]"/>
      <dgm:spPr/>
      <dgm:t>
        <a:bodyPr/>
        <a:lstStyle/>
        <a:p>
          <a:r>
            <a:rPr lang="uk-UA" dirty="0"/>
            <a:t>Сукупність бажань і потреб потенційних покупців, що будуть задоволені цим товаром. </a:t>
          </a:r>
        </a:p>
        <a:p>
          <a:r>
            <a:rPr lang="uk-UA" dirty="0"/>
            <a:t>Сутність товару – основна вигода споживача</a:t>
          </a:r>
        </a:p>
        <a:p>
          <a:endParaRPr lang="uk-UA" dirty="0"/>
        </a:p>
      </dgm:t>
    </dgm:pt>
    <dgm:pt modelId="{829DE397-7E36-4774-B123-3BBA444313FB}" type="parTrans" cxnId="{3A3D94EB-0A1A-4BA7-982C-49FBCE256FC0}">
      <dgm:prSet/>
      <dgm:spPr/>
      <dgm:t>
        <a:bodyPr/>
        <a:lstStyle/>
        <a:p>
          <a:endParaRPr lang="uk-UA"/>
        </a:p>
      </dgm:t>
    </dgm:pt>
    <dgm:pt modelId="{E055BAC5-A646-4B73-ADFC-4E5E061CB2B9}" type="sibTrans" cxnId="{3A3D94EB-0A1A-4BA7-982C-49FBCE256FC0}">
      <dgm:prSet/>
      <dgm:spPr/>
      <dgm:t>
        <a:bodyPr/>
        <a:lstStyle/>
        <a:p>
          <a:endParaRPr lang="uk-UA"/>
        </a:p>
      </dgm:t>
    </dgm:pt>
    <dgm:pt modelId="{B0FF5A70-74C9-439B-92D2-9682D6E029F1}">
      <dgm:prSet phldrT="[Текст]"/>
      <dgm:spPr/>
      <dgm:t>
        <a:bodyPr/>
        <a:lstStyle/>
        <a:p>
          <a:r>
            <a:rPr lang="uk-UA" dirty="0"/>
            <a:t>І рівень</a:t>
          </a:r>
        </a:p>
      </dgm:t>
    </dgm:pt>
    <dgm:pt modelId="{6378A0FA-3C10-41F9-BF02-4DAB1CC206B1}" type="parTrans" cxnId="{773A7D27-0C4E-4905-983D-F1BD13BEBAD8}">
      <dgm:prSet/>
      <dgm:spPr/>
      <dgm:t>
        <a:bodyPr/>
        <a:lstStyle/>
        <a:p>
          <a:endParaRPr lang="uk-UA"/>
        </a:p>
      </dgm:t>
    </dgm:pt>
    <dgm:pt modelId="{7F3F3F1D-0E11-4976-8DF3-42C25F326A77}" type="sibTrans" cxnId="{773A7D27-0C4E-4905-983D-F1BD13BEBAD8}">
      <dgm:prSet/>
      <dgm:spPr/>
      <dgm:t>
        <a:bodyPr/>
        <a:lstStyle/>
        <a:p>
          <a:endParaRPr lang="uk-UA"/>
        </a:p>
      </dgm:t>
    </dgm:pt>
    <dgm:pt modelId="{0DB4DE31-1492-42CB-801A-C3334E375965}">
      <dgm:prSet phldrT="[Текст]" custT="1"/>
      <dgm:spPr/>
      <dgm:t>
        <a:bodyPr/>
        <a:lstStyle/>
        <a:p>
          <a:r>
            <a:rPr lang="uk-UA" sz="1600" dirty="0"/>
            <a:t>Товар у реальному виконанні – фактичний товар</a:t>
          </a:r>
        </a:p>
      </dgm:t>
    </dgm:pt>
    <dgm:pt modelId="{B4ED3909-C9D5-41B0-A1C2-80E8D9D1CB21}" type="parTrans" cxnId="{53FBB604-0B95-487D-84BE-C5C1784CE8C9}">
      <dgm:prSet/>
      <dgm:spPr/>
      <dgm:t>
        <a:bodyPr/>
        <a:lstStyle/>
        <a:p>
          <a:endParaRPr lang="uk-UA"/>
        </a:p>
      </dgm:t>
    </dgm:pt>
    <dgm:pt modelId="{B3B19ADE-8ECD-4525-8CEC-32F0D48C1A08}" type="sibTrans" cxnId="{53FBB604-0B95-487D-84BE-C5C1784CE8C9}">
      <dgm:prSet/>
      <dgm:spPr/>
      <dgm:t>
        <a:bodyPr/>
        <a:lstStyle/>
        <a:p>
          <a:endParaRPr lang="uk-UA"/>
        </a:p>
      </dgm:t>
    </dgm:pt>
    <dgm:pt modelId="{3DFB6A6E-C0B7-43EA-87B2-03E6CBE51430}">
      <dgm:prSet phldrT="[Текст]"/>
      <dgm:spPr/>
      <dgm:t>
        <a:bodyPr/>
        <a:lstStyle/>
        <a:p>
          <a:r>
            <a:rPr lang="uk-UA" dirty="0"/>
            <a:t>Товар характеризується: </a:t>
          </a:r>
        </a:p>
        <a:p>
          <a:r>
            <a:rPr lang="uk-UA" dirty="0"/>
            <a:t>Споживчими властивостями</a:t>
          </a:r>
        </a:p>
        <a:p>
          <a:r>
            <a:rPr lang="uk-UA" dirty="0"/>
            <a:t>Конструкцією і технологією виробництва</a:t>
          </a:r>
        </a:p>
        <a:p>
          <a:r>
            <a:rPr lang="uk-UA" dirty="0"/>
            <a:t>Рівнем якості</a:t>
          </a:r>
        </a:p>
        <a:p>
          <a:r>
            <a:rPr lang="uk-UA" dirty="0"/>
            <a:t>Упаковкою</a:t>
          </a:r>
        </a:p>
        <a:p>
          <a:r>
            <a:rPr lang="uk-UA" dirty="0"/>
            <a:t>Фірмовою назвою і торговою маркою</a:t>
          </a:r>
        </a:p>
        <a:p>
          <a:r>
            <a:rPr lang="uk-UA" dirty="0"/>
            <a:t>Інформацією про товар</a:t>
          </a:r>
        </a:p>
        <a:p>
          <a:r>
            <a:rPr lang="uk-UA" dirty="0"/>
            <a:t>Репутацією виробника</a:t>
          </a:r>
        </a:p>
        <a:p>
          <a:r>
            <a:rPr lang="uk-UA" dirty="0"/>
            <a:t>Ціною</a:t>
          </a:r>
        </a:p>
      </dgm:t>
    </dgm:pt>
    <dgm:pt modelId="{3568A776-0B55-496A-B674-A609D9C23F27}" type="parTrans" cxnId="{5FA0DF07-DA68-4759-A922-664B99C3BC86}">
      <dgm:prSet/>
      <dgm:spPr/>
      <dgm:t>
        <a:bodyPr/>
        <a:lstStyle/>
        <a:p>
          <a:endParaRPr lang="uk-UA"/>
        </a:p>
      </dgm:t>
    </dgm:pt>
    <dgm:pt modelId="{9FDB363B-C3F7-490E-ABE4-25927B009110}" type="sibTrans" cxnId="{5FA0DF07-DA68-4759-A922-664B99C3BC86}">
      <dgm:prSet/>
      <dgm:spPr/>
      <dgm:t>
        <a:bodyPr/>
        <a:lstStyle/>
        <a:p>
          <a:endParaRPr lang="uk-UA"/>
        </a:p>
      </dgm:t>
    </dgm:pt>
    <dgm:pt modelId="{C7723E96-22BB-45DC-B458-8CE5BF1AB878}">
      <dgm:prSet phldrT="[Текст]"/>
      <dgm:spPr/>
      <dgm:t>
        <a:bodyPr/>
        <a:lstStyle/>
        <a:p>
          <a:r>
            <a:rPr lang="uk-UA" dirty="0"/>
            <a:t>ІІ рівень</a:t>
          </a:r>
        </a:p>
      </dgm:t>
    </dgm:pt>
    <dgm:pt modelId="{1D2CA296-F9A3-41A3-98A4-723B0F9246EE}" type="parTrans" cxnId="{43DE4E60-BE98-489D-88B7-9E933797770E}">
      <dgm:prSet/>
      <dgm:spPr/>
      <dgm:t>
        <a:bodyPr/>
        <a:lstStyle/>
        <a:p>
          <a:endParaRPr lang="uk-UA"/>
        </a:p>
      </dgm:t>
    </dgm:pt>
    <dgm:pt modelId="{77018394-8A96-4689-A517-F11AB2AD8598}" type="sibTrans" cxnId="{43DE4E60-BE98-489D-88B7-9E933797770E}">
      <dgm:prSet/>
      <dgm:spPr/>
      <dgm:t>
        <a:bodyPr/>
        <a:lstStyle/>
        <a:p>
          <a:endParaRPr lang="uk-UA"/>
        </a:p>
      </dgm:t>
    </dgm:pt>
    <dgm:pt modelId="{5F8B8941-9EC3-404A-B9D0-77B9FAFE8B73}">
      <dgm:prSet phldrT="[Текст]" custT="1"/>
      <dgm:spPr/>
      <dgm:t>
        <a:bodyPr/>
        <a:lstStyle/>
        <a:p>
          <a:r>
            <a:rPr lang="uk-UA" sz="1600" dirty="0"/>
            <a:t>Товар з підкріпленням</a:t>
          </a:r>
        </a:p>
      </dgm:t>
    </dgm:pt>
    <dgm:pt modelId="{F0CF206E-4542-452E-A285-717EF9C6DE40}" type="parTrans" cxnId="{ED1B8218-71BE-4FBD-A273-BA7D3F4C483E}">
      <dgm:prSet/>
      <dgm:spPr/>
      <dgm:t>
        <a:bodyPr/>
        <a:lstStyle/>
        <a:p>
          <a:endParaRPr lang="uk-UA"/>
        </a:p>
      </dgm:t>
    </dgm:pt>
    <dgm:pt modelId="{14DA1723-61F6-4754-9B4A-7004790F7009}" type="sibTrans" cxnId="{ED1B8218-71BE-4FBD-A273-BA7D3F4C483E}">
      <dgm:prSet/>
      <dgm:spPr/>
      <dgm:t>
        <a:bodyPr/>
        <a:lstStyle/>
        <a:p>
          <a:endParaRPr lang="uk-UA"/>
        </a:p>
      </dgm:t>
    </dgm:pt>
    <dgm:pt modelId="{970AE46C-CF1A-4976-AE6C-E22375453DEB}">
      <dgm:prSet phldrT="[Текст]"/>
      <dgm:spPr/>
      <dgm:t>
        <a:bodyPr/>
        <a:lstStyle/>
        <a:p>
          <a:r>
            <a:rPr lang="uk-UA" dirty="0"/>
            <a:t>Перед- чи </a:t>
          </a:r>
          <a:r>
            <a:rPr lang="uk-UA" dirty="0" err="1"/>
            <a:t>післяпродажне</a:t>
          </a:r>
          <a:r>
            <a:rPr lang="uk-UA" dirty="0"/>
            <a:t> обслуговування</a:t>
          </a:r>
        </a:p>
        <a:p>
          <a:r>
            <a:rPr lang="uk-UA" dirty="0"/>
            <a:t>Гарантійні зобов’язання</a:t>
          </a:r>
        </a:p>
        <a:p>
          <a:r>
            <a:rPr lang="uk-UA" dirty="0"/>
            <a:t>Забезпечення продавців рекламними матеріалами</a:t>
          </a:r>
        </a:p>
        <a:p>
          <a:r>
            <a:rPr lang="uk-UA" dirty="0"/>
            <a:t>Кредитування та інші умови придбання </a:t>
          </a:r>
        </a:p>
        <a:p>
          <a:endParaRPr lang="uk-UA" dirty="0"/>
        </a:p>
      </dgm:t>
    </dgm:pt>
    <dgm:pt modelId="{E6418BCB-EA7C-4026-B2DB-42D7EB746A1F}" type="parTrans" cxnId="{43DB9302-47E3-4518-9669-6A5D250589C2}">
      <dgm:prSet/>
      <dgm:spPr/>
      <dgm:t>
        <a:bodyPr/>
        <a:lstStyle/>
        <a:p>
          <a:endParaRPr lang="uk-UA"/>
        </a:p>
      </dgm:t>
    </dgm:pt>
    <dgm:pt modelId="{7EF20988-7991-4881-B0F2-D0ACCCC46B6E}" type="sibTrans" cxnId="{43DB9302-47E3-4518-9669-6A5D250589C2}">
      <dgm:prSet/>
      <dgm:spPr/>
      <dgm:t>
        <a:bodyPr/>
        <a:lstStyle/>
        <a:p>
          <a:endParaRPr lang="uk-UA"/>
        </a:p>
      </dgm:t>
    </dgm:pt>
    <dgm:pt modelId="{7F0F9FC6-AB0A-4B25-9CAE-F5DA6B20BEF0}">
      <dgm:prSet phldrT="[Текст]"/>
      <dgm:spPr/>
      <dgm:t>
        <a:bodyPr/>
        <a:lstStyle/>
        <a:p>
          <a:r>
            <a:rPr lang="uk-UA" dirty="0"/>
            <a:t>ІІІ рівень</a:t>
          </a:r>
        </a:p>
      </dgm:t>
    </dgm:pt>
    <dgm:pt modelId="{3B61A19F-2D7A-484F-BD15-9327041DA88B}" type="parTrans" cxnId="{A456C740-7BB2-4E36-8B17-072C49E570B2}">
      <dgm:prSet/>
      <dgm:spPr/>
      <dgm:t>
        <a:bodyPr/>
        <a:lstStyle/>
        <a:p>
          <a:endParaRPr lang="uk-UA"/>
        </a:p>
      </dgm:t>
    </dgm:pt>
    <dgm:pt modelId="{31473143-18DF-4DF4-A3A0-71081188126E}" type="sibTrans" cxnId="{A456C740-7BB2-4E36-8B17-072C49E570B2}">
      <dgm:prSet/>
      <dgm:spPr/>
      <dgm:t>
        <a:bodyPr/>
        <a:lstStyle/>
        <a:p>
          <a:endParaRPr lang="uk-UA"/>
        </a:p>
      </dgm:t>
    </dgm:pt>
    <dgm:pt modelId="{CB822110-A89C-4BCB-BC1A-71056B598987}" type="pres">
      <dgm:prSet presAssocID="{25B61FCE-F9F6-4DCD-9884-FA3E185C8890}" presName="theList" presStyleCnt="0">
        <dgm:presLayoutVars>
          <dgm:dir/>
          <dgm:animLvl val="lvl"/>
          <dgm:resizeHandles val="exact"/>
        </dgm:presLayoutVars>
      </dgm:prSet>
      <dgm:spPr/>
    </dgm:pt>
    <dgm:pt modelId="{2C6DB422-EE0F-41E4-A9BD-800AF6F1EA8C}" type="pres">
      <dgm:prSet presAssocID="{315305E2-C4AE-47B9-8EC9-39C5B4E756E7}" presName="compNode" presStyleCnt="0"/>
      <dgm:spPr/>
    </dgm:pt>
    <dgm:pt modelId="{C80100E4-BF24-4690-81C5-70151C3F009D}" type="pres">
      <dgm:prSet presAssocID="{315305E2-C4AE-47B9-8EC9-39C5B4E756E7}" presName="aNode" presStyleLbl="bgShp" presStyleIdx="0" presStyleCnt="3"/>
      <dgm:spPr/>
    </dgm:pt>
    <dgm:pt modelId="{61CA0835-6436-43E6-82B1-167133981921}" type="pres">
      <dgm:prSet presAssocID="{315305E2-C4AE-47B9-8EC9-39C5B4E756E7}" presName="textNode" presStyleLbl="bgShp" presStyleIdx="0" presStyleCnt="3"/>
      <dgm:spPr/>
    </dgm:pt>
    <dgm:pt modelId="{112A4B69-3C2F-49EA-B7FE-A3C0740F68B3}" type="pres">
      <dgm:prSet presAssocID="{315305E2-C4AE-47B9-8EC9-39C5B4E756E7}" presName="compChildNode" presStyleCnt="0"/>
      <dgm:spPr/>
    </dgm:pt>
    <dgm:pt modelId="{242F2F9C-CE1C-467B-AEE2-44C95549F2A2}" type="pres">
      <dgm:prSet presAssocID="{315305E2-C4AE-47B9-8EC9-39C5B4E756E7}" presName="theInnerList" presStyleCnt="0"/>
      <dgm:spPr/>
    </dgm:pt>
    <dgm:pt modelId="{5ECF13AE-6136-452D-96EF-30FCB2E7C0EF}" type="pres">
      <dgm:prSet presAssocID="{BDE04360-7380-4506-9539-DCACDB62CCB3}" presName="childNode" presStyleLbl="node1" presStyleIdx="0" presStyleCnt="6">
        <dgm:presLayoutVars>
          <dgm:bulletEnabled val="1"/>
        </dgm:presLayoutVars>
      </dgm:prSet>
      <dgm:spPr/>
    </dgm:pt>
    <dgm:pt modelId="{3EF838A3-D49D-49EF-B040-77CAFB8C099B}" type="pres">
      <dgm:prSet presAssocID="{BDE04360-7380-4506-9539-DCACDB62CCB3}" presName="aSpace2" presStyleCnt="0"/>
      <dgm:spPr/>
    </dgm:pt>
    <dgm:pt modelId="{B26792CA-49DF-42AB-829D-3D90D0FC5EFA}" type="pres">
      <dgm:prSet presAssocID="{B0FF5A70-74C9-439B-92D2-9682D6E029F1}" presName="childNode" presStyleLbl="node1" presStyleIdx="1" presStyleCnt="6" custScaleY="11025">
        <dgm:presLayoutVars>
          <dgm:bulletEnabled val="1"/>
        </dgm:presLayoutVars>
      </dgm:prSet>
      <dgm:spPr/>
    </dgm:pt>
    <dgm:pt modelId="{271EF489-9804-40AC-86BB-96668F34DFA3}" type="pres">
      <dgm:prSet presAssocID="{315305E2-C4AE-47B9-8EC9-39C5B4E756E7}" presName="aSpace" presStyleCnt="0"/>
      <dgm:spPr/>
    </dgm:pt>
    <dgm:pt modelId="{EEBBA684-96D8-4A04-ABC7-BB74E4868139}" type="pres">
      <dgm:prSet presAssocID="{0DB4DE31-1492-42CB-801A-C3334E375965}" presName="compNode" presStyleCnt="0"/>
      <dgm:spPr/>
    </dgm:pt>
    <dgm:pt modelId="{1D3D4E79-976E-412C-AA42-7796486E3A41}" type="pres">
      <dgm:prSet presAssocID="{0DB4DE31-1492-42CB-801A-C3334E375965}" presName="aNode" presStyleLbl="bgShp" presStyleIdx="1" presStyleCnt="3"/>
      <dgm:spPr/>
    </dgm:pt>
    <dgm:pt modelId="{C74EB43E-470F-4BB0-AA6D-797F14263D63}" type="pres">
      <dgm:prSet presAssocID="{0DB4DE31-1492-42CB-801A-C3334E375965}" presName="textNode" presStyleLbl="bgShp" presStyleIdx="1" presStyleCnt="3"/>
      <dgm:spPr/>
    </dgm:pt>
    <dgm:pt modelId="{702E9496-D835-4F32-B84E-79CDEFD9824B}" type="pres">
      <dgm:prSet presAssocID="{0DB4DE31-1492-42CB-801A-C3334E375965}" presName="compChildNode" presStyleCnt="0"/>
      <dgm:spPr/>
    </dgm:pt>
    <dgm:pt modelId="{410F0293-8E9B-4DE7-8F95-318D59CD682D}" type="pres">
      <dgm:prSet presAssocID="{0DB4DE31-1492-42CB-801A-C3334E375965}" presName="theInnerList" presStyleCnt="0"/>
      <dgm:spPr/>
    </dgm:pt>
    <dgm:pt modelId="{BD378AE3-3421-46CF-8EC4-D73061C4D001}" type="pres">
      <dgm:prSet presAssocID="{3DFB6A6E-C0B7-43EA-87B2-03E6CBE51430}" presName="childNode" presStyleLbl="node1" presStyleIdx="2" presStyleCnt="6">
        <dgm:presLayoutVars>
          <dgm:bulletEnabled val="1"/>
        </dgm:presLayoutVars>
      </dgm:prSet>
      <dgm:spPr/>
    </dgm:pt>
    <dgm:pt modelId="{6688A4EA-6102-4D60-ADF6-A2E74EE68FA9}" type="pres">
      <dgm:prSet presAssocID="{3DFB6A6E-C0B7-43EA-87B2-03E6CBE51430}" presName="aSpace2" presStyleCnt="0"/>
      <dgm:spPr/>
    </dgm:pt>
    <dgm:pt modelId="{1A36D284-5FC4-4541-B3FC-C301B19418DC}" type="pres">
      <dgm:prSet presAssocID="{C7723E96-22BB-45DC-B458-8CE5BF1AB878}" presName="childNode" presStyleLbl="node1" presStyleIdx="3" presStyleCnt="6" custScaleY="8813">
        <dgm:presLayoutVars>
          <dgm:bulletEnabled val="1"/>
        </dgm:presLayoutVars>
      </dgm:prSet>
      <dgm:spPr/>
    </dgm:pt>
    <dgm:pt modelId="{573B143F-6C67-489D-8C62-03938825D90D}" type="pres">
      <dgm:prSet presAssocID="{0DB4DE31-1492-42CB-801A-C3334E375965}" presName="aSpace" presStyleCnt="0"/>
      <dgm:spPr/>
    </dgm:pt>
    <dgm:pt modelId="{2630E240-1933-4FAA-A44F-CB8DC05120C6}" type="pres">
      <dgm:prSet presAssocID="{5F8B8941-9EC3-404A-B9D0-77B9FAFE8B73}" presName="compNode" presStyleCnt="0"/>
      <dgm:spPr/>
    </dgm:pt>
    <dgm:pt modelId="{2BE377D1-094B-4525-9BAC-0695FD5BA544}" type="pres">
      <dgm:prSet presAssocID="{5F8B8941-9EC3-404A-B9D0-77B9FAFE8B73}" presName="aNode" presStyleLbl="bgShp" presStyleIdx="2" presStyleCnt="3"/>
      <dgm:spPr/>
    </dgm:pt>
    <dgm:pt modelId="{01442EF7-04C4-4946-8B1D-20A59EC3763D}" type="pres">
      <dgm:prSet presAssocID="{5F8B8941-9EC3-404A-B9D0-77B9FAFE8B73}" presName="textNode" presStyleLbl="bgShp" presStyleIdx="2" presStyleCnt="3"/>
      <dgm:spPr/>
    </dgm:pt>
    <dgm:pt modelId="{AA7A1D7A-1020-4F0C-AF82-E136099908EE}" type="pres">
      <dgm:prSet presAssocID="{5F8B8941-9EC3-404A-B9D0-77B9FAFE8B73}" presName="compChildNode" presStyleCnt="0"/>
      <dgm:spPr/>
    </dgm:pt>
    <dgm:pt modelId="{9FC189B0-C290-442A-A350-5F4B6DBC0128}" type="pres">
      <dgm:prSet presAssocID="{5F8B8941-9EC3-404A-B9D0-77B9FAFE8B73}" presName="theInnerList" presStyleCnt="0"/>
      <dgm:spPr/>
    </dgm:pt>
    <dgm:pt modelId="{A606FE17-7CAB-476F-835C-28F90C1CAE18}" type="pres">
      <dgm:prSet presAssocID="{970AE46C-CF1A-4976-AE6C-E22375453DEB}" presName="childNode" presStyleLbl="node1" presStyleIdx="4" presStyleCnt="6">
        <dgm:presLayoutVars>
          <dgm:bulletEnabled val="1"/>
        </dgm:presLayoutVars>
      </dgm:prSet>
      <dgm:spPr/>
    </dgm:pt>
    <dgm:pt modelId="{58A65EDB-734E-452C-9C8E-CF5816EDA58C}" type="pres">
      <dgm:prSet presAssocID="{970AE46C-CF1A-4976-AE6C-E22375453DEB}" presName="aSpace2" presStyleCnt="0"/>
      <dgm:spPr/>
    </dgm:pt>
    <dgm:pt modelId="{C03D1795-60B5-4A4E-ACB5-EAFAA4E2A311}" type="pres">
      <dgm:prSet presAssocID="{7F0F9FC6-AB0A-4B25-9CAE-F5DA6B20BEF0}" presName="childNode" presStyleLbl="node1" presStyleIdx="5" presStyleCnt="6" custScaleY="12553">
        <dgm:presLayoutVars>
          <dgm:bulletEnabled val="1"/>
        </dgm:presLayoutVars>
      </dgm:prSet>
      <dgm:spPr/>
    </dgm:pt>
  </dgm:ptLst>
  <dgm:cxnLst>
    <dgm:cxn modelId="{43DB9302-47E3-4518-9669-6A5D250589C2}" srcId="{5F8B8941-9EC3-404A-B9D0-77B9FAFE8B73}" destId="{970AE46C-CF1A-4976-AE6C-E22375453DEB}" srcOrd="0" destOrd="0" parTransId="{E6418BCB-EA7C-4026-B2DB-42D7EB746A1F}" sibTransId="{7EF20988-7991-4881-B0F2-D0ACCCC46B6E}"/>
    <dgm:cxn modelId="{53FBB604-0B95-487D-84BE-C5C1784CE8C9}" srcId="{25B61FCE-F9F6-4DCD-9884-FA3E185C8890}" destId="{0DB4DE31-1492-42CB-801A-C3334E375965}" srcOrd="1" destOrd="0" parTransId="{B4ED3909-C9D5-41B0-A1C2-80E8D9D1CB21}" sibTransId="{B3B19ADE-8ECD-4525-8CEC-32F0D48C1A08}"/>
    <dgm:cxn modelId="{5FA0DF07-DA68-4759-A922-664B99C3BC86}" srcId="{0DB4DE31-1492-42CB-801A-C3334E375965}" destId="{3DFB6A6E-C0B7-43EA-87B2-03E6CBE51430}" srcOrd="0" destOrd="0" parTransId="{3568A776-0B55-496A-B674-A609D9C23F27}" sibTransId="{9FDB363B-C3F7-490E-ABE4-25927B009110}"/>
    <dgm:cxn modelId="{ED1B8218-71BE-4FBD-A273-BA7D3F4C483E}" srcId="{25B61FCE-F9F6-4DCD-9884-FA3E185C8890}" destId="{5F8B8941-9EC3-404A-B9D0-77B9FAFE8B73}" srcOrd="2" destOrd="0" parTransId="{F0CF206E-4542-452E-A285-717EF9C6DE40}" sibTransId="{14DA1723-61F6-4754-9B4A-7004790F7009}"/>
    <dgm:cxn modelId="{773A7D27-0C4E-4905-983D-F1BD13BEBAD8}" srcId="{315305E2-C4AE-47B9-8EC9-39C5B4E756E7}" destId="{B0FF5A70-74C9-439B-92D2-9682D6E029F1}" srcOrd="1" destOrd="0" parTransId="{6378A0FA-3C10-41F9-BF02-4DAB1CC206B1}" sibTransId="{7F3F3F1D-0E11-4976-8DF3-42C25F326A77}"/>
    <dgm:cxn modelId="{5C5AC735-651B-4C51-8930-E75CE27A8BD6}" type="presOf" srcId="{3DFB6A6E-C0B7-43EA-87B2-03E6CBE51430}" destId="{BD378AE3-3421-46CF-8EC4-D73061C4D001}" srcOrd="0" destOrd="0" presId="urn:microsoft.com/office/officeart/2005/8/layout/lProcess2"/>
    <dgm:cxn modelId="{B7B4B63C-CECA-4EE9-9E3E-69CAB311FA5A}" type="presOf" srcId="{315305E2-C4AE-47B9-8EC9-39C5B4E756E7}" destId="{C80100E4-BF24-4690-81C5-70151C3F009D}" srcOrd="0" destOrd="0" presId="urn:microsoft.com/office/officeart/2005/8/layout/lProcess2"/>
    <dgm:cxn modelId="{06E94D3F-879E-462D-88E3-9FD261CD7ED1}" type="presOf" srcId="{315305E2-C4AE-47B9-8EC9-39C5B4E756E7}" destId="{61CA0835-6436-43E6-82B1-167133981921}" srcOrd="1" destOrd="0" presId="urn:microsoft.com/office/officeart/2005/8/layout/lProcess2"/>
    <dgm:cxn modelId="{A456C740-7BB2-4E36-8B17-072C49E570B2}" srcId="{5F8B8941-9EC3-404A-B9D0-77B9FAFE8B73}" destId="{7F0F9FC6-AB0A-4B25-9CAE-F5DA6B20BEF0}" srcOrd="1" destOrd="0" parTransId="{3B61A19F-2D7A-484F-BD15-9327041DA88B}" sibTransId="{31473143-18DF-4DF4-A3A0-71081188126E}"/>
    <dgm:cxn modelId="{7C8F0B5B-8EB7-4FD1-9724-663B583E8E68}" type="presOf" srcId="{5F8B8941-9EC3-404A-B9D0-77B9FAFE8B73}" destId="{01442EF7-04C4-4946-8B1D-20A59EC3763D}" srcOrd="1" destOrd="0" presId="urn:microsoft.com/office/officeart/2005/8/layout/lProcess2"/>
    <dgm:cxn modelId="{43DE4E60-BE98-489D-88B7-9E933797770E}" srcId="{0DB4DE31-1492-42CB-801A-C3334E375965}" destId="{C7723E96-22BB-45DC-B458-8CE5BF1AB878}" srcOrd="1" destOrd="0" parTransId="{1D2CA296-F9A3-41A3-98A4-723B0F9246EE}" sibTransId="{77018394-8A96-4689-A517-F11AB2AD8598}"/>
    <dgm:cxn modelId="{173A8D6D-018A-4C90-8EC7-656EEB2C4904}" type="presOf" srcId="{0DB4DE31-1492-42CB-801A-C3334E375965}" destId="{1D3D4E79-976E-412C-AA42-7796486E3A41}" srcOrd="0" destOrd="0" presId="urn:microsoft.com/office/officeart/2005/8/layout/lProcess2"/>
    <dgm:cxn modelId="{412ED650-DE66-453D-96ED-C527AB3B8F35}" srcId="{25B61FCE-F9F6-4DCD-9884-FA3E185C8890}" destId="{315305E2-C4AE-47B9-8EC9-39C5B4E756E7}" srcOrd="0" destOrd="0" parTransId="{E5D01B81-3D44-4C4C-B677-CF5100507496}" sibTransId="{0370B9C8-FD43-452C-9F36-82277A0BBE57}"/>
    <dgm:cxn modelId="{3140E484-F4E9-4AAF-979C-E353AF4BB795}" type="presOf" srcId="{7F0F9FC6-AB0A-4B25-9CAE-F5DA6B20BEF0}" destId="{C03D1795-60B5-4A4E-ACB5-EAFAA4E2A311}" srcOrd="0" destOrd="0" presId="urn:microsoft.com/office/officeart/2005/8/layout/lProcess2"/>
    <dgm:cxn modelId="{ADCD75B7-697B-4DAC-9815-1454A8159ABF}" type="presOf" srcId="{0DB4DE31-1492-42CB-801A-C3334E375965}" destId="{C74EB43E-470F-4BB0-AA6D-797F14263D63}" srcOrd="1" destOrd="0" presId="urn:microsoft.com/office/officeart/2005/8/layout/lProcess2"/>
    <dgm:cxn modelId="{D63BD6B8-D45E-4FB2-BF7A-65AF39EADF02}" type="presOf" srcId="{C7723E96-22BB-45DC-B458-8CE5BF1AB878}" destId="{1A36D284-5FC4-4541-B3FC-C301B19418DC}" srcOrd="0" destOrd="0" presId="urn:microsoft.com/office/officeart/2005/8/layout/lProcess2"/>
    <dgm:cxn modelId="{499198BD-2C84-4A7C-8337-E7AB1706E464}" type="presOf" srcId="{B0FF5A70-74C9-439B-92D2-9682D6E029F1}" destId="{B26792CA-49DF-42AB-829D-3D90D0FC5EFA}" srcOrd="0" destOrd="0" presId="urn:microsoft.com/office/officeart/2005/8/layout/lProcess2"/>
    <dgm:cxn modelId="{1D1F97C3-6AF9-4554-B631-8C143518FE25}" type="presOf" srcId="{BDE04360-7380-4506-9539-DCACDB62CCB3}" destId="{5ECF13AE-6136-452D-96EF-30FCB2E7C0EF}" srcOrd="0" destOrd="0" presId="urn:microsoft.com/office/officeart/2005/8/layout/lProcess2"/>
    <dgm:cxn modelId="{CA97DDDB-BA8A-438B-9B03-226C110AFECE}" type="presOf" srcId="{970AE46C-CF1A-4976-AE6C-E22375453DEB}" destId="{A606FE17-7CAB-476F-835C-28F90C1CAE18}" srcOrd="0" destOrd="0" presId="urn:microsoft.com/office/officeart/2005/8/layout/lProcess2"/>
    <dgm:cxn modelId="{48408BE0-4F73-4D1B-8672-C8F51A754639}" type="presOf" srcId="{25B61FCE-F9F6-4DCD-9884-FA3E185C8890}" destId="{CB822110-A89C-4BCB-BC1A-71056B598987}" srcOrd="0" destOrd="0" presId="urn:microsoft.com/office/officeart/2005/8/layout/lProcess2"/>
    <dgm:cxn modelId="{3B961CE5-8495-4902-97AC-3B4919785DB9}" type="presOf" srcId="{5F8B8941-9EC3-404A-B9D0-77B9FAFE8B73}" destId="{2BE377D1-094B-4525-9BAC-0695FD5BA544}" srcOrd="0" destOrd="0" presId="urn:microsoft.com/office/officeart/2005/8/layout/lProcess2"/>
    <dgm:cxn modelId="{3A3D94EB-0A1A-4BA7-982C-49FBCE256FC0}" srcId="{315305E2-C4AE-47B9-8EC9-39C5B4E756E7}" destId="{BDE04360-7380-4506-9539-DCACDB62CCB3}" srcOrd="0" destOrd="0" parTransId="{829DE397-7E36-4774-B123-3BBA444313FB}" sibTransId="{E055BAC5-A646-4B73-ADFC-4E5E061CB2B9}"/>
    <dgm:cxn modelId="{D3B6F263-64A1-4101-9ECF-B5D5049B2695}" type="presParOf" srcId="{CB822110-A89C-4BCB-BC1A-71056B598987}" destId="{2C6DB422-EE0F-41E4-A9BD-800AF6F1EA8C}" srcOrd="0" destOrd="0" presId="urn:microsoft.com/office/officeart/2005/8/layout/lProcess2"/>
    <dgm:cxn modelId="{195BBC56-77D9-4E66-8539-92349C61A98F}" type="presParOf" srcId="{2C6DB422-EE0F-41E4-A9BD-800AF6F1EA8C}" destId="{C80100E4-BF24-4690-81C5-70151C3F009D}" srcOrd="0" destOrd="0" presId="urn:microsoft.com/office/officeart/2005/8/layout/lProcess2"/>
    <dgm:cxn modelId="{3A80290C-49A3-48D4-9364-3580FA14A13A}" type="presParOf" srcId="{2C6DB422-EE0F-41E4-A9BD-800AF6F1EA8C}" destId="{61CA0835-6436-43E6-82B1-167133981921}" srcOrd="1" destOrd="0" presId="urn:microsoft.com/office/officeart/2005/8/layout/lProcess2"/>
    <dgm:cxn modelId="{B644AE12-C8C3-4052-B79B-5C4ABB5BF792}" type="presParOf" srcId="{2C6DB422-EE0F-41E4-A9BD-800AF6F1EA8C}" destId="{112A4B69-3C2F-49EA-B7FE-A3C0740F68B3}" srcOrd="2" destOrd="0" presId="urn:microsoft.com/office/officeart/2005/8/layout/lProcess2"/>
    <dgm:cxn modelId="{4FA3EFCF-2129-4D46-958D-10B404EF9764}" type="presParOf" srcId="{112A4B69-3C2F-49EA-B7FE-A3C0740F68B3}" destId="{242F2F9C-CE1C-467B-AEE2-44C95549F2A2}" srcOrd="0" destOrd="0" presId="urn:microsoft.com/office/officeart/2005/8/layout/lProcess2"/>
    <dgm:cxn modelId="{ACF50909-5C65-43A6-93D7-58C4F30AFBBB}" type="presParOf" srcId="{242F2F9C-CE1C-467B-AEE2-44C95549F2A2}" destId="{5ECF13AE-6136-452D-96EF-30FCB2E7C0EF}" srcOrd="0" destOrd="0" presId="urn:microsoft.com/office/officeart/2005/8/layout/lProcess2"/>
    <dgm:cxn modelId="{1B7EFD38-29D9-44DF-9008-39D012E532A8}" type="presParOf" srcId="{242F2F9C-CE1C-467B-AEE2-44C95549F2A2}" destId="{3EF838A3-D49D-49EF-B040-77CAFB8C099B}" srcOrd="1" destOrd="0" presId="urn:microsoft.com/office/officeart/2005/8/layout/lProcess2"/>
    <dgm:cxn modelId="{EB72D0DB-0AAE-49DE-A3B4-367165643C49}" type="presParOf" srcId="{242F2F9C-CE1C-467B-AEE2-44C95549F2A2}" destId="{B26792CA-49DF-42AB-829D-3D90D0FC5EFA}" srcOrd="2" destOrd="0" presId="urn:microsoft.com/office/officeart/2005/8/layout/lProcess2"/>
    <dgm:cxn modelId="{C6A97D61-4B53-4F39-BA9E-EE8BDD1767A0}" type="presParOf" srcId="{CB822110-A89C-4BCB-BC1A-71056B598987}" destId="{271EF489-9804-40AC-86BB-96668F34DFA3}" srcOrd="1" destOrd="0" presId="urn:microsoft.com/office/officeart/2005/8/layout/lProcess2"/>
    <dgm:cxn modelId="{D27601AD-96B1-41F0-837A-6D6D463031A4}" type="presParOf" srcId="{CB822110-A89C-4BCB-BC1A-71056B598987}" destId="{EEBBA684-96D8-4A04-ABC7-BB74E4868139}" srcOrd="2" destOrd="0" presId="urn:microsoft.com/office/officeart/2005/8/layout/lProcess2"/>
    <dgm:cxn modelId="{33C1235B-5AC1-413D-8A8A-E1DAAAC90B07}" type="presParOf" srcId="{EEBBA684-96D8-4A04-ABC7-BB74E4868139}" destId="{1D3D4E79-976E-412C-AA42-7796486E3A41}" srcOrd="0" destOrd="0" presId="urn:microsoft.com/office/officeart/2005/8/layout/lProcess2"/>
    <dgm:cxn modelId="{86B89D0F-9C45-4BDE-9CB3-F606F739C2A7}" type="presParOf" srcId="{EEBBA684-96D8-4A04-ABC7-BB74E4868139}" destId="{C74EB43E-470F-4BB0-AA6D-797F14263D63}" srcOrd="1" destOrd="0" presId="urn:microsoft.com/office/officeart/2005/8/layout/lProcess2"/>
    <dgm:cxn modelId="{1B70977B-A0CB-4825-9344-CE5EA5B6DB20}" type="presParOf" srcId="{EEBBA684-96D8-4A04-ABC7-BB74E4868139}" destId="{702E9496-D835-4F32-B84E-79CDEFD9824B}" srcOrd="2" destOrd="0" presId="urn:microsoft.com/office/officeart/2005/8/layout/lProcess2"/>
    <dgm:cxn modelId="{0AC37989-F6DB-4C9F-84C8-841DB9B43D8B}" type="presParOf" srcId="{702E9496-D835-4F32-B84E-79CDEFD9824B}" destId="{410F0293-8E9B-4DE7-8F95-318D59CD682D}" srcOrd="0" destOrd="0" presId="urn:microsoft.com/office/officeart/2005/8/layout/lProcess2"/>
    <dgm:cxn modelId="{A925FF35-EDCA-4601-96FC-43DE2F5C564E}" type="presParOf" srcId="{410F0293-8E9B-4DE7-8F95-318D59CD682D}" destId="{BD378AE3-3421-46CF-8EC4-D73061C4D001}" srcOrd="0" destOrd="0" presId="urn:microsoft.com/office/officeart/2005/8/layout/lProcess2"/>
    <dgm:cxn modelId="{2F7A446E-F972-448A-BCC5-93D9D2A0081B}" type="presParOf" srcId="{410F0293-8E9B-4DE7-8F95-318D59CD682D}" destId="{6688A4EA-6102-4D60-ADF6-A2E74EE68FA9}" srcOrd="1" destOrd="0" presId="urn:microsoft.com/office/officeart/2005/8/layout/lProcess2"/>
    <dgm:cxn modelId="{69D8BC12-3647-4756-877D-D2A389541BB5}" type="presParOf" srcId="{410F0293-8E9B-4DE7-8F95-318D59CD682D}" destId="{1A36D284-5FC4-4541-B3FC-C301B19418DC}" srcOrd="2" destOrd="0" presId="urn:microsoft.com/office/officeart/2005/8/layout/lProcess2"/>
    <dgm:cxn modelId="{8EE5498D-4144-4AC0-A837-14DFD7238B2B}" type="presParOf" srcId="{CB822110-A89C-4BCB-BC1A-71056B598987}" destId="{573B143F-6C67-489D-8C62-03938825D90D}" srcOrd="3" destOrd="0" presId="urn:microsoft.com/office/officeart/2005/8/layout/lProcess2"/>
    <dgm:cxn modelId="{C990DED5-3A2D-4635-A60A-893305558768}" type="presParOf" srcId="{CB822110-A89C-4BCB-BC1A-71056B598987}" destId="{2630E240-1933-4FAA-A44F-CB8DC05120C6}" srcOrd="4" destOrd="0" presId="urn:microsoft.com/office/officeart/2005/8/layout/lProcess2"/>
    <dgm:cxn modelId="{FE2D0281-962E-4900-BDC3-06E171552490}" type="presParOf" srcId="{2630E240-1933-4FAA-A44F-CB8DC05120C6}" destId="{2BE377D1-094B-4525-9BAC-0695FD5BA544}" srcOrd="0" destOrd="0" presId="urn:microsoft.com/office/officeart/2005/8/layout/lProcess2"/>
    <dgm:cxn modelId="{BB2F0090-4690-4C4B-BF17-BD80B709B27E}" type="presParOf" srcId="{2630E240-1933-4FAA-A44F-CB8DC05120C6}" destId="{01442EF7-04C4-4946-8B1D-20A59EC3763D}" srcOrd="1" destOrd="0" presId="urn:microsoft.com/office/officeart/2005/8/layout/lProcess2"/>
    <dgm:cxn modelId="{20A8C49F-296B-42C8-90F4-0CD36C8AF405}" type="presParOf" srcId="{2630E240-1933-4FAA-A44F-CB8DC05120C6}" destId="{AA7A1D7A-1020-4F0C-AF82-E136099908EE}" srcOrd="2" destOrd="0" presId="urn:microsoft.com/office/officeart/2005/8/layout/lProcess2"/>
    <dgm:cxn modelId="{7EDAFE0E-CAC0-4F28-8425-E18DED0A19C2}" type="presParOf" srcId="{AA7A1D7A-1020-4F0C-AF82-E136099908EE}" destId="{9FC189B0-C290-442A-A350-5F4B6DBC0128}" srcOrd="0" destOrd="0" presId="urn:microsoft.com/office/officeart/2005/8/layout/lProcess2"/>
    <dgm:cxn modelId="{E522F8A0-4D8E-42E7-9488-6B95F1E671C0}" type="presParOf" srcId="{9FC189B0-C290-442A-A350-5F4B6DBC0128}" destId="{A606FE17-7CAB-476F-835C-28F90C1CAE18}" srcOrd="0" destOrd="0" presId="urn:microsoft.com/office/officeart/2005/8/layout/lProcess2"/>
    <dgm:cxn modelId="{C1B4D8C2-38C8-42C6-A699-4B50756D6CF2}" type="presParOf" srcId="{9FC189B0-C290-442A-A350-5F4B6DBC0128}" destId="{58A65EDB-734E-452C-9C8E-CF5816EDA58C}" srcOrd="1" destOrd="0" presId="urn:microsoft.com/office/officeart/2005/8/layout/lProcess2"/>
    <dgm:cxn modelId="{E47C9136-4A8F-4FD2-923D-13614B823AE3}" type="presParOf" srcId="{9FC189B0-C290-442A-A350-5F4B6DBC0128}" destId="{C03D1795-60B5-4A4E-ACB5-EAFAA4E2A31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C3B95-C820-47F7-BB8C-1D6A5FE57614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6EC8A383-1320-4351-AEA8-B7B59D7D680D}">
      <dgm:prSet phldrT="[Текст]"/>
      <dgm:spPr/>
      <dgm:t>
        <a:bodyPr/>
        <a:lstStyle/>
        <a:p>
          <a:r>
            <a:rPr lang="uk-UA" dirty="0"/>
            <a:t>Товар</a:t>
          </a:r>
        </a:p>
      </dgm:t>
    </dgm:pt>
    <dgm:pt modelId="{301A1179-4F77-41E6-86F2-4125A984760A}" type="parTrans" cxnId="{80BD3FA6-780D-49D9-9857-50AEE6F805D1}">
      <dgm:prSet/>
      <dgm:spPr/>
      <dgm:t>
        <a:bodyPr/>
        <a:lstStyle/>
        <a:p>
          <a:endParaRPr lang="uk-UA"/>
        </a:p>
      </dgm:t>
    </dgm:pt>
    <dgm:pt modelId="{6C7D5233-2F21-49FA-8A7C-02D107F6BC1D}" type="sibTrans" cxnId="{80BD3FA6-780D-49D9-9857-50AEE6F805D1}">
      <dgm:prSet/>
      <dgm:spPr/>
      <dgm:t>
        <a:bodyPr/>
        <a:lstStyle/>
        <a:p>
          <a:endParaRPr lang="uk-UA"/>
        </a:p>
      </dgm:t>
    </dgm:pt>
    <dgm:pt modelId="{D02E4C7E-D4FD-4B32-80BE-2A87F8E3A175}">
      <dgm:prSet phldrT="[Текст]"/>
      <dgm:spPr/>
      <dgm:t>
        <a:bodyPr/>
        <a:lstStyle/>
        <a:p>
          <a:pPr algn="ctr"/>
          <a:r>
            <a:rPr lang="uk-UA" u="sng" dirty="0"/>
            <a:t>За призначенням</a:t>
          </a:r>
        </a:p>
        <a:p>
          <a:pPr algn="l"/>
          <a:r>
            <a:rPr lang="uk-UA" dirty="0"/>
            <a:t>- споживчого попиту</a:t>
          </a:r>
        </a:p>
        <a:p>
          <a:pPr algn="l"/>
          <a:r>
            <a:rPr lang="uk-UA" dirty="0"/>
            <a:t>- виробничого призначення</a:t>
          </a:r>
        </a:p>
      </dgm:t>
    </dgm:pt>
    <dgm:pt modelId="{9E604C43-E79E-4F2D-9900-89FF54E1603E}" type="parTrans" cxnId="{DC365213-E452-424D-AF8B-D40E896C93DD}">
      <dgm:prSet/>
      <dgm:spPr/>
      <dgm:t>
        <a:bodyPr/>
        <a:lstStyle/>
        <a:p>
          <a:endParaRPr lang="uk-UA"/>
        </a:p>
      </dgm:t>
    </dgm:pt>
    <dgm:pt modelId="{BEC33971-E8A5-4C49-8D87-90E31BFBD574}" type="sibTrans" cxnId="{DC365213-E452-424D-AF8B-D40E896C93DD}">
      <dgm:prSet/>
      <dgm:spPr/>
      <dgm:t>
        <a:bodyPr/>
        <a:lstStyle/>
        <a:p>
          <a:endParaRPr lang="uk-UA"/>
        </a:p>
      </dgm:t>
    </dgm:pt>
    <dgm:pt modelId="{A08D8EF2-8FE1-4FF1-827D-240E46A6BB0E}">
      <dgm:prSet phldrT="[Текст]"/>
      <dgm:spPr/>
      <dgm:t>
        <a:bodyPr/>
        <a:lstStyle/>
        <a:p>
          <a:pPr algn="ctr"/>
          <a:r>
            <a:rPr lang="uk-UA" u="sng" dirty="0"/>
            <a:t>За терміном використання</a:t>
          </a:r>
        </a:p>
        <a:p>
          <a:pPr algn="l"/>
          <a:r>
            <a:rPr lang="uk-UA" dirty="0"/>
            <a:t>- короткочасного використання</a:t>
          </a:r>
        </a:p>
        <a:p>
          <a:pPr algn="l"/>
          <a:r>
            <a:rPr lang="uk-UA" dirty="0"/>
            <a:t>- тривалого використання</a:t>
          </a:r>
        </a:p>
      </dgm:t>
    </dgm:pt>
    <dgm:pt modelId="{8ADE2C56-BB32-4471-A398-C1EE77498F72}" type="parTrans" cxnId="{8E8B0AFE-55EF-4A57-86A4-554674CACD16}">
      <dgm:prSet/>
      <dgm:spPr/>
      <dgm:t>
        <a:bodyPr/>
        <a:lstStyle/>
        <a:p>
          <a:endParaRPr lang="uk-UA"/>
        </a:p>
      </dgm:t>
    </dgm:pt>
    <dgm:pt modelId="{27108E02-F8F6-47FD-B11D-A70D35D97EA2}" type="sibTrans" cxnId="{8E8B0AFE-55EF-4A57-86A4-554674CACD16}">
      <dgm:prSet/>
      <dgm:spPr/>
      <dgm:t>
        <a:bodyPr/>
        <a:lstStyle/>
        <a:p>
          <a:endParaRPr lang="uk-UA"/>
        </a:p>
      </dgm:t>
    </dgm:pt>
    <dgm:pt modelId="{A2D46B77-EDAD-4500-A771-A146E2380873}">
      <dgm:prSet phldrT="[Текст]"/>
      <dgm:spPr/>
      <dgm:t>
        <a:bodyPr/>
        <a:lstStyle/>
        <a:p>
          <a:pPr algn="ctr"/>
          <a:r>
            <a:rPr lang="uk-UA" u="sng" dirty="0"/>
            <a:t>За характером споживання</a:t>
          </a:r>
        </a:p>
        <a:p>
          <a:pPr algn="l"/>
          <a:r>
            <a:rPr lang="uk-UA" u="none" dirty="0"/>
            <a:t>- широкого вжитку (споживчі)</a:t>
          </a:r>
        </a:p>
        <a:p>
          <a:pPr algn="l"/>
          <a:r>
            <a:rPr lang="uk-UA" u="none" dirty="0"/>
            <a:t>- промислового призначення</a:t>
          </a:r>
        </a:p>
        <a:p>
          <a:pPr algn="l"/>
          <a:r>
            <a:rPr lang="uk-UA" u="none" dirty="0"/>
            <a:t>- послуги</a:t>
          </a:r>
        </a:p>
      </dgm:t>
    </dgm:pt>
    <dgm:pt modelId="{8D3EC74C-379B-4C34-878A-22D399E14478}" type="parTrans" cxnId="{27F6872F-7F05-4027-A222-0A2356394E5F}">
      <dgm:prSet/>
      <dgm:spPr/>
      <dgm:t>
        <a:bodyPr/>
        <a:lstStyle/>
        <a:p>
          <a:endParaRPr lang="uk-UA"/>
        </a:p>
      </dgm:t>
    </dgm:pt>
    <dgm:pt modelId="{AA553CA6-31C7-42CB-8CFA-096B3A307010}" type="sibTrans" cxnId="{27F6872F-7F05-4027-A222-0A2356394E5F}">
      <dgm:prSet/>
      <dgm:spPr/>
      <dgm:t>
        <a:bodyPr/>
        <a:lstStyle/>
        <a:p>
          <a:endParaRPr lang="uk-UA"/>
        </a:p>
      </dgm:t>
    </dgm:pt>
    <dgm:pt modelId="{38D9709F-5713-4097-B3AC-CDAD89A7622D}">
      <dgm:prSet phldrT="[Текст]"/>
      <dgm:spPr/>
      <dgm:t>
        <a:bodyPr/>
        <a:lstStyle/>
        <a:p>
          <a:pPr algn="ctr"/>
          <a:r>
            <a:rPr lang="uk-UA" u="sng" dirty="0"/>
            <a:t>За призначенням і ціною</a:t>
          </a:r>
          <a:r>
            <a:rPr lang="uk-UA" dirty="0"/>
            <a:t>:</a:t>
          </a:r>
        </a:p>
        <a:p>
          <a:pPr algn="l"/>
          <a:r>
            <a:rPr lang="uk-UA" dirty="0"/>
            <a:t>- повсякденного попиту</a:t>
          </a:r>
        </a:p>
        <a:p>
          <a:pPr algn="l"/>
          <a:r>
            <a:rPr lang="uk-UA" dirty="0"/>
            <a:t>- вибіркового попиту</a:t>
          </a:r>
        </a:p>
        <a:p>
          <a:pPr algn="l"/>
          <a:r>
            <a:rPr lang="uk-UA" dirty="0"/>
            <a:t>- престижні</a:t>
          </a:r>
        </a:p>
        <a:p>
          <a:pPr algn="l"/>
          <a:r>
            <a:rPr lang="uk-UA" dirty="0"/>
            <a:t>- предмети розкоші</a:t>
          </a:r>
        </a:p>
      </dgm:t>
    </dgm:pt>
    <dgm:pt modelId="{ADFDD1BB-7857-4098-BFA2-9F3F6EA859AF}" type="parTrans" cxnId="{D6F018BC-BDE3-4B61-867C-93A10127FFBA}">
      <dgm:prSet/>
      <dgm:spPr/>
      <dgm:t>
        <a:bodyPr/>
        <a:lstStyle/>
        <a:p>
          <a:endParaRPr lang="uk-UA"/>
        </a:p>
      </dgm:t>
    </dgm:pt>
    <dgm:pt modelId="{F7D023A1-E44D-43BC-9F3B-FCDB22AAB9EA}" type="sibTrans" cxnId="{D6F018BC-BDE3-4B61-867C-93A10127FFBA}">
      <dgm:prSet/>
      <dgm:spPr/>
      <dgm:t>
        <a:bodyPr/>
        <a:lstStyle/>
        <a:p>
          <a:endParaRPr lang="uk-UA"/>
        </a:p>
      </dgm:t>
    </dgm:pt>
    <dgm:pt modelId="{1585B192-A99B-4272-9D42-7A33A5E1888F}" type="pres">
      <dgm:prSet presAssocID="{936C3B95-C820-47F7-BB8C-1D6A5FE5761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6DDB44-CFAF-4FEB-8F1E-64F1F16357E7}" type="pres">
      <dgm:prSet presAssocID="{936C3B95-C820-47F7-BB8C-1D6A5FE57614}" presName="matrix" presStyleCnt="0"/>
      <dgm:spPr/>
    </dgm:pt>
    <dgm:pt modelId="{94E8FC4F-B0E3-48F7-B47A-B15FC95E1A05}" type="pres">
      <dgm:prSet presAssocID="{936C3B95-C820-47F7-BB8C-1D6A5FE57614}" presName="tile1" presStyleLbl="node1" presStyleIdx="0" presStyleCnt="4"/>
      <dgm:spPr/>
    </dgm:pt>
    <dgm:pt modelId="{E8349C0E-7377-4D76-85AB-30DC5938F81D}" type="pres">
      <dgm:prSet presAssocID="{936C3B95-C820-47F7-BB8C-1D6A5FE5761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C7138CB-C959-4632-BE4A-DE8C62520A9E}" type="pres">
      <dgm:prSet presAssocID="{936C3B95-C820-47F7-BB8C-1D6A5FE57614}" presName="tile2" presStyleLbl="node1" presStyleIdx="1" presStyleCnt="4"/>
      <dgm:spPr/>
    </dgm:pt>
    <dgm:pt modelId="{9AB21BF8-5019-4BF2-9EFF-20F169D2163B}" type="pres">
      <dgm:prSet presAssocID="{936C3B95-C820-47F7-BB8C-1D6A5FE5761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DDEF58E-4121-4530-87D2-7B83C2B01F88}" type="pres">
      <dgm:prSet presAssocID="{936C3B95-C820-47F7-BB8C-1D6A5FE57614}" presName="tile3" presStyleLbl="node1" presStyleIdx="2" presStyleCnt="4"/>
      <dgm:spPr/>
    </dgm:pt>
    <dgm:pt modelId="{0E812795-D01B-460D-9B63-DE3F72EA1BCD}" type="pres">
      <dgm:prSet presAssocID="{936C3B95-C820-47F7-BB8C-1D6A5FE5761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5FA4C24-EF2D-42EB-9DEE-79465056DD33}" type="pres">
      <dgm:prSet presAssocID="{936C3B95-C820-47F7-BB8C-1D6A5FE57614}" presName="tile4" presStyleLbl="node1" presStyleIdx="3" presStyleCnt="4"/>
      <dgm:spPr/>
    </dgm:pt>
    <dgm:pt modelId="{9F9FBC0B-8C2B-4CF1-B39A-1A4472D66CA4}" type="pres">
      <dgm:prSet presAssocID="{936C3B95-C820-47F7-BB8C-1D6A5FE5761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305AB7B-F470-43C8-A747-84BBC0766C9A}" type="pres">
      <dgm:prSet presAssocID="{936C3B95-C820-47F7-BB8C-1D6A5FE5761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C365213-E452-424D-AF8B-D40E896C93DD}" srcId="{6EC8A383-1320-4351-AEA8-B7B59D7D680D}" destId="{D02E4C7E-D4FD-4B32-80BE-2A87F8E3A175}" srcOrd="0" destOrd="0" parTransId="{9E604C43-E79E-4F2D-9900-89FF54E1603E}" sibTransId="{BEC33971-E8A5-4C49-8D87-90E31BFBD574}"/>
    <dgm:cxn modelId="{27F6872F-7F05-4027-A222-0A2356394E5F}" srcId="{6EC8A383-1320-4351-AEA8-B7B59D7D680D}" destId="{A2D46B77-EDAD-4500-A771-A146E2380873}" srcOrd="2" destOrd="0" parTransId="{8D3EC74C-379B-4C34-878A-22D399E14478}" sibTransId="{AA553CA6-31C7-42CB-8CFA-096B3A307010}"/>
    <dgm:cxn modelId="{155B0E31-8E11-41BE-B8C7-2BED93AA8BF8}" type="presOf" srcId="{6EC8A383-1320-4351-AEA8-B7B59D7D680D}" destId="{D305AB7B-F470-43C8-A747-84BBC0766C9A}" srcOrd="0" destOrd="0" presId="urn:microsoft.com/office/officeart/2005/8/layout/matrix1"/>
    <dgm:cxn modelId="{9A6C8B62-9EDF-4617-94CC-385C17B8586A}" type="presOf" srcId="{936C3B95-C820-47F7-BB8C-1D6A5FE57614}" destId="{1585B192-A99B-4272-9D42-7A33A5E1888F}" srcOrd="0" destOrd="0" presId="urn:microsoft.com/office/officeart/2005/8/layout/matrix1"/>
    <dgm:cxn modelId="{303E9164-C8C0-49AD-968B-FE62DCD50CEB}" type="presOf" srcId="{A08D8EF2-8FE1-4FF1-827D-240E46A6BB0E}" destId="{7C7138CB-C959-4632-BE4A-DE8C62520A9E}" srcOrd="0" destOrd="0" presId="urn:microsoft.com/office/officeart/2005/8/layout/matrix1"/>
    <dgm:cxn modelId="{49FC5246-5DB2-4580-A854-D1C5056F7E96}" type="presOf" srcId="{A08D8EF2-8FE1-4FF1-827D-240E46A6BB0E}" destId="{9AB21BF8-5019-4BF2-9EFF-20F169D2163B}" srcOrd="1" destOrd="0" presId="urn:microsoft.com/office/officeart/2005/8/layout/matrix1"/>
    <dgm:cxn modelId="{7830B175-AD4B-4E0D-A955-106FA188BF85}" type="presOf" srcId="{38D9709F-5713-4097-B3AC-CDAD89A7622D}" destId="{9F9FBC0B-8C2B-4CF1-B39A-1A4472D66CA4}" srcOrd="1" destOrd="0" presId="urn:microsoft.com/office/officeart/2005/8/layout/matrix1"/>
    <dgm:cxn modelId="{75062B80-970B-4CB3-80C1-C5605B2CBB18}" type="presOf" srcId="{D02E4C7E-D4FD-4B32-80BE-2A87F8E3A175}" destId="{E8349C0E-7377-4D76-85AB-30DC5938F81D}" srcOrd="1" destOrd="0" presId="urn:microsoft.com/office/officeart/2005/8/layout/matrix1"/>
    <dgm:cxn modelId="{80BD3FA6-780D-49D9-9857-50AEE6F805D1}" srcId="{936C3B95-C820-47F7-BB8C-1D6A5FE57614}" destId="{6EC8A383-1320-4351-AEA8-B7B59D7D680D}" srcOrd="0" destOrd="0" parTransId="{301A1179-4F77-41E6-86F2-4125A984760A}" sibTransId="{6C7D5233-2F21-49FA-8A7C-02D107F6BC1D}"/>
    <dgm:cxn modelId="{551E90A7-BE3E-4BEC-BE03-CCC9FC8AD093}" type="presOf" srcId="{A2D46B77-EDAD-4500-A771-A146E2380873}" destId="{0E812795-D01B-460D-9B63-DE3F72EA1BCD}" srcOrd="1" destOrd="0" presId="urn:microsoft.com/office/officeart/2005/8/layout/matrix1"/>
    <dgm:cxn modelId="{D6F018BC-BDE3-4B61-867C-93A10127FFBA}" srcId="{6EC8A383-1320-4351-AEA8-B7B59D7D680D}" destId="{38D9709F-5713-4097-B3AC-CDAD89A7622D}" srcOrd="3" destOrd="0" parTransId="{ADFDD1BB-7857-4098-BFA2-9F3F6EA859AF}" sibTransId="{F7D023A1-E44D-43BC-9F3B-FCDB22AAB9EA}"/>
    <dgm:cxn modelId="{82E3B3CA-BD79-417B-B366-52103120E429}" type="presOf" srcId="{D02E4C7E-D4FD-4B32-80BE-2A87F8E3A175}" destId="{94E8FC4F-B0E3-48F7-B47A-B15FC95E1A05}" srcOrd="0" destOrd="0" presId="urn:microsoft.com/office/officeart/2005/8/layout/matrix1"/>
    <dgm:cxn modelId="{330215E5-7C61-4746-9599-B9E53FDE9D65}" type="presOf" srcId="{A2D46B77-EDAD-4500-A771-A146E2380873}" destId="{6DDEF58E-4121-4530-87D2-7B83C2B01F88}" srcOrd="0" destOrd="0" presId="urn:microsoft.com/office/officeart/2005/8/layout/matrix1"/>
    <dgm:cxn modelId="{5EB36BF6-00B7-4B54-A113-C3516D009685}" type="presOf" srcId="{38D9709F-5713-4097-B3AC-CDAD89A7622D}" destId="{D5FA4C24-EF2D-42EB-9DEE-79465056DD33}" srcOrd="0" destOrd="0" presId="urn:microsoft.com/office/officeart/2005/8/layout/matrix1"/>
    <dgm:cxn modelId="{8E8B0AFE-55EF-4A57-86A4-554674CACD16}" srcId="{6EC8A383-1320-4351-AEA8-B7B59D7D680D}" destId="{A08D8EF2-8FE1-4FF1-827D-240E46A6BB0E}" srcOrd="1" destOrd="0" parTransId="{8ADE2C56-BB32-4471-A398-C1EE77498F72}" sibTransId="{27108E02-F8F6-47FD-B11D-A70D35D97EA2}"/>
    <dgm:cxn modelId="{DA56B4A4-147C-4D8E-8207-0CCAA78796B6}" type="presParOf" srcId="{1585B192-A99B-4272-9D42-7A33A5E1888F}" destId="{956DDB44-CFAF-4FEB-8F1E-64F1F16357E7}" srcOrd="0" destOrd="0" presId="urn:microsoft.com/office/officeart/2005/8/layout/matrix1"/>
    <dgm:cxn modelId="{00AF3605-7917-4422-8B03-EF8378722712}" type="presParOf" srcId="{956DDB44-CFAF-4FEB-8F1E-64F1F16357E7}" destId="{94E8FC4F-B0E3-48F7-B47A-B15FC95E1A05}" srcOrd="0" destOrd="0" presId="urn:microsoft.com/office/officeart/2005/8/layout/matrix1"/>
    <dgm:cxn modelId="{AAABC437-D468-459C-A89B-E7DAD343EBF6}" type="presParOf" srcId="{956DDB44-CFAF-4FEB-8F1E-64F1F16357E7}" destId="{E8349C0E-7377-4D76-85AB-30DC5938F81D}" srcOrd="1" destOrd="0" presId="urn:microsoft.com/office/officeart/2005/8/layout/matrix1"/>
    <dgm:cxn modelId="{596E71D5-EDDB-41B1-AF90-EB1F3D7AFCF1}" type="presParOf" srcId="{956DDB44-CFAF-4FEB-8F1E-64F1F16357E7}" destId="{7C7138CB-C959-4632-BE4A-DE8C62520A9E}" srcOrd="2" destOrd="0" presId="urn:microsoft.com/office/officeart/2005/8/layout/matrix1"/>
    <dgm:cxn modelId="{6FDB8657-E959-4D5D-B241-A49F44459F25}" type="presParOf" srcId="{956DDB44-CFAF-4FEB-8F1E-64F1F16357E7}" destId="{9AB21BF8-5019-4BF2-9EFF-20F169D2163B}" srcOrd="3" destOrd="0" presId="urn:microsoft.com/office/officeart/2005/8/layout/matrix1"/>
    <dgm:cxn modelId="{AFD36C56-968B-4E7F-A928-094F5BD90015}" type="presParOf" srcId="{956DDB44-CFAF-4FEB-8F1E-64F1F16357E7}" destId="{6DDEF58E-4121-4530-87D2-7B83C2B01F88}" srcOrd="4" destOrd="0" presId="urn:microsoft.com/office/officeart/2005/8/layout/matrix1"/>
    <dgm:cxn modelId="{A8BCB38F-9D07-4D55-8DBB-A58C4CD21C4F}" type="presParOf" srcId="{956DDB44-CFAF-4FEB-8F1E-64F1F16357E7}" destId="{0E812795-D01B-460D-9B63-DE3F72EA1BCD}" srcOrd="5" destOrd="0" presId="urn:microsoft.com/office/officeart/2005/8/layout/matrix1"/>
    <dgm:cxn modelId="{FBC39F2B-42B1-434A-BFA4-63862847600E}" type="presParOf" srcId="{956DDB44-CFAF-4FEB-8F1E-64F1F16357E7}" destId="{D5FA4C24-EF2D-42EB-9DEE-79465056DD33}" srcOrd="6" destOrd="0" presId="urn:microsoft.com/office/officeart/2005/8/layout/matrix1"/>
    <dgm:cxn modelId="{E694CDE2-B471-4BD8-9A6F-DE79A37BCA95}" type="presParOf" srcId="{956DDB44-CFAF-4FEB-8F1E-64F1F16357E7}" destId="{9F9FBC0B-8C2B-4CF1-B39A-1A4472D66CA4}" srcOrd="7" destOrd="0" presId="urn:microsoft.com/office/officeart/2005/8/layout/matrix1"/>
    <dgm:cxn modelId="{9440E534-DB1B-40AE-ACE2-0B1405EBE581}" type="presParOf" srcId="{1585B192-A99B-4272-9D42-7A33A5E1888F}" destId="{D305AB7B-F470-43C8-A747-84BBC0766C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100E4-BF24-4690-81C5-70151C3F009D}">
      <dsp:nvSpPr>
        <dsp:cNvPr id="0" name=""/>
        <dsp:cNvSpPr/>
      </dsp:nvSpPr>
      <dsp:spPr>
        <a:xfrm>
          <a:off x="1292" y="0"/>
          <a:ext cx="3361051" cy="4754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Товар за задумом</a:t>
          </a:r>
        </a:p>
      </dsp:txBody>
      <dsp:txXfrm>
        <a:off x="1292" y="0"/>
        <a:ext cx="3361051" cy="1426245"/>
      </dsp:txXfrm>
    </dsp:sp>
    <dsp:sp modelId="{5ECF13AE-6136-452D-96EF-30FCB2E7C0EF}">
      <dsp:nvSpPr>
        <dsp:cNvPr id="0" name=""/>
        <dsp:cNvSpPr/>
      </dsp:nvSpPr>
      <dsp:spPr>
        <a:xfrm>
          <a:off x="337397" y="1426369"/>
          <a:ext cx="2688841" cy="2444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Сукупність бажань і потреб потенційних покупців, що будуть задоволені цим товаром.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Сутність товару – основна вигода споживача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 dirty="0"/>
        </a:p>
      </dsp:txBody>
      <dsp:txXfrm>
        <a:off x="408991" y="1497963"/>
        <a:ext cx="2545653" cy="2301207"/>
      </dsp:txXfrm>
    </dsp:sp>
    <dsp:sp modelId="{B26792CA-49DF-42AB-829D-3D90D0FC5EFA}">
      <dsp:nvSpPr>
        <dsp:cNvPr id="0" name=""/>
        <dsp:cNvSpPr/>
      </dsp:nvSpPr>
      <dsp:spPr>
        <a:xfrm>
          <a:off x="337397" y="4246824"/>
          <a:ext cx="2688841" cy="269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13930"/>
                <a:satOff val="-901"/>
                <a:lumOff val="5554"/>
                <a:alphaOff val="0"/>
                <a:shade val="100000"/>
                <a:satMod val="137000"/>
              </a:schemeClr>
            </a:gs>
            <a:gs pos="71000">
              <a:schemeClr val="accent2">
                <a:shade val="80000"/>
                <a:hueOff val="13930"/>
                <a:satOff val="-901"/>
                <a:lumOff val="5554"/>
                <a:alphaOff val="0"/>
                <a:shade val="98000"/>
                <a:satMod val="137000"/>
              </a:schemeClr>
            </a:gs>
            <a:gs pos="100000">
              <a:schemeClr val="accent2">
                <a:shade val="80000"/>
                <a:hueOff val="13930"/>
                <a:satOff val="-901"/>
                <a:lumOff val="5554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І рівень</a:t>
          </a:r>
        </a:p>
      </dsp:txBody>
      <dsp:txXfrm>
        <a:off x="345290" y="4254717"/>
        <a:ext cx="2673055" cy="253708"/>
      </dsp:txXfrm>
    </dsp:sp>
    <dsp:sp modelId="{1D3D4E79-976E-412C-AA42-7796486E3A41}">
      <dsp:nvSpPr>
        <dsp:cNvPr id="0" name=""/>
        <dsp:cNvSpPr/>
      </dsp:nvSpPr>
      <dsp:spPr>
        <a:xfrm>
          <a:off x="3614423" y="0"/>
          <a:ext cx="3361051" cy="4754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Товар у реальному виконанні – фактичний товар</a:t>
          </a:r>
        </a:p>
      </dsp:txBody>
      <dsp:txXfrm>
        <a:off x="3614423" y="0"/>
        <a:ext cx="3361051" cy="1426245"/>
      </dsp:txXfrm>
    </dsp:sp>
    <dsp:sp modelId="{BD378AE3-3421-46CF-8EC4-D73061C4D001}">
      <dsp:nvSpPr>
        <dsp:cNvPr id="0" name=""/>
        <dsp:cNvSpPr/>
      </dsp:nvSpPr>
      <dsp:spPr>
        <a:xfrm>
          <a:off x="3950528" y="1427168"/>
          <a:ext cx="2688841" cy="2486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27860"/>
                <a:satOff val="-1803"/>
                <a:lumOff val="11108"/>
                <a:alphaOff val="0"/>
                <a:shade val="100000"/>
                <a:satMod val="137000"/>
              </a:schemeClr>
            </a:gs>
            <a:gs pos="71000">
              <a:schemeClr val="accent2">
                <a:shade val="80000"/>
                <a:hueOff val="27860"/>
                <a:satOff val="-1803"/>
                <a:lumOff val="11108"/>
                <a:alphaOff val="0"/>
                <a:shade val="98000"/>
                <a:satMod val="137000"/>
              </a:schemeClr>
            </a:gs>
            <a:gs pos="100000">
              <a:schemeClr val="accent2">
                <a:shade val="80000"/>
                <a:hueOff val="27860"/>
                <a:satOff val="-1803"/>
                <a:lumOff val="11108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Товар характеризується: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Споживчими властивостями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Конструкцією і технологією виробництва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Рівнем якості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Упаковкою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Фірмовою назвою і торговою маркою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Інформацією про товар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Репутацією виробника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Ціною</a:t>
          </a:r>
        </a:p>
      </dsp:txBody>
      <dsp:txXfrm>
        <a:off x="4023359" y="1499999"/>
        <a:ext cx="2543179" cy="2340981"/>
      </dsp:txXfrm>
    </dsp:sp>
    <dsp:sp modelId="{1A36D284-5FC4-4541-B3FC-C301B19418DC}">
      <dsp:nvSpPr>
        <dsp:cNvPr id="0" name=""/>
        <dsp:cNvSpPr/>
      </dsp:nvSpPr>
      <dsp:spPr>
        <a:xfrm>
          <a:off x="3950528" y="4296372"/>
          <a:ext cx="2688841" cy="219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41791"/>
                <a:satOff val="-2704"/>
                <a:lumOff val="16662"/>
                <a:alphaOff val="0"/>
                <a:shade val="100000"/>
                <a:satMod val="137000"/>
              </a:schemeClr>
            </a:gs>
            <a:gs pos="71000">
              <a:schemeClr val="accent2">
                <a:shade val="80000"/>
                <a:hueOff val="41791"/>
                <a:satOff val="-2704"/>
                <a:lumOff val="16662"/>
                <a:alphaOff val="0"/>
                <a:shade val="98000"/>
                <a:satMod val="137000"/>
              </a:schemeClr>
            </a:gs>
            <a:gs pos="100000">
              <a:schemeClr val="accent2">
                <a:shade val="80000"/>
                <a:hueOff val="41791"/>
                <a:satOff val="-2704"/>
                <a:lumOff val="16662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ІІ рівень</a:t>
          </a:r>
        </a:p>
      </dsp:txBody>
      <dsp:txXfrm>
        <a:off x="3956947" y="4302791"/>
        <a:ext cx="2676003" cy="206309"/>
      </dsp:txXfrm>
    </dsp:sp>
    <dsp:sp modelId="{2BE377D1-094B-4525-9BAC-0695FD5BA544}">
      <dsp:nvSpPr>
        <dsp:cNvPr id="0" name=""/>
        <dsp:cNvSpPr/>
      </dsp:nvSpPr>
      <dsp:spPr>
        <a:xfrm>
          <a:off x="7227553" y="0"/>
          <a:ext cx="3361051" cy="4754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Товар з підкріпленням</a:t>
          </a:r>
        </a:p>
      </dsp:txBody>
      <dsp:txXfrm>
        <a:off x="7227553" y="0"/>
        <a:ext cx="3361051" cy="1426245"/>
      </dsp:txXfrm>
    </dsp:sp>
    <dsp:sp modelId="{A606FE17-7CAB-476F-835C-28F90C1CAE18}">
      <dsp:nvSpPr>
        <dsp:cNvPr id="0" name=""/>
        <dsp:cNvSpPr/>
      </dsp:nvSpPr>
      <dsp:spPr>
        <a:xfrm>
          <a:off x="7563658" y="1426998"/>
          <a:ext cx="2688841" cy="2414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55721"/>
                <a:satOff val="-3606"/>
                <a:lumOff val="22216"/>
                <a:alphaOff val="0"/>
                <a:shade val="100000"/>
                <a:satMod val="137000"/>
              </a:schemeClr>
            </a:gs>
            <a:gs pos="71000">
              <a:schemeClr val="accent2">
                <a:shade val="80000"/>
                <a:hueOff val="55721"/>
                <a:satOff val="-3606"/>
                <a:lumOff val="22216"/>
                <a:alphaOff val="0"/>
                <a:shade val="98000"/>
                <a:satMod val="137000"/>
              </a:schemeClr>
            </a:gs>
            <a:gs pos="100000">
              <a:schemeClr val="accent2">
                <a:shade val="80000"/>
                <a:hueOff val="55721"/>
                <a:satOff val="-3606"/>
                <a:lumOff val="22216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Перед- чи </a:t>
          </a:r>
          <a:r>
            <a:rPr lang="uk-UA" sz="1000" kern="1200" dirty="0" err="1"/>
            <a:t>післяпродажне</a:t>
          </a:r>
          <a:r>
            <a:rPr lang="uk-UA" sz="1000" kern="1200" dirty="0"/>
            <a:t> обслуговування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Гарантійні зобов’язання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Забезпечення продавців рекламними матеріалами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Кредитування та інші умови придбання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 dirty="0"/>
        </a:p>
      </dsp:txBody>
      <dsp:txXfrm>
        <a:off x="7634368" y="1497708"/>
        <a:ext cx="2547421" cy="2272797"/>
      </dsp:txXfrm>
    </dsp:sp>
    <dsp:sp modelId="{C03D1795-60B5-4A4E-ACB5-EAFAA4E2A311}">
      <dsp:nvSpPr>
        <dsp:cNvPr id="0" name=""/>
        <dsp:cNvSpPr/>
      </dsp:nvSpPr>
      <dsp:spPr>
        <a:xfrm>
          <a:off x="7563658" y="4212633"/>
          <a:ext cx="2688841" cy="303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69651"/>
                <a:satOff val="-4507"/>
                <a:lumOff val="27770"/>
                <a:alphaOff val="0"/>
                <a:shade val="100000"/>
                <a:satMod val="137000"/>
              </a:schemeClr>
            </a:gs>
            <a:gs pos="71000">
              <a:schemeClr val="accent2">
                <a:shade val="80000"/>
                <a:hueOff val="69651"/>
                <a:satOff val="-4507"/>
                <a:lumOff val="27770"/>
                <a:alphaOff val="0"/>
                <a:shade val="98000"/>
                <a:satMod val="137000"/>
              </a:schemeClr>
            </a:gs>
            <a:gs pos="100000">
              <a:schemeClr val="accent2">
                <a:shade val="80000"/>
                <a:hueOff val="69651"/>
                <a:satOff val="-4507"/>
                <a:lumOff val="2777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ІІІ рівень</a:t>
          </a:r>
        </a:p>
      </dsp:txBody>
      <dsp:txXfrm>
        <a:off x="7572534" y="4221509"/>
        <a:ext cx="2671089" cy="285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8FC4F-B0E3-48F7-B47A-B15FC95E1A05}">
      <dsp:nvSpPr>
        <dsp:cNvPr id="0" name=""/>
        <dsp:cNvSpPr/>
      </dsp:nvSpPr>
      <dsp:spPr>
        <a:xfrm rot="16200000">
          <a:off x="648049" y="-648049"/>
          <a:ext cx="2646727" cy="394282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u="sng" kern="1200" dirty="0"/>
            <a:t>За призначенням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- споживчого попиту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- виробничого призначення</a:t>
          </a:r>
        </a:p>
      </dsp:txBody>
      <dsp:txXfrm rot="5400000">
        <a:off x="-1" y="1"/>
        <a:ext cx="3942825" cy="1985045"/>
      </dsp:txXfrm>
    </dsp:sp>
    <dsp:sp modelId="{7C7138CB-C959-4632-BE4A-DE8C62520A9E}">
      <dsp:nvSpPr>
        <dsp:cNvPr id="0" name=""/>
        <dsp:cNvSpPr/>
      </dsp:nvSpPr>
      <dsp:spPr>
        <a:xfrm>
          <a:off x="3942825" y="0"/>
          <a:ext cx="3942825" cy="2646727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u="sng" kern="1200" dirty="0"/>
            <a:t>За терміном використання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- короткочасного використання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- тривалого використання</a:t>
          </a:r>
        </a:p>
      </dsp:txBody>
      <dsp:txXfrm>
        <a:off x="3942825" y="0"/>
        <a:ext cx="3942825" cy="1985045"/>
      </dsp:txXfrm>
    </dsp:sp>
    <dsp:sp modelId="{6DDEF58E-4121-4530-87D2-7B83C2B01F88}">
      <dsp:nvSpPr>
        <dsp:cNvPr id="0" name=""/>
        <dsp:cNvSpPr/>
      </dsp:nvSpPr>
      <dsp:spPr>
        <a:xfrm rot="10800000">
          <a:off x="0" y="2646727"/>
          <a:ext cx="3942825" cy="264672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u="sng" kern="1200" dirty="0"/>
            <a:t>За характером споживання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u="none" kern="1200" dirty="0"/>
            <a:t>- широкого вжитку (споживчі)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u="none" kern="1200" dirty="0"/>
            <a:t>- промислового призначення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u="none" kern="1200" dirty="0"/>
            <a:t>- послуги</a:t>
          </a:r>
        </a:p>
      </dsp:txBody>
      <dsp:txXfrm rot="10800000">
        <a:off x="0" y="3308409"/>
        <a:ext cx="3942825" cy="1985045"/>
      </dsp:txXfrm>
    </dsp:sp>
    <dsp:sp modelId="{D5FA4C24-EF2D-42EB-9DEE-79465056DD33}">
      <dsp:nvSpPr>
        <dsp:cNvPr id="0" name=""/>
        <dsp:cNvSpPr/>
      </dsp:nvSpPr>
      <dsp:spPr>
        <a:xfrm rot="5400000">
          <a:off x="4590874" y="1998678"/>
          <a:ext cx="2646727" cy="394282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u="sng" kern="1200" dirty="0"/>
            <a:t>За призначенням і ціною</a:t>
          </a:r>
          <a:r>
            <a:rPr lang="uk-UA" sz="1700" kern="1200" dirty="0"/>
            <a:t>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- повсякденного попиту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- вибіркового попиту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- престижні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- предмети розкоші</a:t>
          </a:r>
        </a:p>
      </dsp:txBody>
      <dsp:txXfrm rot="-5400000">
        <a:off x="3942825" y="3308409"/>
        <a:ext cx="3942825" cy="1985045"/>
      </dsp:txXfrm>
    </dsp:sp>
    <dsp:sp modelId="{D305AB7B-F470-43C8-A747-84BBC0766C9A}">
      <dsp:nvSpPr>
        <dsp:cNvPr id="0" name=""/>
        <dsp:cNvSpPr/>
      </dsp:nvSpPr>
      <dsp:spPr>
        <a:xfrm>
          <a:off x="2759977" y="1985045"/>
          <a:ext cx="2365695" cy="132336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Товар</a:t>
          </a:r>
        </a:p>
      </dsp:txBody>
      <dsp:txXfrm>
        <a:off x="2824578" y="2049646"/>
        <a:ext cx="2236493" cy="1194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17.02.2021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>
            <a:normAutofit fontScale="90000"/>
          </a:bodyPr>
          <a:lstStyle/>
          <a:p>
            <a:r>
              <a:rPr lang="ru-RU" b="1" dirty="0" err="1"/>
              <a:t>Товари</a:t>
            </a:r>
            <a:r>
              <a:rPr lang="ru-RU" b="1" dirty="0"/>
              <a:t> та </a:t>
            </a:r>
            <a:r>
              <a:rPr lang="ru-RU" b="1" dirty="0" err="1"/>
              <a:t>послуги</a:t>
            </a:r>
            <a:r>
              <a:rPr lang="ru-RU" b="1" dirty="0"/>
              <a:t> в </a:t>
            </a:r>
            <a:r>
              <a:rPr lang="ru-RU" b="1" dirty="0" err="1"/>
              <a:t>маркетинговій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/>
              <a:t>Тема 5 частина</a:t>
            </a:r>
            <a:r>
              <a:rPr lang="ru-RU" dirty="0"/>
              <a:t> 2</a:t>
            </a:r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47064-6040-4DFE-8F5D-6015E4C0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товарів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81A03E4-6419-4E86-9DF4-50B206F04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212153"/>
              </p:ext>
            </p:extLst>
          </p:nvPr>
        </p:nvGraphicFramePr>
        <p:xfrm>
          <a:off x="2072081" y="1417739"/>
          <a:ext cx="7885651" cy="5293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0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53EFA-A2FA-4BAE-BDE7-75A03EF3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Споживчі</a:t>
            </a:r>
            <a:r>
              <a:rPr lang="ru-RU" b="1" dirty="0"/>
              <a:t> </a:t>
            </a:r>
            <a:r>
              <a:rPr lang="ru-RU" b="1" dirty="0" err="1"/>
              <a:t>товари</a:t>
            </a:r>
            <a:r>
              <a:rPr lang="ru-RU" b="1" dirty="0"/>
              <a:t> </a:t>
            </a:r>
            <a:r>
              <a:rPr lang="ru-RU" b="1" dirty="0" err="1"/>
              <a:t>повсякденного</a:t>
            </a:r>
            <a:r>
              <a:rPr lang="ru-RU" b="1" dirty="0"/>
              <a:t> </a:t>
            </a:r>
            <a:r>
              <a:rPr lang="ru-RU" b="1" dirty="0" err="1"/>
              <a:t>попиту</a:t>
            </a:r>
            <a:r>
              <a:rPr lang="ru-RU" dirty="0"/>
              <a:t> </a:t>
            </a:r>
            <a:endParaRPr lang="uk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99C1E2-8289-418F-AD4F-BF6AE0966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980681" cy="4572000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купують</a:t>
            </a:r>
            <a:r>
              <a:rPr lang="ru-RU" dirty="0"/>
              <a:t> регулярно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зубна</a:t>
            </a:r>
            <a:r>
              <a:rPr lang="ru-RU" dirty="0"/>
              <a:t> паста, </a:t>
            </a:r>
            <a:r>
              <a:rPr lang="ru-RU" dirty="0" err="1"/>
              <a:t>пральний</a:t>
            </a:r>
            <a:r>
              <a:rPr lang="ru-RU" dirty="0"/>
              <a:t> порошок, мило);</a:t>
            </a:r>
          </a:p>
          <a:p>
            <a:pPr marL="342900" indent="-342900">
              <a:buAutoNum type="arabicParenR"/>
            </a:pPr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імпульсивної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для </a:t>
            </a:r>
            <a:r>
              <a:rPr lang="ru-RU" dirty="0" err="1"/>
              <a:t>споживача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і </a:t>
            </a:r>
            <a:r>
              <a:rPr lang="ru-RU" dirty="0" err="1"/>
              <a:t>купуються</a:t>
            </a:r>
            <a:r>
              <a:rPr lang="ru-RU" dirty="0"/>
              <a:t> без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і </a:t>
            </a:r>
            <a:r>
              <a:rPr lang="ru-RU" dirty="0" err="1"/>
              <a:t>пошуків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раптового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сувеніри</a:t>
            </a:r>
            <a:r>
              <a:rPr lang="ru-RU" dirty="0"/>
              <a:t>, </a:t>
            </a:r>
            <a:r>
              <a:rPr lang="ru-RU" dirty="0" err="1"/>
              <a:t>ласощі</a:t>
            </a:r>
            <a:r>
              <a:rPr lang="ru-RU" dirty="0"/>
              <a:t>, </a:t>
            </a:r>
            <a:r>
              <a:rPr lang="ru-RU" dirty="0" err="1"/>
              <a:t>жувальні</a:t>
            </a:r>
            <a:r>
              <a:rPr lang="ru-RU" dirty="0"/>
              <a:t> </a:t>
            </a:r>
            <a:r>
              <a:rPr lang="ru-RU" dirty="0" err="1"/>
              <a:t>гумки</a:t>
            </a:r>
            <a:r>
              <a:rPr lang="ru-RU" dirty="0"/>
              <a:t>);</a:t>
            </a:r>
          </a:p>
          <a:p>
            <a:endParaRPr lang="ru-RU" dirty="0"/>
          </a:p>
          <a:p>
            <a:r>
              <a:rPr lang="ru-RU" dirty="0"/>
              <a:t>3) </a:t>
            </a:r>
            <a:r>
              <a:rPr lang="ru-RU" dirty="0" err="1"/>
              <a:t>екстрені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потреба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гострої</a:t>
            </a:r>
            <a:r>
              <a:rPr lang="ru-RU" dirty="0"/>
              <a:t> потреби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ліки</a:t>
            </a:r>
            <a:r>
              <a:rPr lang="ru-RU" dirty="0"/>
              <a:t> для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гострої</a:t>
            </a:r>
            <a:r>
              <a:rPr lang="ru-RU" dirty="0"/>
              <a:t> </a:t>
            </a:r>
            <a:r>
              <a:rPr lang="ru-RU" dirty="0" err="1"/>
              <a:t>білі</a:t>
            </a:r>
            <a:r>
              <a:rPr lang="ru-RU" dirty="0"/>
              <a:t>, </a:t>
            </a:r>
            <a:r>
              <a:rPr lang="ru-RU" dirty="0" err="1"/>
              <a:t>запчастини</a:t>
            </a:r>
            <a:r>
              <a:rPr lang="ru-RU" dirty="0"/>
              <a:t> до </a:t>
            </a:r>
            <a:r>
              <a:rPr lang="ru-RU" dirty="0" err="1"/>
              <a:t>зламаного</a:t>
            </a:r>
            <a:r>
              <a:rPr lang="ru-RU" dirty="0"/>
              <a:t> </a:t>
            </a:r>
            <a:r>
              <a:rPr lang="ru-RU" dirty="0" err="1"/>
              <a:t>автомобілю</a:t>
            </a:r>
            <a:r>
              <a:rPr lang="ru-RU" dirty="0"/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97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4C082-E11C-4459-B3D1-E90DD3A5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Споживчі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необхідністі</a:t>
            </a:r>
            <a:r>
              <a:rPr lang="ru-RU" dirty="0"/>
              <a:t> </a:t>
            </a:r>
            <a:r>
              <a:rPr lang="ru-RU" dirty="0" err="1"/>
              <a:t>додаткової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з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до покупки </a:t>
            </a:r>
            <a:endParaRPr lang="uk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0359E9-76E8-4C7C-93A5-798B1327A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9980682" cy="4572000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купуючи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,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порівнює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за </a:t>
            </a:r>
            <a:r>
              <a:rPr lang="ru-RU" dirty="0" err="1"/>
              <a:t>споживчими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, </a:t>
            </a:r>
            <a:r>
              <a:rPr lang="ru-RU" dirty="0" err="1"/>
              <a:t>ціною</a:t>
            </a:r>
            <a:r>
              <a:rPr lang="ru-RU" dirty="0"/>
              <a:t>, </a:t>
            </a:r>
            <a:r>
              <a:rPr lang="ru-RU" dirty="0" err="1"/>
              <a:t>зручністю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, формою </a:t>
            </a:r>
            <a:r>
              <a:rPr lang="ru-RU" dirty="0" err="1"/>
              <a:t>розрахунків</a:t>
            </a:r>
            <a:r>
              <a:rPr lang="ru-RU" dirty="0"/>
              <a:t>;</a:t>
            </a:r>
          </a:p>
          <a:p>
            <a:pPr marL="342900" indent="-342900">
              <a:buAutoNum type="arabicParenR"/>
            </a:pPr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пасивного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про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не </a:t>
            </a:r>
            <a:r>
              <a:rPr lang="ru-RU" dirty="0" err="1"/>
              <a:t>мріє</a:t>
            </a:r>
            <a:r>
              <a:rPr lang="ru-RU" dirty="0"/>
              <a:t>, не </a:t>
            </a:r>
            <a:r>
              <a:rPr lang="ru-RU" dirty="0" err="1"/>
              <a:t>планує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купівлю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не </a:t>
            </a:r>
            <a:r>
              <a:rPr lang="ru-RU" dirty="0" err="1"/>
              <a:t>знає</a:t>
            </a:r>
            <a:r>
              <a:rPr lang="ru-RU" dirty="0"/>
              <a:t> про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 Потреба в них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з'явитися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товару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страховий</a:t>
            </a:r>
            <a:r>
              <a:rPr lang="ru-RU" dirty="0"/>
              <a:t> </a:t>
            </a:r>
            <a:r>
              <a:rPr lang="ru-RU" dirty="0" err="1"/>
              <a:t>поліс</a:t>
            </a:r>
            <a:r>
              <a:rPr lang="ru-RU" dirty="0"/>
              <a:t> –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автомобіля</a:t>
            </a:r>
            <a:r>
              <a:rPr lang="ru-RU" dirty="0"/>
              <a:t>, батарейка для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годинника</a:t>
            </a:r>
            <a:r>
              <a:rPr lang="ru-RU" dirty="0"/>
              <a:t>);</a:t>
            </a:r>
          </a:p>
          <a:p>
            <a:endParaRPr lang="ru-RU" dirty="0"/>
          </a:p>
          <a:p>
            <a:r>
              <a:rPr lang="ru-RU" dirty="0"/>
              <a:t>3) </a:t>
            </a:r>
            <a:r>
              <a:rPr lang="ru-RU" dirty="0" err="1"/>
              <a:t>товари</a:t>
            </a:r>
            <a:r>
              <a:rPr lang="ru-RU" dirty="0"/>
              <a:t> особливого </a:t>
            </a:r>
            <a:r>
              <a:rPr lang="ru-RU" dirty="0" err="1"/>
              <a:t>попиту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з </a:t>
            </a:r>
            <a:r>
              <a:rPr lang="ru-RU" dirty="0" err="1"/>
              <a:t>унікальними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, на </a:t>
            </a:r>
            <a:r>
              <a:rPr lang="ru-RU" dirty="0" err="1"/>
              <a:t>пошук</a:t>
            </a:r>
            <a:r>
              <a:rPr lang="ru-RU" dirty="0"/>
              <a:t> і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витрачає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колекцій</a:t>
            </a:r>
            <a:r>
              <a:rPr lang="ru-RU" dirty="0"/>
              <a:t>, </a:t>
            </a:r>
            <a:r>
              <a:rPr lang="ru-RU" dirty="0" err="1"/>
              <a:t>коштовності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18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84CC9-DE6A-47F1-AD25-A36A671A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 err="1"/>
              <a:t>Продукція</a:t>
            </a:r>
            <a:r>
              <a:rPr lang="ru-RU" sz="2600" b="1" dirty="0"/>
              <a:t> </a:t>
            </a:r>
            <a:r>
              <a:rPr lang="ru-RU" sz="2600" b="1" dirty="0" err="1"/>
              <a:t>виробничого</a:t>
            </a:r>
            <a:r>
              <a:rPr lang="ru-RU" sz="2600" b="1" dirty="0"/>
              <a:t> (</a:t>
            </a:r>
            <a:r>
              <a:rPr lang="ru-RU" sz="2600" b="1" dirty="0" err="1"/>
              <a:t>інституційного</a:t>
            </a:r>
            <a:r>
              <a:rPr lang="ru-RU" sz="2600" b="1" dirty="0"/>
              <a:t>) </a:t>
            </a:r>
            <a:r>
              <a:rPr lang="ru-RU" sz="2600" b="1" dirty="0" err="1"/>
              <a:t>призначення</a:t>
            </a:r>
            <a:endParaRPr lang="uk-UA" sz="26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8AE0E-6D22-45AA-A264-5E08003C5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980681" cy="4572000"/>
          </a:xfrm>
        </p:spPr>
        <p:txBody>
          <a:bodyPr/>
          <a:lstStyle/>
          <a:p>
            <a:r>
              <a:rPr lang="ru-RU" b="1" dirty="0" err="1"/>
              <a:t>Продукція</a:t>
            </a:r>
            <a:r>
              <a:rPr lang="ru-RU" b="1" dirty="0"/>
              <a:t> </a:t>
            </a:r>
            <a:r>
              <a:rPr lang="ru-RU" b="1" dirty="0" err="1"/>
              <a:t>виробничого</a:t>
            </a:r>
            <a:r>
              <a:rPr lang="ru-RU" b="1" dirty="0"/>
              <a:t> (</a:t>
            </a:r>
            <a:r>
              <a:rPr lang="ru-RU" b="1" dirty="0" err="1"/>
              <a:t>інституційного</a:t>
            </a:r>
            <a:r>
              <a:rPr lang="ru-RU" b="1" dirty="0"/>
              <a:t>) </a:t>
            </a:r>
            <a:r>
              <a:rPr lang="ru-RU" b="1" dirty="0" err="1"/>
              <a:t>призначення</a:t>
            </a:r>
            <a:r>
              <a:rPr lang="ru-RU" b="1" dirty="0"/>
              <a:t> </a:t>
            </a:r>
            <a:r>
              <a:rPr lang="ru-RU" b="1" i="1" dirty="0"/>
              <a:t>–</a:t>
            </a:r>
            <a:r>
              <a:rPr lang="ru-RU" dirty="0"/>
              <a:t>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купують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приватні</a:t>
            </a:r>
            <a:r>
              <a:rPr lang="ru-RU" dirty="0"/>
              <a:t> </a:t>
            </a:r>
            <a:r>
              <a:rPr lang="ru-RU" dirty="0" err="1"/>
              <a:t>підприємці</a:t>
            </a:r>
            <a:r>
              <a:rPr lang="ru-RU" dirty="0"/>
              <a:t> з метою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, перепродажу та </a:t>
            </a:r>
            <a:r>
              <a:rPr lang="ru-RU" dirty="0" err="1"/>
              <a:t>застосування</a:t>
            </a:r>
            <a:r>
              <a:rPr lang="ru-RU" dirty="0"/>
              <a:t> в </a:t>
            </a:r>
            <a:r>
              <a:rPr lang="ru-RU" dirty="0" err="1"/>
              <a:t>бізнесі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u="sng" dirty="0"/>
              <a:t>Вони </a:t>
            </a:r>
            <a:r>
              <a:rPr lang="ru-RU" u="sng" dirty="0" err="1"/>
              <a:t>складаються</a:t>
            </a:r>
            <a:r>
              <a:rPr lang="ru-RU" u="sng" dirty="0"/>
              <a:t> з таких </a:t>
            </a:r>
            <a:r>
              <a:rPr lang="ru-RU" u="sng" dirty="0" err="1"/>
              <a:t>груп</a:t>
            </a:r>
            <a:r>
              <a:rPr lang="ru-RU" u="sng" dirty="0"/>
              <a:t> </a:t>
            </a:r>
            <a:r>
              <a:rPr lang="ru-RU" u="sng" dirty="0" err="1"/>
              <a:t>товарів</a:t>
            </a:r>
            <a:r>
              <a:rPr lang="ru-RU" dirty="0"/>
              <a:t>:</a:t>
            </a:r>
          </a:p>
          <a:p>
            <a:r>
              <a:rPr lang="ru-RU" dirty="0"/>
              <a:t>– </a:t>
            </a:r>
            <a:r>
              <a:rPr lang="ru-RU" dirty="0" err="1"/>
              <a:t>споруди</a:t>
            </a:r>
            <a:r>
              <a:rPr lang="ru-RU" dirty="0"/>
              <a:t> та </a:t>
            </a:r>
            <a:r>
              <a:rPr lang="ru-RU" dirty="0" err="1"/>
              <a:t>капітальне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яке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верстати</a:t>
            </a:r>
            <a:r>
              <a:rPr lang="ru-RU" dirty="0"/>
              <a:t>, </a:t>
            </a:r>
            <a:r>
              <a:rPr lang="ru-RU" dirty="0" err="1"/>
              <a:t>швацькі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, трактора, </a:t>
            </a:r>
            <a:r>
              <a:rPr lang="ru-RU" dirty="0" err="1"/>
              <a:t>комбайни</a:t>
            </a:r>
            <a:r>
              <a:rPr lang="ru-RU" dirty="0"/>
              <a:t>);</a:t>
            </a:r>
          </a:p>
          <a:p>
            <a:r>
              <a:rPr lang="ru-RU" dirty="0"/>
              <a:t>– </a:t>
            </a:r>
            <a:r>
              <a:rPr lang="ru-RU" dirty="0" err="1"/>
              <a:t>матеріали</a:t>
            </a:r>
            <a:r>
              <a:rPr lang="ru-RU" dirty="0"/>
              <a:t> (</a:t>
            </a:r>
            <a:r>
              <a:rPr lang="ru-RU" dirty="0" err="1"/>
              <a:t>основні</a:t>
            </a:r>
            <a:r>
              <a:rPr lang="ru-RU" dirty="0"/>
              <a:t> та </a:t>
            </a:r>
            <a:r>
              <a:rPr lang="ru-RU" dirty="0" err="1"/>
              <a:t>допоміжні</a:t>
            </a:r>
            <a:r>
              <a:rPr lang="ru-RU" dirty="0"/>
              <a:t>) – вони </a:t>
            </a:r>
            <a:r>
              <a:rPr lang="ru-RU" dirty="0" err="1"/>
              <a:t>використовуються</a:t>
            </a:r>
            <a:r>
              <a:rPr lang="ru-RU" dirty="0"/>
              <a:t> у </a:t>
            </a:r>
            <a:r>
              <a:rPr lang="ru-RU" dirty="0" err="1"/>
              <a:t>виробничому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. До них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сировина</a:t>
            </a:r>
            <a:r>
              <a:rPr lang="ru-RU" dirty="0"/>
              <a:t>,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переробляються</a:t>
            </a:r>
            <a:r>
              <a:rPr lang="ru-RU" dirty="0"/>
              <a:t> у </a:t>
            </a:r>
            <a:r>
              <a:rPr lang="ru-RU" dirty="0" err="1"/>
              <a:t>технологічному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та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мастила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технологічному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допоміжні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у </a:t>
            </a:r>
            <a:r>
              <a:rPr lang="ru-RU" dirty="0" err="1"/>
              <a:t>бізнесі</a:t>
            </a:r>
            <a:r>
              <a:rPr lang="ru-RU" dirty="0"/>
              <a:t>, але не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кінцевого</a:t>
            </a:r>
            <a:r>
              <a:rPr lang="ru-RU" dirty="0"/>
              <a:t> продукту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серветки</a:t>
            </a:r>
            <a:r>
              <a:rPr lang="ru-RU" dirty="0"/>
              <a:t>, </a:t>
            </a:r>
            <a:r>
              <a:rPr lang="ru-RU" dirty="0" err="1"/>
              <a:t>канцелярські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10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33993-8120-4BE1-BCC7-0FB30F4AD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013" y="3082333"/>
            <a:ext cx="5734050" cy="220584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2. Сутність товарної номенклатури: складові та показники</a:t>
            </a: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869706F-0101-492D-B8DD-8B391357DE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44" name="Picture 4" descr="Ð ÐµÐ·ÑÐ»ÑÑÐ°Ñ Ð¿Ð¾ÑÑÐºÑ Ð·Ð¾Ð±ÑÐ°Ð¶ÐµÐ½Ñ Ð·Ð° Ð·Ð°Ð¿Ð¸ÑÐ¾Ð¼ &quot;Ð¼Ð¾Ð»Ð¾ÑÐ½Ð° Ð¿ÑÐ¾Ð´ÑÐºÑÑÑ Ð¿ÑÐ¾ÑÑÐ¾ÐºÐ²Ð°ÑÐ¸Ð½Ð¾&quot;">
            <a:extLst>
              <a:ext uri="{FF2B5EF4-FFF2-40B4-BE49-F238E27FC236}">
                <a16:creationId xmlns:a16="http://schemas.microsoft.com/office/drawing/2014/main" id="{1338E19B-E639-4FBB-BCA9-A21C8AE87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963" y="1396481"/>
            <a:ext cx="2904476" cy="406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7D05A-13C6-48AD-A09E-23CCD8AC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Сутність товарної номенклатури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91A182-7FC6-4CB2-B339-F134E0950D35}"/>
              </a:ext>
            </a:extLst>
          </p:cNvPr>
          <p:cNvSpPr/>
          <p:nvPr/>
        </p:nvSpPr>
        <p:spPr>
          <a:xfrm>
            <a:off x="1166069" y="1602297"/>
            <a:ext cx="99195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Open Sans"/>
              </a:rPr>
              <a:t>Уся сукупність виробів, які виготовляються на підприємстві має назву – номенклатура продукції. </a:t>
            </a:r>
          </a:p>
          <a:p>
            <a:pPr algn="just"/>
            <a:endParaRPr lang="uk-UA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uk-UA" dirty="0">
                <a:solidFill>
                  <a:srgbClr val="000000"/>
                </a:solidFill>
                <a:latin typeface="Open Sans"/>
              </a:rPr>
              <a:t>Але не вся продукція пропонується для продажу, частина її переробляється на самому підприємстві, входить у склад іншої продукції. </a:t>
            </a:r>
          </a:p>
          <a:p>
            <a:pPr algn="just"/>
            <a:endParaRPr lang="uk-UA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uk-UA" b="1" u="sng" dirty="0">
                <a:solidFill>
                  <a:srgbClr val="00B050"/>
                </a:solidFill>
                <a:latin typeface="Open Sans"/>
              </a:rPr>
              <a:t>Товарна номенклатура 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– сукупність усіх товарів (послуг), що виробляються і пропонуються підприємством на продаж.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15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6D527-3F3F-453D-B923-9472A5C7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81C754-9C91-42BC-A1B7-A7EC2C97C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980681" cy="457200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–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об'єднані</a:t>
            </a:r>
            <a:r>
              <a:rPr lang="ru-RU" dirty="0"/>
              <a:t> за будь-</a:t>
            </a:r>
            <a:r>
              <a:rPr lang="ru-RU" dirty="0" err="1"/>
              <a:t>яким</a:t>
            </a:r>
            <a:r>
              <a:rPr lang="ru-RU" dirty="0"/>
              <a:t> одним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декількома</a:t>
            </a:r>
            <a:r>
              <a:rPr lang="ru-RU" dirty="0"/>
              <a:t> признаками. </a:t>
            </a:r>
          </a:p>
          <a:p>
            <a:pPr algn="just"/>
            <a:r>
              <a:rPr lang="ru-RU" dirty="0" err="1"/>
              <a:t>Наприклад</a:t>
            </a:r>
            <a:r>
              <a:rPr lang="ru-RU" dirty="0"/>
              <a:t>, номенклатура заводу </a:t>
            </a:r>
            <a:r>
              <a:rPr lang="ru-RU" dirty="0" err="1"/>
              <a:t>вміщує</a:t>
            </a:r>
            <a:r>
              <a:rPr lang="ru-RU" dirty="0"/>
              <a:t> в себе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промисловості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народного </a:t>
            </a:r>
            <a:r>
              <a:rPr lang="ru-RU" dirty="0" err="1"/>
              <a:t>споживання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промисловий</a:t>
            </a:r>
            <a:r>
              <a:rPr lang="ru-RU" dirty="0"/>
              <a:t> і </a:t>
            </a:r>
            <a:r>
              <a:rPr lang="ru-RU" dirty="0" err="1"/>
              <a:t>торговий</a:t>
            </a:r>
            <a:r>
              <a:rPr lang="ru-RU" dirty="0"/>
              <a:t>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pPr algn="just"/>
            <a:r>
              <a:rPr lang="ru-RU" b="1" i="1" dirty="0" err="1"/>
              <a:t>Промисловий</a:t>
            </a:r>
            <a:r>
              <a:rPr lang="ru-RU" b="1" i="1" dirty="0"/>
              <a:t> </a:t>
            </a:r>
            <a:r>
              <a:rPr lang="ru-RU" b="1" i="1" dirty="0" err="1"/>
              <a:t>асортимент</a:t>
            </a:r>
            <a:r>
              <a:rPr lang="ru-RU" b="1" i="1" dirty="0"/>
              <a:t> –</a:t>
            </a:r>
            <a:r>
              <a:rPr lang="ru-RU" dirty="0"/>
              <a:t>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виробляються</a:t>
            </a:r>
            <a:r>
              <a:rPr lang="ru-RU" dirty="0"/>
              <a:t> </a:t>
            </a:r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промисловим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.</a:t>
            </a:r>
          </a:p>
          <a:p>
            <a:pPr algn="just"/>
            <a:r>
              <a:rPr lang="ru-RU" b="1" i="1" dirty="0" err="1"/>
              <a:t>Торговий</a:t>
            </a:r>
            <a:r>
              <a:rPr lang="ru-RU" b="1" i="1" dirty="0"/>
              <a:t> </a:t>
            </a:r>
            <a:r>
              <a:rPr lang="ru-RU" b="1" i="1" dirty="0" err="1"/>
              <a:t>асортимент</a:t>
            </a:r>
            <a:r>
              <a:rPr lang="ru-RU" b="1" i="1" dirty="0"/>
              <a:t> </a:t>
            </a:r>
            <a:r>
              <a:rPr lang="ru-RU" b="1" i="1" dirty="0" err="1"/>
              <a:t>товарів</a:t>
            </a:r>
            <a:r>
              <a:rPr lang="ru-RU" b="1" i="1" dirty="0"/>
              <a:t> –</a:t>
            </a:r>
            <a:r>
              <a:rPr lang="ru-RU" dirty="0"/>
              <a:t> 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представлений у </a:t>
            </a:r>
            <a:r>
              <a:rPr lang="ru-RU" dirty="0" err="1"/>
              <a:t>торгівельній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5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8DAF7D-44F8-46D6-9599-F3976D93CE2C}"/>
              </a:ext>
            </a:extLst>
          </p:cNvPr>
          <p:cNvSpPr/>
          <p:nvPr/>
        </p:nvSpPr>
        <p:spPr>
          <a:xfrm>
            <a:off x="974521" y="536857"/>
            <a:ext cx="102429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0000"/>
                </a:solidFill>
                <a:latin typeface="Open Sans"/>
              </a:rPr>
              <a:t>Група товарів –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 це окрема сукупність товарів, які схожі за своїми характеристиками та призначені для </a:t>
            </a:r>
            <a:r>
              <a:rPr lang="uk-UA" dirty="0" err="1">
                <a:solidFill>
                  <a:srgbClr val="000000"/>
                </a:solidFill>
                <a:latin typeface="Open Sans"/>
              </a:rPr>
              <a:t>задовольнення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 визначеної потреби. </a:t>
            </a:r>
          </a:p>
          <a:p>
            <a:pPr algn="just"/>
            <a:endParaRPr lang="uk-UA" dirty="0">
              <a:solidFill>
                <a:srgbClr val="000000"/>
              </a:solidFill>
              <a:latin typeface="Open Sans"/>
            </a:endParaRPr>
          </a:p>
          <a:p>
            <a:pPr algn="just"/>
            <a:endParaRPr lang="uk-UA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uk-UA" dirty="0">
                <a:solidFill>
                  <a:srgbClr val="000000"/>
                </a:solidFill>
                <a:latin typeface="Open Sans"/>
              </a:rPr>
              <a:t>Групи товарів також можуть розподілятися на види та різновиди товарів.</a:t>
            </a:r>
          </a:p>
          <a:p>
            <a:pPr algn="just"/>
            <a:r>
              <a:rPr lang="uk-UA" b="1" dirty="0">
                <a:solidFill>
                  <a:srgbClr val="000000"/>
                </a:solidFill>
                <a:latin typeface="Open Sans"/>
              </a:rPr>
              <a:t>Вид товарів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 – які об'єднані загальною назвою та призначенням. Наприклад, спортивні автомобілі, дитячі креми, вечірні парфуми.</a:t>
            </a:r>
          </a:p>
          <a:p>
            <a:pPr algn="just"/>
            <a:r>
              <a:rPr lang="uk-UA" b="1" dirty="0">
                <a:solidFill>
                  <a:srgbClr val="000000"/>
                </a:solidFill>
                <a:latin typeface="Open Sans"/>
              </a:rPr>
              <a:t>Різновид товарів –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 сукупність товарів визначеного виду, відокремлених за рядом специфічних ознак (сорт, артикул). Наприклад, </a:t>
            </a:r>
            <a:r>
              <a:rPr lang="uk-UA" dirty="0" err="1">
                <a:solidFill>
                  <a:srgbClr val="000000"/>
                </a:solidFill>
                <a:latin typeface="Open Sans"/>
              </a:rPr>
              <a:t>біо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-кефір 1% жирності та </a:t>
            </a:r>
            <a:r>
              <a:rPr lang="uk-UA" dirty="0" err="1">
                <a:solidFill>
                  <a:srgbClr val="000000"/>
                </a:solidFill>
                <a:latin typeface="Open Sans"/>
              </a:rPr>
              <a:t>біо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-кефір 2,5% жирності.</a:t>
            </a:r>
          </a:p>
          <a:p>
            <a:pPr algn="just"/>
            <a:endParaRPr lang="uk-UA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uk-UA" dirty="0">
                <a:solidFill>
                  <a:srgbClr val="000000"/>
                </a:solidFill>
                <a:latin typeface="Open Sans"/>
              </a:rPr>
              <a:t>Асортимент товарів характеризується широтою, глибиною, повнотою, ступенем оновлення, структурою.</a:t>
            </a:r>
          </a:p>
          <a:p>
            <a:pPr algn="just"/>
            <a:r>
              <a:rPr lang="uk-UA" b="1" dirty="0">
                <a:solidFill>
                  <a:srgbClr val="000000"/>
                </a:solidFill>
                <a:latin typeface="Open Sans"/>
              </a:rPr>
              <a:t>Широта асортименту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 означає загальну кількість асортиментних груп. Наприклад, продукція молочного комбінату представлена шістьма асортиментними групами: молоко, вершкове масло, сири, </a:t>
            </a:r>
            <a:r>
              <a:rPr lang="uk-UA" dirty="0" err="1">
                <a:solidFill>
                  <a:srgbClr val="000000"/>
                </a:solidFill>
                <a:latin typeface="Open Sans"/>
              </a:rPr>
              <a:t>кисло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-молочні продукти, </a:t>
            </a:r>
            <a:r>
              <a:rPr lang="uk-UA" dirty="0" err="1">
                <a:solidFill>
                  <a:srgbClr val="000000"/>
                </a:solidFill>
                <a:latin typeface="Open Sans"/>
              </a:rPr>
              <a:t>маргарини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just"/>
            <a:r>
              <a:rPr lang="uk-UA" b="1" dirty="0">
                <a:solidFill>
                  <a:srgbClr val="000000"/>
                </a:solidFill>
                <a:latin typeface="Open Sans"/>
              </a:rPr>
              <a:t>Глибина асортименту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 представляє собою кількість різновидів конкретного виду виробів, кількість позицій у кожній групі. Наприклад, кисломолочні продукти вміщують 8 позицій, сири – б, маргарин – 4.</a:t>
            </a:r>
          </a:p>
          <a:p>
            <a:pPr algn="just"/>
            <a:r>
              <a:rPr lang="uk-UA" b="1" dirty="0">
                <a:solidFill>
                  <a:srgbClr val="000000"/>
                </a:solidFill>
                <a:latin typeface="Open Sans"/>
              </a:rPr>
              <a:t>Повнота асортименту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 – визначається відношенням фактичної кількості різновидів товарів до кількості, що необхідна для </a:t>
            </a:r>
            <a:r>
              <a:rPr lang="uk-UA" dirty="0" err="1">
                <a:solidFill>
                  <a:srgbClr val="000000"/>
                </a:solidFill>
                <a:latin typeface="Open Sans"/>
              </a:rPr>
              <a:t>задовольнення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 споживачів даного сегменту ринку, або нормативним вимогам.</a:t>
            </a:r>
            <a:endParaRPr lang="uk-UA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109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7D05A-13C6-48AD-A09E-23CCD8AC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Показники товарної номенклатури</a:t>
            </a:r>
          </a:p>
        </p:txBody>
      </p:sp>
      <p:pic>
        <p:nvPicPr>
          <p:cNvPr id="819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F5B7A450-0303-4AA5-BA85-1EA99E24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00" y="1640048"/>
            <a:ext cx="6400272" cy="48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7FC82C-885C-46FB-B6DD-DB9F4BD12D43}"/>
              </a:ext>
            </a:extLst>
          </p:cNvPr>
          <p:cNvSpPr/>
          <p:nvPr/>
        </p:nvSpPr>
        <p:spPr>
          <a:xfrm>
            <a:off x="975919" y="1280013"/>
            <a:ext cx="100388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rgbClr val="000000"/>
                </a:solidFill>
                <a:latin typeface="+mj-lt"/>
              </a:rPr>
              <a:t>Оптимальний асортимент</a:t>
            </a:r>
            <a:r>
              <a:rPr lang="uk-UA" sz="1600" dirty="0">
                <a:solidFill>
                  <a:srgbClr val="000000"/>
                </a:solidFill>
                <a:latin typeface="+mj-lt"/>
              </a:rPr>
              <a:t> передбачає стабільний склад товарів постійного попиту, можливість введення в асортимент виробів імпульсивного попиту та оновлення асортименту за рахунок включення новинок. </a:t>
            </a:r>
          </a:p>
          <a:p>
            <a:pPr algn="just"/>
            <a:endParaRPr lang="uk-UA" sz="16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uk-UA" sz="1600" dirty="0">
                <a:solidFill>
                  <a:srgbClr val="000000"/>
                </a:solidFill>
                <a:latin typeface="+mj-lt"/>
              </a:rPr>
              <a:t>Асортимент також характеризується збалансованістю. </a:t>
            </a:r>
          </a:p>
          <a:p>
            <a:pPr algn="just"/>
            <a:endParaRPr lang="uk-UA" sz="1600" b="1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uk-UA" sz="1600" b="1" dirty="0">
                <a:solidFill>
                  <a:srgbClr val="000000"/>
                </a:solidFill>
                <a:latin typeface="+mj-lt"/>
              </a:rPr>
              <a:t>Збалансований асортимент</a:t>
            </a:r>
            <a:r>
              <a:rPr lang="uk-UA" sz="1600" dirty="0">
                <a:solidFill>
                  <a:srgbClr val="000000"/>
                </a:solidFill>
                <a:latin typeface="+mj-lt"/>
              </a:rPr>
              <a:t> – це такий, який </a:t>
            </a:r>
            <a:r>
              <a:rPr lang="uk-UA" sz="1600" dirty="0" err="1">
                <a:solidFill>
                  <a:srgbClr val="000000"/>
                </a:solidFill>
                <a:latin typeface="+mj-lt"/>
              </a:rPr>
              <a:t>логічно</a:t>
            </a:r>
            <a:r>
              <a:rPr lang="uk-UA" sz="1600" dirty="0">
                <a:solidFill>
                  <a:srgbClr val="000000"/>
                </a:solidFill>
                <a:latin typeface="+mj-lt"/>
              </a:rPr>
              <a:t> та послідовно поєднує в раціональних пропорціях різні товарні групи. </a:t>
            </a:r>
          </a:p>
          <a:p>
            <a:pPr algn="just"/>
            <a:endParaRPr lang="uk-UA" sz="16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uk-UA" sz="1600" dirty="0">
                <a:solidFill>
                  <a:srgbClr val="000000"/>
                </a:solidFill>
                <a:latin typeface="+mj-lt"/>
              </a:rPr>
              <a:t>Наприклад, компанія займалась оптово-роздрібною торгівлею товарами визначеної товарної групи. Менеджерам було поставлено завдання збільшення прибутку. Через місяць вони з'ясували, які товари приносять менший прибуток і вирішили зняти їх з продажу. Потім вони обрали декілька найбільш прибуткових позицій і збільшили їх закупівлю. Результатом цих рішень стало те, що зменшення асортименту призвело до падіння продажу.</a:t>
            </a:r>
          </a:p>
          <a:p>
            <a:pPr algn="just"/>
            <a:endParaRPr lang="uk-UA" sz="1600" dirty="0">
              <a:solidFill>
                <a:srgbClr val="000000"/>
              </a:solidFill>
              <a:latin typeface="+mj-lt"/>
            </a:endParaRPr>
          </a:p>
          <a:p>
            <a:r>
              <a:rPr lang="uk-UA" sz="1600" dirty="0">
                <a:solidFill>
                  <a:schemeClr val="tx2"/>
                </a:solidFill>
                <a:latin typeface="+mj-lt"/>
              </a:rPr>
              <a:t>Раціонально сформований асортимент прискорює реалізацію товарів, забезпечує ритмічне надходження фінансових коштів, виконання стратегічних завдань підприємства, а також </a:t>
            </a:r>
            <a:r>
              <a:rPr lang="uk-UA" sz="1600" dirty="0" err="1">
                <a:solidFill>
                  <a:schemeClr val="tx2"/>
                </a:solidFill>
                <a:latin typeface="+mj-lt"/>
              </a:rPr>
              <a:t>задовільнення</a:t>
            </a:r>
            <a:r>
              <a:rPr lang="uk-UA" sz="1600" dirty="0">
                <a:solidFill>
                  <a:schemeClr val="tx2"/>
                </a:solidFill>
                <a:latin typeface="+mj-lt"/>
              </a:rPr>
              <a:t> попиту потенційних покупців.</a:t>
            </a:r>
          </a:p>
          <a:p>
            <a:r>
              <a:rPr lang="uk-UA" sz="1600" dirty="0">
                <a:solidFill>
                  <a:schemeClr val="tx2"/>
                </a:solidFill>
                <a:latin typeface="+mj-lt"/>
              </a:rPr>
              <a:t>Відповідно, для забезпечення ефективної підприємницької діяльності підприємство повинно постійно змінювати свій асортимент.</a:t>
            </a:r>
          </a:p>
          <a:p>
            <a:pPr algn="just"/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52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План лекції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0" indent="-457200" rtl="0">
              <a:buAutoNum type="arabicPeriod"/>
            </a:pPr>
            <a:r>
              <a:rPr lang="uk-UA" dirty="0"/>
              <a:t>Товар: поняття, рівні, класифікація</a:t>
            </a:r>
          </a:p>
          <a:p>
            <a:pPr marL="457200" indent="-457200" rtl="0">
              <a:buAutoNum type="arabicPeriod"/>
            </a:pPr>
            <a:r>
              <a:rPr lang="uk-UA" dirty="0"/>
              <a:t>Сутність товарної номенклатури: складові та показники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CBB53B-9076-423A-9CFF-82FBE85B5D49}"/>
              </a:ext>
            </a:extLst>
          </p:cNvPr>
          <p:cNvSpPr/>
          <p:nvPr/>
        </p:nvSpPr>
        <p:spPr>
          <a:xfrm>
            <a:off x="964733" y="1308320"/>
            <a:ext cx="101171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Широкий і глибокий асортимент продукції, яка орієнтована на запити різних груп споживачів збільшує адаптаційні можливості підприємства до змін ситуації на ринку і зменшує ризик не реалізації продукції, однак, у цій ситуації значно </a:t>
            </a:r>
            <a:r>
              <a:rPr lang="uk-UA" sz="1600" dirty="0" err="1">
                <a:solidFill>
                  <a:schemeClr val="tx2"/>
                </a:solidFill>
                <a:latin typeface="+mj-lt"/>
              </a:rPr>
              <a:t>ускладнюється</a:t>
            </a:r>
            <a:r>
              <a:rPr lang="uk-UA" sz="1600" dirty="0">
                <a:solidFill>
                  <a:schemeClr val="tx2"/>
                </a:solidFill>
                <a:latin typeface="+mj-lt"/>
              </a:rPr>
              <a:t> організація виробництва і збуту, а також система управління підприємством. При цьому простішим і менш ризикованим для товаровиробника є збільшення глибини асортименту ніж його розширення, яке пов’язане з розробкою нових товарних ліній.</a:t>
            </a:r>
          </a:p>
          <a:p>
            <a:pPr algn="just"/>
            <a:endParaRPr lang="uk-UA" sz="1600" dirty="0">
              <a:solidFill>
                <a:schemeClr val="tx2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Поглиблення асортименту забезпечує більший ступінь урахування специфіки запитів різних груп споживачів. На цьому базується стратегія диференціація, як одна з двох основних конкурентних стратегій. Іншою є стратегія лідерства за витратами, що передбачає виробництво стандартизованих дешевих товарів.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600" dirty="0">
              <a:solidFill>
                <a:schemeClr val="tx2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Розширення асортименту збільшує стійкість підприємства на ринку, особливо якщо товарні лінії різко різняться за галуззю використання і цільовими групами споживачів. У цьому випадку при падінні інтересу споживачів до одних товарних ліній (наприклад, при зміні споживацьких запитів), підприємство може виживати і розвиватися за рахунок інших, виводячи з асортименту (модернізуючи) види продукції, що не користуються попитом споживачів і вводячи нові (модернізуючи складові комплексу маркетингу).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600" dirty="0">
              <a:solidFill>
                <a:schemeClr val="tx2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600" dirty="0">
              <a:solidFill>
                <a:schemeClr val="tx2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2"/>
                </a:solidFill>
                <a:latin typeface="+mj-lt"/>
              </a:rPr>
              <a:t>Ревізія товарної номенклатури і товарної політики повинна здійснюватися постійно і приводитися у відповідність до нових ринкових можливостей.</a:t>
            </a:r>
            <a:endParaRPr lang="uk-UA" sz="1600" b="0" i="0" dirty="0"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09899A-E3E5-4A68-959A-EBA10CDAD4E9}"/>
              </a:ext>
            </a:extLst>
          </p:cNvPr>
          <p:cNvSpPr/>
          <p:nvPr/>
        </p:nvSpPr>
        <p:spPr>
          <a:xfrm>
            <a:off x="1239584" y="677303"/>
            <a:ext cx="647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2"/>
                </a:solidFill>
                <a:latin typeface="+mj-lt"/>
              </a:rPr>
              <a:t>Рекомендації щодо управління асортиментом продукції</a:t>
            </a:r>
          </a:p>
        </p:txBody>
      </p:sp>
    </p:spTree>
    <p:extLst>
      <p:ext uri="{BB962C8B-B14F-4D97-AF65-F5344CB8AC3E}">
        <p14:creationId xmlns:p14="http://schemas.microsoft.com/office/powerpoint/2010/main" val="8410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33993-8120-4BE1-BCC7-0FB30F4AD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735" y="3025211"/>
            <a:ext cx="5734050" cy="220584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1. Товар:</a:t>
            </a:r>
            <a:br>
              <a:rPr lang="uk-UA" dirty="0"/>
            </a:br>
            <a:r>
              <a:rPr lang="uk-UA" dirty="0"/>
              <a:t>поняття, рівні, класифікація</a:t>
            </a: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869706F-0101-492D-B8DD-8B391357DE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Picture 2" descr="Ð ÐµÐ·ÑÐ»ÑÑÐ°Ñ Ð¿Ð¾ÑÑÐºÑ Ð·Ð¾Ð±ÑÐ°Ð¶ÐµÐ½Ñ Ð·Ð° Ð·Ð°Ð¿Ð¸ÑÐ¾Ð¼ &quot;Ð¼Ð¾Ð»Ð¾ÑÐ½Ñ Ð¿ÑÐ¾Ð´ÑÐºÑÐ¸&quot;">
            <a:extLst>
              <a:ext uri="{FF2B5EF4-FFF2-40B4-BE49-F238E27FC236}">
                <a16:creationId xmlns:a16="http://schemas.microsoft.com/office/drawing/2014/main" id="{8B3EAD9A-191C-46F0-AB17-AC097A879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588" y="1310656"/>
            <a:ext cx="5220412" cy="354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Товар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4919880"/>
            <a:ext cx="10195071" cy="1308683"/>
          </a:xfrm>
        </p:spPr>
        <p:txBody>
          <a:bodyPr rtlCol="0"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+mj-lt"/>
              </a:rPr>
              <a:t>Товар</a:t>
            </a:r>
            <a:r>
              <a:rPr lang="ru-RU" dirty="0">
                <a:latin typeface="+mj-lt"/>
              </a:rPr>
              <a:t> - </a:t>
            </a:r>
            <a:r>
              <a:rPr lang="ru-RU" dirty="0" err="1">
                <a:latin typeface="+mj-lt"/>
              </a:rPr>
              <a:t>це</a:t>
            </a:r>
            <a:r>
              <a:rPr lang="ru-RU" dirty="0">
                <a:latin typeface="+mj-lt"/>
              </a:rPr>
              <a:t> все, </a:t>
            </a:r>
            <a:r>
              <a:rPr lang="ru-RU" dirty="0" err="1">
                <a:latin typeface="+mj-lt"/>
              </a:rPr>
              <a:t>що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задовольняє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бажання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чи</a:t>
            </a:r>
            <a:r>
              <a:rPr lang="ru-RU" dirty="0">
                <a:latin typeface="+mj-lt"/>
              </a:rPr>
              <a:t> потребу і </a:t>
            </a:r>
            <a:r>
              <a:rPr lang="ru-RU" dirty="0" err="1">
                <a:latin typeface="+mj-lt"/>
              </a:rPr>
              <a:t>пропонується</a:t>
            </a:r>
            <a:r>
              <a:rPr lang="ru-RU" dirty="0">
                <a:latin typeface="+mj-lt"/>
              </a:rPr>
              <a:t> на ринку з метою </a:t>
            </a:r>
            <a:r>
              <a:rPr lang="ru-RU" dirty="0" err="1">
                <a:latin typeface="+mj-lt"/>
              </a:rPr>
              <a:t>привернення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уваги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придбання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використання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або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споживання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Має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матеріальну</a:t>
            </a:r>
            <a:r>
              <a:rPr lang="ru-RU" dirty="0">
                <a:latin typeface="+mj-lt"/>
              </a:rPr>
              <a:t> форму.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±Ð°Ð¶Ð°Ð½Ð½Ñ Ð¿Ð¾ÑÑÐµÐ±Ð° ÑÐ¾Ð²Ð°Ñ&quot;">
            <a:extLst>
              <a:ext uri="{FF2B5EF4-FFF2-40B4-BE49-F238E27FC236}">
                <a16:creationId xmlns:a16="http://schemas.microsoft.com/office/drawing/2014/main" id="{31011EA4-C867-4644-82EE-45A77E6CE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72" y="1403458"/>
            <a:ext cx="84677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506DE-84EC-4E0C-80E1-8B8D8F15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uk-UA" dirty="0"/>
              <a:t>Рівні товару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F62FA55-C3BD-4980-A020-388F512219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813462"/>
              </p:ext>
            </p:extLst>
          </p:nvPr>
        </p:nvGraphicFramePr>
        <p:xfrm>
          <a:off x="919797" y="1604704"/>
          <a:ext cx="10589898" cy="475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8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3661F-30E2-438D-9D64-2EFE199A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Товари</a:t>
            </a:r>
            <a:r>
              <a:rPr lang="ru-RU" dirty="0"/>
              <a:t> та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розподілені</a:t>
            </a:r>
            <a:r>
              <a:rPr lang="ru-RU" dirty="0"/>
              <a:t> за видами </a:t>
            </a:r>
            <a:r>
              <a:rPr lang="ru-RU" dirty="0" err="1"/>
              <a:t>споживачів</a:t>
            </a:r>
            <a:r>
              <a:rPr lang="ru-RU" dirty="0"/>
              <a:t> на:</a:t>
            </a:r>
            <a:endParaRPr lang="uk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AA330C-61C8-43F3-8CBF-10C02E12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25367"/>
            <a:ext cx="10119570" cy="4572000"/>
          </a:xfrm>
        </p:spPr>
        <p:txBody>
          <a:bodyPr/>
          <a:lstStyle/>
          <a:p>
            <a:pPr algn="just"/>
            <a:endParaRPr lang="ru-RU" dirty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товари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послуги</a:t>
            </a:r>
            <a:r>
              <a:rPr lang="ru-RU" dirty="0">
                <a:latin typeface="+mj-lt"/>
              </a:rPr>
              <a:t>) </a:t>
            </a:r>
            <a:r>
              <a:rPr lang="ru-RU" dirty="0" err="1">
                <a:latin typeface="+mj-lt"/>
              </a:rPr>
              <a:t>інституційного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або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промислового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призначення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які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спрямовані</a:t>
            </a:r>
            <a:r>
              <a:rPr lang="ru-RU" dirty="0">
                <a:latin typeface="+mj-lt"/>
              </a:rPr>
              <a:t> для </a:t>
            </a:r>
            <a:r>
              <a:rPr lang="ru-RU" dirty="0" err="1">
                <a:latin typeface="+mj-lt"/>
              </a:rPr>
              <a:t>споживачів-організацій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промислових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або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непромислових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комерційних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або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некомерційних</a:t>
            </a:r>
            <a:r>
              <a:rPr lang="ru-RU" dirty="0">
                <a:latin typeface="+mj-lt"/>
              </a:rPr>
              <a:t>;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споживчі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товари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товари</a:t>
            </a:r>
            <a:r>
              <a:rPr lang="ru-RU" dirty="0">
                <a:latin typeface="+mj-lt"/>
              </a:rPr>
              <a:t> широкого  </a:t>
            </a:r>
            <a:r>
              <a:rPr lang="ru-RU" dirty="0" err="1">
                <a:latin typeface="+mj-lt"/>
              </a:rPr>
              <a:t>вжитку</a:t>
            </a:r>
            <a:r>
              <a:rPr lang="ru-RU" dirty="0">
                <a:latin typeface="+mj-lt"/>
              </a:rPr>
              <a:t>), </a:t>
            </a:r>
            <a:r>
              <a:rPr lang="ru-RU" dirty="0" err="1">
                <a:latin typeface="+mj-lt"/>
              </a:rPr>
              <a:t>які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купуються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сім'ями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або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окремими</a:t>
            </a:r>
            <a:r>
              <a:rPr lang="ru-RU" dirty="0">
                <a:latin typeface="+mj-lt"/>
              </a:rPr>
              <a:t> особами для </a:t>
            </a:r>
            <a:r>
              <a:rPr lang="ru-RU" dirty="0" err="1">
                <a:latin typeface="+mj-lt"/>
              </a:rPr>
              <a:t>особистого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використання</a:t>
            </a:r>
            <a:r>
              <a:rPr lang="ru-RU" dirty="0">
                <a:latin typeface="+mj-lt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69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58BE9-3759-4301-A153-A82C6828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/>
              <a:t>Для </a:t>
            </a:r>
            <a:r>
              <a:rPr lang="ru-RU" sz="2600" dirty="0" err="1"/>
              <a:t>розробки</a:t>
            </a:r>
            <a:r>
              <a:rPr lang="ru-RU" sz="2600" dirty="0"/>
              <a:t> </a:t>
            </a:r>
            <a:r>
              <a:rPr lang="ru-RU" sz="2600" dirty="0" err="1"/>
              <a:t>маркетингової</a:t>
            </a:r>
            <a:r>
              <a:rPr lang="ru-RU" sz="2600" dirty="0"/>
              <a:t> </a:t>
            </a:r>
            <a:r>
              <a:rPr lang="ru-RU" sz="2600" dirty="0" err="1"/>
              <a:t>стратегії</a:t>
            </a:r>
            <a:r>
              <a:rPr lang="ru-RU" sz="2600" dirty="0"/>
              <a:t> </a:t>
            </a:r>
            <a:r>
              <a:rPr lang="ru-RU" sz="2600" dirty="0" err="1"/>
              <a:t>важливо</a:t>
            </a:r>
            <a:r>
              <a:rPr lang="ru-RU" sz="2600" dirty="0"/>
              <a:t> провести </a:t>
            </a:r>
            <a:r>
              <a:rPr lang="ru-RU" sz="2600" dirty="0" err="1"/>
              <a:t>класифікацію</a:t>
            </a:r>
            <a:r>
              <a:rPr lang="ru-RU" sz="2600" dirty="0"/>
              <a:t> за </a:t>
            </a:r>
            <a:r>
              <a:rPr lang="ru-RU" sz="2600" dirty="0" err="1"/>
              <a:t>мірою</a:t>
            </a:r>
            <a:r>
              <a:rPr lang="ru-RU" sz="2600" dirty="0"/>
              <a:t> </a:t>
            </a:r>
            <a:r>
              <a:rPr lang="ru-RU" sz="2600" dirty="0" err="1"/>
              <a:t>матеріальної</a:t>
            </a:r>
            <a:r>
              <a:rPr lang="ru-RU" sz="2600" dirty="0"/>
              <a:t> </a:t>
            </a:r>
            <a:r>
              <a:rPr lang="ru-RU" sz="2600" dirty="0" err="1"/>
              <a:t>відчутності</a:t>
            </a:r>
            <a:r>
              <a:rPr lang="ru-RU" sz="2600" dirty="0"/>
              <a:t>, </a:t>
            </a:r>
            <a:r>
              <a:rPr lang="ru-RU" sz="2600" dirty="0" err="1"/>
              <a:t>згідно</a:t>
            </a:r>
            <a:r>
              <a:rPr lang="ru-RU" sz="2600" dirty="0"/>
              <a:t> </a:t>
            </a:r>
            <a:r>
              <a:rPr lang="ru-RU" sz="2600" dirty="0" err="1"/>
              <a:t>якої</a:t>
            </a:r>
            <a:r>
              <a:rPr lang="ru-RU" sz="2600" dirty="0"/>
              <a:t> </a:t>
            </a:r>
            <a:r>
              <a:rPr lang="ru-RU" sz="2600" dirty="0" err="1"/>
              <a:t>виділяють</a:t>
            </a:r>
            <a:r>
              <a:rPr lang="ru-RU" sz="2600" dirty="0"/>
              <a:t>:</a:t>
            </a:r>
            <a:endParaRPr lang="uk-UA" sz="26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5572C0-D2AE-44FE-A146-55DBC2B2F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uk-UA" dirty="0">
                <a:latin typeface="+mj-lt"/>
              </a:rPr>
              <a:t>Товари довгострокового використання</a:t>
            </a:r>
          </a:p>
          <a:p>
            <a:pPr marL="342900" indent="-342900">
              <a:buAutoNum type="arabicParenR"/>
            </a:pPr>
            <a:r>
              <a:rPr lang="uk-UA" dirty="0">
                <a:latin typeface="+mj-lt"/>
              </a:rPr>
              <a:t>Товари повсякденного використання</a:t>
            </a:r>
          </a:p>
          <a:p>
            <a:pPr marL="342900" indent="-342900">
              <a:buAutoNum type="arabicParenR"/>
            </a:pPr>
            <a:r>
              <a:rPr lang="uk-UA" dirty="0">
                <a:latin typeface="+mj-lt"/>
              </a:rPr>
              <a:t>Послуги</a:t>
            </a:r>
            <a:r>
              <a:rPr lang="uk-UA" dirty="0"/>
              <a:t> 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ÑÐ¾Ð»Ð¾Ð´Ð¸Ð»ÑÐ½Ð¸Ðº&quot;">
            <a:extLst>
              <a:ext uri="{FF2B5EF4-FFF2-40B4-BE49-F238E27FC236}">
                <a16:creationId xmlns:a16="http://schemas.microsoft.com/office/drawing/2014/main" id="{AA676CCC-CB17-4565-ADBC-0698CE65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69" y="1600199"/>
            <a:ext cx="4023744" cy="40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µÐ·ÑÐ»ÑÑÐ°Ñ Ð¿Ð¾ÑÑÐºÑ Ð·Ð¾Ð±ÑÐ°Ð¶ÐµÐ½Ñ Ð·Ð° Ð·Ð°Ð¿Ð¸ÑÐ¾Ð¼ &quot;ÑÑÐ°Ð»ÐµÑÐ½Ð°Ñ Ð±ÑÐ¼Ð°Ð³Ð°&quot;">
            <a:extLst>
              <a:ext uri="{FF2B5EF4-FFF2-40B4-BE49-F238E27FC236}">
                <a16:creationId xmlns:a16="http://schemas.microsoft.com/office/drawing/2014/main" id="{98257EF2-10B0-4885-91F2-CDE43691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288" y="1457340"/>
            <a:ext cx="1365789" cy="16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 ÐµÐ·ÑÐ»ÑÑÐ°Ñ Ð¿Ð¾ÑÑÐºÑ Ð·Ð¾Ð±ÑÐ°Ð¶ÐµÐ½Ñ Ð·Ð° Ð·Ð°Ð¿Ð¸ÑÐ¾Ð¼ &quot;ÑÐ°ÐºÑÐ¸&quot;">
            <a:extLst>
              <a:ext uri="{FF2B5EF4-FFF2-40B4-BE49-F238E27FC236}">
                <a16:creationId xmlns:a16="http://schemas.microsoft.com/office/drawing/2014/main" id="{21B948A1-445C-4257-A092-75E8DA2C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206" y="3418204"/>
            <a:ext cx="4694105" cy="24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E23B6F9-3EDD-4409-83B3-7C3919446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84090"/>
            <a:ext cx="7225369" cy="457200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latin typeface="+mj-lt"/>
              </a:rPr>
              <a:t>Товари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довгострокового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використання</a:t>
            </a:r>
            <a:endParaRPr lang="ru-RU" b="1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 Вони </a:t>
            </a:r>
            <a:r>
              <a:rPr lang="ru-RU" dirty="0" err="1">
                <a:latin typeface="+mj-lt"/>
              </a:rPr>
              <a:t>використовуються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протягом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значного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періоду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їх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купівля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пов'язана</a:t>
            </a:r>
            <a:r>
              <a:rPr lang="ru-RU" dirty="0">
                <a:latin typeface="+mj-lt"/>
              </a:rPr>
              <a:t> з великими </a:t>
            </a:r>
            <a:r>
              <a:rPr lang="ru-RU" dirty="0" err="1">
                <a:latin typeface="+mj-lt"/>
              </a:rPr>
              <a:t>витратами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вибір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відбувається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основі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логіки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розрахунків</a:t>
            </a:r>
            <a:r>
              <a:rPr lang="ru-RU" dirty="0">
                <a:latin typeface="+mj-lt"/>
              </a:rPr>
              <a:t> і </a:t>
            </a:r>
            <a:r>
              <a:rPr lang="ru-RU" dirty="0" err="1">
                <a:latin typeface="+mj-lt"/>
              </a:rPr>
              <a:t>аналізу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інформації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Наприклад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телевізори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автомобілі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пральні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машини</a:t>
            </a:r>
            <a:r>
              <a:rPr lang="ru-RU" dirty="0">
                <a:latin typeface="+mj-lt"/>
              </a:rPr>
              <a:t>.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b="1" dirty="0" err="1">
                <a:latin typeface="+mj-lt"/>
              </a:rPr>
              <a:t>Товари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повсякденного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використання</a:t>
            </a:r>
            <a:endParaRPr lang="ru-RU" b="1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 Вони </a:t>
            </a:r>
            <a:r>
              <a:rPr lang="ru-RU" dirty="0" err="1">
                <a:latin typeface="+mj-lt"/>
              </a:rPr>
              <a:t>купуються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кожний</a:t>
            </a:r>
            <a:r>
              <a:rPr lang="ru-RU" dirty="0">
                <a:latin typeface="+mj-lt"/>
              </a:rPr>
              <a:t> день на </a:t>
            </a:r>
            <a:r>
              <a:rPr lang="ru-RU" dirty="0" err="1">
                <a:latin typeface="+mj-lt"/>
              </a:rPr>
              <a:t>основі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звичок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традицій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особистих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поглядів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якість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Це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продукти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харчування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сировина</a:t>
            </a:r>
            <a:r>
              <a:rPr lang="ru-RU" dirty="0">
                <a:latin typeface="+mj-lt"/>
              </a:rPr>
              <a:t> для </a:t>
            </a:r>
            <a:r>
              <a:rPr lang="ru-RU" dirty="0" err="1">
                <a:latin typeface="+mj-lt"/>
              </a:rPr>
              <a:t>промислових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підприємств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канцелярські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товари</a:t>
            </a:r>
            <a:r>
              <a:rPr lang="ru-RU" dirty="0">
                <a:latin typeface="+mj-lt"/>
              </a:rPr>
              <a:t>.</a:t>
            </a:r>
          </a:p>
          <a:p>
            <a:endParaRPr lang="uk-UA" dirty="0"/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ÑÑÐ¸ÑÐ°Ð»ÑÐ½Ð°Ñ Ð¼Ð°ÑÐ¸Ð½Ð°&quot;">
            <a:extLst>
              <a:ext uri="{FF2B5EF4-FFF2-40B4-BE49-F238E27FC236}">
                <a16:creationId xmlns:a16="http://schemas.microsoft.com/office/drawing/2014/main" id="{EEE62721-7A7D-4FB5-A860-611105D9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72" y="1448051"/>
            <a:ext cx="1984618" cy="223037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 ÐµÐ·ÑÐ»ÑÑÐ°Ñ Ð¿Ð¾ÑÑÐºÑ Ð·Ð¾Ð±ÑÐ°Ð¶ÐµÐ½Ñ Ð·Ð° Ð·Ð°Ð¿Ð¸ÑÐ¾Ð¼ &quot;Ð¼Ð¾Ð»Ð¾ÐºÐ¾&quot;">
            <a:extLst>
              <a:ext uri="{FF2B5EF4-FFF2-40B4-BE49-F238E27FC236}">
                <a16:creationId xmlns:a16="http://schemas.microsoft.com/office/drawing/2014/main" id="{8EAC3DBD-67E1-43B9-A2D9-A0F78E4B1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81" y="4070758"/>
            <a:ext cx="2038009" cy="149114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BE349-3AFF-493C-8DF5-CDA1ACE5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i="1" dirty="0"/>
              <a:t>Послуги</a:t>
            </a:r>
            <a:r>
              <a:rPr lang="uk-UA" sz="2400" dirty="0"/>
              <a:t> – доповнюючи до товарів блага, які може запропонувати продавець. Послуги мають свої характерні ознаки: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E1E41F-3B28-4C12-8463-ABC2E1114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>
                <a:latin typeface="+mj-lt"/>
              </a:rPr>
              <a:t>– невідчутність, їх неможливо взяти до рук, побачити або доторкнутись до них;</a:t>
            </a:r>
          </a:p>
          <a:p>
            <a:r>
              <a:rPr lang="uk-UA" dirty="0">
                <a:latin typeface="+mj-lt"/>
              </a:rPr>
              <a:t>– непостійність якості, суб'єктивність її оцінки з боку замовника або виконавця (праця перукаря, стоматолога залежить від його настрою, фізичного стану, вона може одному подобатися, іншому – ні);</a:t>
            </a:r>
          </a:p>
          <a:p>
            <a:r>
              <a:rPr lang="uk-UA" dirty="0">
                <a:latin typeface="+mj-lt"/>
              </a:rPr>
              <a:t>– невіддільність від постачальника послуги, пасажир весь час своєї подорожі залежить від дій персоналу потягу, автобусу, літака;</a:t>
            </a:r>
          </a:p>
          <a:p>
            <a:r>
              <a:rPr lang="uk-UA" dirty="0">
                <a:latin typeface="+mj-lt"/>
              </a:rPr>
              <a:t>– </a:t>
            </a:r>
            <a:r>
              <a:rPr lang="uk-UA" dirty="0" err="1">
                <a:latin typeface="+mj-lt"/>
              </a:rPr>
              <a:t>незбережуванність</a:t>
            </a:r>
            <a:r>
              <a:rPr lang="uk-UA" dirty="0">
                <a:latin typeface="+mj-lt"/>
              </a:rPr>
              <a:t>, відсутність можливості накопичувати послуга (дуже складно вилікувати зуби у стоматолога, якщо вони ще непошкоджені).</a:t>
            </a:r>
          </a:p>
          <a:p>
            <a:r>
              <a:rPr lang="uk-UA" dirty="0">
                <a:latin typeface="+mj-lt"/>
              </a:rPr>
              <a:t>Важливе завдання маркетингу послуг є підвищення їхньої відчутності або демонстрація пов'язаних з їх використанням </a:t>
            </a:r>
            <a:r>
              <a:rPr lang="uk-UA" dirty="0" err="1">
                <a:latin typeface="+mj-lt"/>
              </a:rPr>
              <a:t>вигод</a:t>
            </a:r>
            <a:r>
              <a:rPr lang="uk-UA" dirty="0">
                <a:latin typeface="+mj-lt"/>
              </a:rPr>
              <a:t>. Наприклад, запрошуючи на відпочинок у п'ятизірковий готель слід зробити наголос на ексклюзивності його розміщення, засобах безпеки та комфорту.</a:t>
            </a:r>
          </a:p>
          <a:p>
            <a:endParaRPr lang="uk-UA" dirty="0">
              <a:latin typeface="+mj-lt"/>
            </a:endParaRP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Ð¾ÑÐ´ÑÑ&quot;">
            <a:extLst>
              <a:ext uri="{FF2B5EF4-FFF2-40B4-BE49-F238E27FC236}">
                <a16:creationId xmlns:a16="http://schemas.microsoft.com/office/drawing/2014/main" id="{44017100-610E-46F9-9CD7-7F74E243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58" y="1414068"/>
            <a:ext cx="3266224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 ÐµÐ·ÑÐ»ÑÑÐ°Ñ Ð¿Ð¾ÑÑÐºÑ Ð·Ð¾Ð±ÑÐ°Ð¶ÐµÐ½Ñ Ð·Ð° Ð·Ð°Ð¿Ð¸ÑÐ¾Ð¼ &quot;Ð´Ð¾Ð¶Ð´Ñ Ð½Ð° Ð¼Ð°Ð»ÑÐ´Ð¸Ð²Ð°Ñ&quot;">
            <a:extLst>
              <a:ext uri="{FF2B5EF4-FFF2-40B4-BE49-F238E27FC236}">
                <a16:creationId xmlns:a16="http://schemas.microsoft.com/office/drawing/2014/main" id="{9C59F7DC-4D85-4A14-9169-7ED76212A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93" y="2459899"/>
            <a:ext cx="2722446" cy="19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9E4E9C9-958B-442E-AD4B-ACCB8A9FA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39" y="4529606"/>
            <a:ext cx="4523343" cy="179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7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1498</Words>
  <Application>Microsoft Office PowerPoint</Application>
  <PresentationFormat>Широкоэкранный</PresentationFormat>
  <Paragraphs>133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Euphemia</vt:lpstr>
      <vt:lpstr>Open Sans</vt:lpstr>
      <vt:lpstr>Plantagenet Cherokee</vt:lpstr>
      <vt:lpstr>Wingdings</vt:lpstr>
      <vt:lpstr>Научная литература 16 х 9</vt:lpstr>
      <vt:lpstr>Товари та послуги в маркетинговій діяльності </vt:lpstr>
      <vt:lpstr>План лекції</vt:lpstr>
      <vt:lpstr>1. Товар: поняття, рівні, класифікація  </vt:lpstr>
      <vt:lpstr>Товар</vt:lpstr>
      <vt:lpstr>Рівні товару</vt:lpstr>
      <vt:lpstr>Товари та послуги можуть бути розподілені за видами споживачів на:</vt:lpstr>
      <vt:lpstr>Для розробки маркетингової стратегії важливо провести класифікацію за мірою матеріальної відчутності, згідно якої виділяють:</vt:lpstr>
      <vt:lpstr>Презентация PowerPoint</vt:lpstr>
      <vt:lpstr>Послуги – доповнюючи до товарів блага, які може запропонувати продавець. Послуги мають свої характерні ознаки:</vt:lpstr>
      <vt:lpstr>Класифікація товарів</vt:lpstr>
      <vt:lpstr>Споживчі товари повсякденного попиту </vt:lpstr>
      <vt:lpstr>Споживчі товари залежно від необхідністі додаткової підготовки з позиції покупця до покупки </vt:lpstr>
      <vt:lpstr>Продукція виробничого (інституційного) призначення</vt:lpstr>
      <vt:lpstr>2. Сутність товарної номенклатури: складові та показники  </vt:lpstr>
      <vt:lpstr>Сутність товарної номенклатури</vt:lpstr>
      <vt:lpstr>Презентация PowerPoint</vt:lpstr>
      <vt:lpstr>Презентация PowerPoint</vt:lpstr>
      <vt:lpstr>Показники товарної номенклатури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2019-11-20T19:40:04Z</dcterms:created>
  <dcterms:modified xsi:type="dcterms:W3CDTF">2021-02-17T10:31:44Z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