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7" r:id="rId27"/>
    <p:sldId id="282" r:id="rId28"/>
    <p:sldId id="288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31840" y="5517232"/>
            <a:ext cx="5637010" cy="882119"/>
          </a:xfrm>
        </p:spPr>
        <p:txBody>
          <a:bodyPr>
            <a:normAutofit lnSpcReduction="10000"/>
          </a:bodyPr>
          <a:lstStyle/>
          <a:p>
            <a:pPr lvl="0" fontAlgn="base">
              <a:spcAft>
                <a:spcPct val="0"/>
              </a:spcAft>
              <a:buClr>
                <a:srgbClr val="F14124">
                  <a:lumMod val="75000"/>
                </a:srgbClr>
              </a:buClr>
            </a:pPr>
            <a:r>
              <a:rPr lang="uk-UA" sz="2800" kern="0" dirty="0">
                <a:solidFill>
                  <a:srgbClr val="000000"/>
                </a:solidFill>
                <a:latin typeface="Monotype Corsiva" panose="03010101010201010101" pitchFamily="66" charset="0"/>
              </a:rPr>
              <a:t>Лектор: </a:t>
            </a:r>
            <a:r>
              <a:rPr lang="uk-UA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д.ек.н</a:t>
            </a:r>
            <a:r>
              <a:rPr lang="uk-UA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., професор </a:t>
            </a:r>
            <a:br>
              <a:rPr lang="uk-UA" sz="2400" dirty="0">
                <a:solidFill>
                  <a:srgbClr val="000000"/>
                </a:solidFill>
                <a:latin typeface="Monotype Corsiva" panose="03010101010201010101" pitchFamily="66" charset="0"/>
              </a:rPr>
            </a:br>
            <a:r>
              <a:rPr lang="uk-UA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Алькема</a:t>
            </a:r>
            <a:r>
              <a:rPr lang="uk-UA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 Віктор </a:t>
            </a:r>
            <a:r>
              <a:rPr lang="uk-UA" sz="2400" dirty="0" smtClean="0">
                <a:solidFill>
                  <a:srgbClr val="000000"/>
                </a:solidFill>
                <a:latin typeface="Monotype Corsiva" panose="03010101010201010101" pitchFamily="66" charset="0"/>
              </a:rPr>
              <a:t>Григорович</a:t>
            </a:r>
            <a:endParaRPr lang="ru-RU" sz="28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52928" cy="179316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altLang="ru-RU" sz="2900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  <a:t>ВИЩИЙ НАВЧАЛЬНИЙ ЗАКЛАД</a:t>
            </a:r>
            <a:br>
              <a:rPr lang="ru-RU" altLang="ru-RU" sz="2900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altLang="ru-RU" sz="2900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  <a:t>УНІВЕРСИТЕТ ЕКОНОМІКИ ТА ПРАВА “КРОК”</a:t>
            </a:r>
            <a:br>
              <a:rPr lang="ru-RU" altLang="ru-RU" sz="2900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altLang="ru-RU" sz="2900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  <a:t>Коледж економіки, права та інформаційних технологій</a:t>
            </a:r>
            <a:br>
              <a:rPr lang="uk-UA" altLang="ru-RU" sz="2900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uk-UA" altLang="ru-RU" sz="2900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anose="02050604050505020204" pitchFamily="18" charset="0"/>
              </a:rPr>
              <a:t>«Організація закупівель та продажу»</a:t>
            </a:r>
            <a:br>
              <a:rPr lang="uk-UA" altLang="ru-RU" sz="2900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anose="02050604050505020204" pitchFamily="18" charset="0"/>
              </a:rPr>
            </a:b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56992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altLang="ru-RU" sz="4400" b="1" kern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anose="02050604050505020204" pitchFamily="18" charset="0"/>
              </a:rPr>
              <a:t>Тема: «Організація продажів»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3780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uk-UA" sz="3600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Клієнтська база має наступну структуру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988840"/>
            <a:ext cx="4248472" cy="6480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Чинники формування списків клієнтів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1163" y="3395305"/>
            <a:ext cx="1512168" cy="9698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Галузь (сфера діяльності)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405366"/>
            <a:ext cx="1800200" cy="9698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Точна назва підприємства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0682" y="5121188"/>
            <a:ext cx="1876880" cy="7920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Чисельність співробітників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3387718"/>
            <a:ext cx="1800200" cy="119055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Місце розташування (контактна інформація)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5121188"/>
            <a:ext cx="1512168" cy="9698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Річний оборот продукції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4288" y="3395305"/>
            <a:ext cx="1656184" cy="96980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Метадані та статистичні данні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5121188"/>
            <a:ext cx="1728192" cy="115212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Наявність розвиненої сировинної мережі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Соединительная линия уступом 13"/>
          <p:cNvCxnSpPr>
            <a:stCxn id="5" idx="0"/>
          </p:cNvCxnSpPr>
          <p:nvPr/>
        </p:nvCxnSpPr>
        <p:spPr>
          <a:xfrm rot="5400000" flipH="1" flipV="1">
            <a:off x="4405637" y="-191437"/>
            <a:ext cx="398353" cy="6775133"/>
          </a:xfrm>
          <a:prstGeom prst="bentConnector2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1" idx="0"/>
          </p:cNvCxnSpPr>
          <p:nvPr/>
        </p:nvCxnSpPr>
        <p:spPr>
          <a:xfrm>
            <a:off x="7992380" y="2996953"/>
            <a:ext cx="0" cy="398352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0"/>
          </p:cNvCxnSpPr>
          <p:nvPr/>
        </p:nvCxnSpPr>
        <p:spPr>
          <a:xfrm>
            <a:off x="3383868" y="2996953"/>
            <a:ext cx="0" cy="408413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9" idx="0"/>
          </p:cNvCxnSpPr>
          <p:nvPr/>
        </p:nvCxnSpPr>
        <p:spPr>
          <a:xfrm>
            <a:off x="5688124" y="2996953"/>
            <a:ext cx="0" cy="390765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0"/>
            <a:endCxn id="4" idx="2"/>
          </p:cNvCxnSpPr>
          <p:nvPr/>
        </p:nvCxnSpPr>
        <p:spPr>
          <a:xfrm flipV="1">
            <a:off x="4535996" y="2636912"/>
            <a:ext cx="0" cy="2484276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8" idx="0"/>
          </p:cNvCxnSpPr>
          <p:nvPr/>
        </p:nvCxnSpPr>
        <p:spPr>
          <a:xfrm>
            <a:off x="2189122" y="2996953"/>
            <a:ext cx="0" cy="2124235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2" idx="0"/>
          </p:cNvCxnSpPr>
          <p:nvPr/>
        </p:nvCxnSpPr>
        <p:spPr>
          <a:xfrm>
            <a:off x="6876256" y="2996953"/>
            <a:ext cx="0" cy="2124235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44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38257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Алгоритм роботи з клієнтською базою включає такі дії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7992888" cy="4824536"/>
          </a:xfrm>
        </p:spPr>
        <p:txBody>
          <a:bodyPr>
            <a:normAutofit fontScale="92500" lnSpcReduction="10000"/>
          </a:bodyPr>
          <a:lstStyle/>
          <a:p>
            <a:pPr marL="502920" indent="-457200" algn="just">
              <a:buFont typeface="+mj-lt"/>
              <a:buAutoNum type="arabicPeriod"/>
            </a:pPr>
            <a:r>
              <a:rPr lang="uk-UA" dirty="0" smtClean="0"/>
              <a:t>Виділення 20% найважливіших покупців, які дають до 80% обсягів продажу (</a:t>
            </a:r>
            <a:r>
              <a:rPr lang="en-US" dirty="0" err="1" smtClean="0"/>
              <a:t>vip</a:t>
            </a:r>
            <a:r>
              <a:rPr lang="uk-UA" dirty="0" err="1" smtClean="0"/>
              <a:t>-клієнти</a:t>
            </a:r>
            <a:r>
              <a:rPr lang="uk-UA" dirty="0" smtClean="0"/>
              <a:t>);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dirty="0" smtClean="0"/>
              <a:t>Виділення покупців які дають відповідно до 15% обсягів продажу;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dirty="0" smtClean="0"/>
              <a:t>Виділення решти покупців які дають відповідно до 5% обсягів продажу, здійснюють закупівлі фрагментарно (з'ясуйте причини);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dirty="0" smtClean="0"/>
              <a:t>Періодично слід уточнювати адреси, телефони, </a:t>
            </a:r>
            <a:r>
              <a:rPr lang="en-US" dirty="0" smtClean="0"/>
              <a:t>E-mail, </a:t>
            </a:r>
            <a:r>
              <a:rPr lang="uk-UA" dirty="0" smtClean="0"/>
              <a:t>сайти компаній тощо;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dirty="0" smtClean="0"/>
              <a:t>Слід встановлювати контакти з новими покупцями, які не працюють з компанією продавцем і з'ясувати причини;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dirty="0" smtClean="0"/>
              <a:t>Через лояльно налаштованих споживачів слід вести пошук нових покупців, проводити з ними консультації.</a:t>
            </a:r>
          </a:p>
          <a:p>
            <a:pPr marL="45720" indent="0" algn="just">
              <a:buNone/>
            </a:pPr>
            <a:r>
              <a:rPr lang="uk-UA" dirty="0" smtClean="0"/>
              <a:t>В сучасних умов клієнтська база підприємств формуються у вигляді електронної бази даних.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34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8972" y="260648"/>
            <a:ext cx="7183814" cy="576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Основні способи активного пошуку та залучення покупців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2" y="1143964"/>
            <a:ext cx="1282825" cy="843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Прямі поштові розсилання </a:t>
            </a:r>
            <a:endParaRPr lang="ru-RU" sz="13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1" y="2974020"/>
            <a:ext cx="1282824" cy="3586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Нагадування </a:t>
            </a:r>
            <a:endParaRPr lang="ru-RU" sz="13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11860" y="4211114"/>
            <a:ext cx="1282824" cy="717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Електронні платіжні системи </a:t>
            </a:r>
            <a:endParaRPr lang="ru-RU" sz="13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4912" y="2203501"/>
            <a:ext cx="1282824" cy="538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Телефонній продаж</a:t>
            </a:r>
            <a:endParaRPr lang="ru-RU" sz="13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84912" y="2963977"/>
            <a:ext cx="1282824" cy="5830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Електронні довідки </a:t>
            </a:r>
            <a:endParaRPr lang="ru-RU" sz="13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84912" y="3795661"/>
            <a:ext cx="1282824" cy="717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Консультативний продаж виробів ВТП</a:t>
            </a:r>
            <a:endParaRPr lang="ru-RU" sz="13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84912" y="4741569"/>
            <a:ext cx="1282824" cy="717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Маркетингові комунікаційні системи </a:t>
            </a:r>
            <a:endParaRPr lang="ru-RU" sz="13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1" y="4503305"/>
            <a:ext cx="1282824" cy="11937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Електронна пошта, факсимільна пошта, голосова пошта, </a:t>
            </a:r>
            <a:r>
              <a:rPr lang="en-US" sz="1300" dirty="0" smtClean="0"/>
              <a:t>SMS</a:t>
            </a:r>
            <a:endParaRPr lang="ru-RU" sz="13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34705" y="6202880"/>
            <a:ext cx="138946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Налагодження стосунків</a:t>
            </a:r>
            <a:endParaRPr lang="ru-RU" sz="13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1522" y="3682268"/>
            <a:ext cx="1282824" cy="5559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Безпосереднє спілкування </a:t>
            </a:r>
            <a:endParaRPr lang="ru-RU" sz="13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1" y="2195230"/>
            <a:ext cx="1275585" cy="5471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Комерційна пропозиція </a:t>
            </a:r>
            <a:endParaRPr lang="ru-RU" sz="13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11860" y="3128868"/>
            <a:ext cx="1282824" cy="839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Електронні системи із зворотнім зв'язком </a:t>
            </a:r>
            <a:endParaRPr lang="ru-RU" sz="13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79749" y="2176244"/>
            <a:ext cx="1354833" cy="717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Web-</a:t>
            </a:r>
            <a:r>
              <a:rPr lang="uk-UA" sz="1300" dirty="0" smtClean="0"/>
              <a:t>вузли з електронними каталогами</a:t>
            </a:r>
            <a:endParaRPr lang="ru-RU" sz="13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91680" y="1164334"/>
            <a:ext cx="1469288" cy="8433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Телефонні опитування (</a:t>
            </a:r>
            <a:r>
              <a:rPr lang="uk-UA" sz="1300" dirty="0" err="1" smtClean="0"/>
              <a:t>телемаркетинг</a:t>
            </a:r>
            <a:r>
              <a:rPr lang="uk-UA" sz="1300" dirty="0" smtClean="0"/>
              <a:t>)</a:t>
            </a:r>
            <a:endParaRPr lang="ru-RU" sz="13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347864" y="1144361"/>
            <a:ext cx="1210816" cy="8433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Електронна торгівля </a:t>
            </a:r>
            <a:endParaRPr lang="ru-RU" sz="13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734703" y="5338452"/>
            <a:ext cx="1389461" cy="717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Пошук постачальників (партнерів)</a:t>
            </a:r>
            <a:endParaRPr lang="ru-RU" sz="13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734705" y="4415321"/>
            <a:ext cx="1389461" cy="7892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Створення можливостей для продажу</a:t>
            </a:r>
            <a:endParaRPr lang="ru-RU" sz="13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788024" y="3699223"/>
            <a:ext cx="1282824" cy="5306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Визначення тенденцій </a:t>
            </a:r>
            <a:endParaRPr lang="ru-RU" sz="13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88024" y="2834739"/>
            <a:ext cx="1282824" cy="717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Вивчення рівня конкуренції </a:t>
            </a:r>
            <a:endParaRPr lang="ru-RU" sz="13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788024" y="2177456"/>
            <a:ext cx="1282824" cy="533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Укладання договорів</a:t>
            </a:r>
            <a:endParaRPr lang="ru-RU" sz="13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788024" y="1144361"/>
            <a:ext cx="1282824" cy="843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Торгові ярмарки, виставки, конференції</a:t>
            </a:r>
            <a:endParaRPr lang="ru-RU" sz="13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228184" y="3730969"/>
            <a:ext cx="1282824" cy="717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Реклама на форумах (сайтах)</a:t>
            </a:r>
            <a:endParaRPr lang="ru-RU" sz="13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228184" y="2928759"/>
            <a:ext cx="1282824" cy="5291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Контекстна реклама </a:t>
            </a:r>
            <a:endParaRPr lang="ru-RU" sz="13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228184" y="2176243"/>
            <a:ext cx="1282824" cy="5336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Медійна реклама </a:t>
            </a:r>
            <a:endParaRPr lang="ru-RU" sz="13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228184" y="1144361"/>
            <a:ext cx="1282824" cy="843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Пошук клієнтів за допомогою реклами </a:t>
            </a:r>
            <a:endParaRPr lang="ru-RU" sz="13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668344" y="3324349"/>
            <a:ext cx="1282824" cy="4838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err="1" smtClean="0"/>
              <a:t>Інтернет-аукціони</a:t>
            </a:r>
            <a:r>
              <a:rPr lang="uk-UA" sz="1300" dirty="0" smtClean="0"/>
              <a:t> </a:t>
            </a:r>
            <a:endParaRPr lang="ru-RU" sz="13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668917" y="2408143"/>
            <a:ext cx="1282824" cy="7172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Спеціальні електронні каталоги </a:t>
            </a:r>
            <a:endParaRPr lang="ru-RU" sz="13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668344" y="1119100"/>
            <a:ext cx="1282824" cy="10571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Пошук клієнтів за допомогою соціальних мереж </a:t>
            </a:r>
            <a:endParaRPr lang="ru-RU" sz="1300" dirty="0"/>
          </a:p>
        </p:txBody>
      </p:sp>
      <p:cxnSp>
        <p:nvCxnSpPr>
          <p:cNvPr id="37" name="Прямая соединительная линия 36"/>
          <p:cNvCxnSpPr>
            <a:stCxn id="6" idx="2"/>
            <a:endCxn id="18" idx="0"/>
          </p:cNvCxnSpPr>
          <p:nvPr/>
        </p:nvCxnSpPr>
        <p:spPr>
          <a:xfrm flipH="1">
            <a:off x="889314" y="1987310"/>
            <a:ext cx="3621" cy="2079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8" idx="2"/>
            <a:endCxn id="7" idx="0"/>
          </p:cNvCxnSpPr>
          <p:nvPr/>
        </p:nvCxnSpPr>
        <p:spPr>
          <a:xfrm>
            <a:off x="889314" y="2742383"/>
            <a:ext cx="3619" cy="23163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7" idx="2"/>
            <a:endCxn id="17" idx="0"/>
          </p:cNvCxnSpPr>
          <p:nvPr/>
        </p:nvCxnSpPr>
        <p:spPr>
          <a:xfrm>
            <a:off x="892933" y="3332638"/>
            <a:ext cx="1" cy="3496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7" idx="2"/>
            <a:endCxn id="14" idx="0"/>
          </p:cNvCxnSpPr>
          <p:nvPr/>
        </p:nvCxnSpPr>
        <p:spPr>
          <a:xfrm flipH="1">
            <a:off x="892933" y="4238208"/>
            <a:ext cx="1" cy="2650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1" idx="2"/>
            <a:endCxn id="9" idx="0"/>
          </p:cNvCxnSpPr>
          <p:nvPr/>
        </p:nvCxnSpPr>
        <p:spPr>
          <a:xfrm>
            <a:off x="2426324" y="2007679"/>
            <a:ext cx="0" cy="19582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9" idx="2"/>
            <a:endCxn id="10" idx="0"/>
          </p:cNvCxnSpPr>
          <p:nvPr/>
        </p:nvCxnSpPr>
        <p:spPr>
          <a:xfrm>
            <a:off x="2426324" y="2742383"/>
            <a:ext cx="0" cy="22159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0" idx="2"/>
            <a:endCxn id="11" idx="0"/>
          </p:cNvCxnSpPr>
          <p:nvPr/>
        </p:nvCxnSpPr>
        <p:spPr>
          <a:xfrm>
            <a:off x="2426324" y="3547003"/>
            <a:ext cx="0" cy="24865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1" idx="2"/>
            <a:endCxn id="12" idx="0"/>
          </p:cNvCxnSpPr>
          <p:nvPr/>
        </p:nvCxnSpPr>
        <p:spPr>
          <a:xfrm>
            <a:off x="2426324" y="4512897"/>
            <a:ext cx="0" cy="22867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22" idx="2"/>
            <a:endCxn id="20" idx="0"/>
          </p:cNvCxnSpPr>
          <p:nvPr/>
        </p:nvCxnSpPr>
        <p:spPr>
          <a:xfrm>
            <a:off x="3953272" y="1987708"/>
            <a:ext cx="3894" cy="18853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20" idx="2"/>
            <a:endCxn id="19" idx="0"/>
          </p:cNvCxnSpPr>
          <p:nvPr/>
        </p:nvCxnSpPr>
        <p:spPr>
          <a:xfrm flipH="1">
            <a:off x="3953272" y="2893480"/>
            <a:ext cx="3894" cy="2353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9" idx="2"/>
            <a:endCxn id="8" idx="0"/>
          </p:cNvCxnSpPr>
          <p:nvPr/>
        </p:nvCxnSpPr>
        <p:spPr>
          <a:xfrm>
            <a:off x="3953272" y="3968060"/>
            <a:ext cx="0" cy="24305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28" idx="2"/>
            <a:endCxn id="27" idx="0"/>
          </p:cNvCxnSpPr>
          <p:nvPr/>
        </p:nvCxnSpPr>
        <p:spPr>
          <a:xfrm>
            <a:off x="5429436" y="1987707"/>
            <a:ext cx="0" cy="18974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27" idx="2"/>
            <a:endCxn id="26" idx="0"/>
          </p:cNvCxnSpPr>
          <p:nvPr/>
        </p:nvCxnSpPr>
        <p:spPr>
          <a:xfrm>
            <a:off x="5429436" y="2711136"/>
            <a:ext cx="0" cy="12360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26" idx="2"/>
            <a:endCxn id="25" idx="0"/>
          </p:cNvCxnSpPr>
          <p:nvPr/>
        </p:nvCxnSpPr>
        <p:spPr>
          <a:xfrm>
            <a:off x="5429436" y="3551975"/>
            <a:ext cx="0" cy="14724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25" idx="2"/>
            <a:endCxn id="24" idx="0"/>
          </p:cNvCxnSpPr>
          <p:nvPr/>
        </p:nvCxnSpPr>
        <p:spPr>
          <a:xfrm>
            <a:off x="5429436" y="4229920"/>
            <a:ext cx="0" cy="1854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24" idx="2"/>
            <a:endCxn id="23" idx="0"/>
          </p:cNvCxnSpPr>
          <p:nvPr/>
        </p:nvCxnSpPr>
        <p:spPr>
          <a:xfrm flipH="1">
            <a:off x="5429434" y="5204564"/>
            <a:ext cx="2" cy="1338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23" idx="2"/>
            <a:endCxn id="15" idx="0"/>
          </p:cNvCxnSpPr>
          <p:nvPr/>
        </p:nvCxnSpPr>
        <p:spPr>
          <a:xfrm>
            <a:off x="5429434" y="6055688"/>
            <a:ext cx="2" cy="14719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32" idx="2"/>
            <a:endCxn id="31" idx="0"/>
          </p:cNvCxnSpPr>
          <p:nvPr/>
        </p:nvCxnSpPr>
        <p:spPr>
          <a:xfrm>
            <a:off x="6869596" y="1987707"/>
            <a:ext cx="0" cy="18853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31" idx="2"/>
            <a:endCxn id="30" idx="0"/>
          </p:cNvCxnSpPr>
          <p:nvPr/>
        </p:nvCxnSpPr>
        <p:spPr>
          <a:xfrm>
            <a:off x="6869596" y="2709924"/>
            <a:ext cx="0" cy="21883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30" idx="2"/>
            <a:endCxn id="29" idx="0"/>
          </p:cNvCxnSpPr>
          <p:nvPr/>
        </p:nvCxnSpPr>
        <p:spPr>
          <a:xfrm>
            <a:off x="6869596" y="3457956"/>
            <a:ext cx="0" cy="27301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35" idx="2"/>
            <a:endCxn id="34" idx="0"/>
          </p:cNvCxnSpPr>
          <p:nvPr/>
        </p:nvCxnSpPr>
        <p:spPr>
          <a:xfrm>
            <a:off x="8309756" y="2176243"/>
            <a:ext cx="573" cy="2319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34" idx="2"/>
            <a:endCxn id="33" idx="0"/>
          </p:cNvCxnSpPr>
          <p:nvPr/>
        </p:nvCxnSpPr>
        <p:spPr>
          <a:xfrm flipH="1">
            <a:off x="8309756" y="3125379"/>
            <a:ext cx="573" cy="19897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787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5795" y="404664"/>
            <a:ext cx="338437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Основні способи активного пошуку клієнтів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9" y="1556792"/>
            <a:ext cx="2160240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Реклама в Інтернеті, ТБ, радіо, ЗМІ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0228" y="1556792"/>
            <a:ext cx="2015511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Залучення клієнтів за рекомендаціями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05620" y="1561769"/>
            <a:ext cx="2454812" cy="12191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Соціалізовані заходи: висновки, презентації, формули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35795" y="3678883"/>
            <a:ext cx="3384376" cy="8037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Засоби реалізації пошуку та оцінювання споживачів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157192"/>
            <a:ext cx="1800200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Інформаційно-довідкові системи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5157192"/>
            <a:ext cx="151216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Опитування споживачів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5157192"/>
            <a:ext cx="151216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Аналіз вторинної інформації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92865" y="5157192"/>
            <a:ext cx="1230676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Реклама в ЗМІ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09044" y="5157192"/>
            <a:ext cx="151216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Відгуки наявних споживачів </a:t>
            </a:r>
            <a:endParaRPr lang="ru-RU" dirty="0"/>
          </a:p>
        </p:txBody>
      </p:sp>
      <p:cxnSp>
        <p:nvCxnSpPr>
          <p:cNvPr id="15" name="Соединительная линия уступом 14"/>
          <p:cNvCxnSpPr>
            <a:stCxn id="9" idx="0"/>
          </p:cNvCxnSpPr>
          <p:nvPr/>
        </p:nvCxnSpPr>
        <p:spPr>
          <a:xfrm rot="5400000" flipH="1" flipV="1">
            <a:off x="4450362" y="1642426"/>
            <a:ext cx="360040" cy="6669492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3" idx="0"/>
          </p:cNvCxnSpPr>
          <p:nvPr/>
        </p:nvCxnSpPr>
        <p:spPr>
          <a:xfrm>
            <a:off x="7965128" y="4797152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0" idx="0"/>
          </p:cNvCxnSpPr>
          <p:nvPr/>
        </p:nvCxnSpPr>
        <p:spPr>
          <a:xfrm>
            <a:off x="3095836" y="4797152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1" idx="0"/>
          </p:cNvCxnSpPr>
          <p:nvPr/>
        </p:nvCxnSpPr>
        <p:spPr>
          <a:xfrm>
            <a:off x="4824028" y="4797152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2" idx="0"/>
          </p:cNvCxnSpPr>
          <p:nvPr/>
        </p:nvCxnSpPr>
        <p:spPr>
          <a:xfrm>
            <a:off x="6408203" y="4797152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8" idx="2"/>
          </p:cNvCxnSpPr>
          <p:nvPr/>
        </p:nvCxnSpPr>
        <p:spPr>
          <a:xfrm>
            <a:off x="4427983" y="4482606"/>
            <a:ext cx="0" cy="31454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5" idx="0"/>
          </p:cNvCxnSpPr>
          <p:nvPr/>
        </p:nvCxnSpPr>
        <p:spPr>
          <a:xfrm flipV="1">
            <a:off x="1763689" y="1196752"/>
            <a:ext cx="1584175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7" idx="0"/>
          </p:cNvCxnSpPr>
          <p:nvPr/>
        </p:nvCxnSpPr>
        <p:spPr>
          <a:xfrm flipH="1" flipV="1">
            <a:off x="5652120" y="1196752"/>
            <a:ext cx="1580906" cy="36501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6" idx="0"/>
            <a:endCxn id="4" idx="2"/>
          </p:cNvCxnSpPr>
          <p:nvPr/>
        </p:nvCxnSpPr>
        <p:spPr>
          <a:xfrm flipH="1" flipV="1">
            <a:off x="4427983" y="1196752"/>
            <a:ext cx="1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204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404664"/>
            <a:ext cx="3312368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Зміст електронної маркетингової бази даних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896852"/>
            <a:ext cx="1872208" cy="10441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Інформація про наявних клієнтів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1896852"/>
            <a:ext cx="1872208" cy="10441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Інформація про потенційних споживачів 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1896852"/>
            <a:ext cx="1872208" cy="10441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Інформація стосовно трансакцій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3573016"/>
            <a:ext cx="4536504" cy="1656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Прізвища, поштові, банківські та інші реквізити, контактні особи та дані (демографічні, </a:t>
            </a:r>
            <a:r>
              <a:rPr lang="uk-UA" sz="1600" dirty="0" err="1" smtClean="0"/>
              <a:t>психографічні</a:t>
            </a:r>
            <a:r>
              <a:rPr lang="uk-UA" sz="1600" dirty="0" smtClean="0"/>
              <a:t> та дані щодо особливостей купівельної поведінки 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3573016"/>
            <a:ext cx="1872208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Об'єкти, частота купівель окремих видів товару, фінансові показники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4" idx="2"/>
            <a:endCxn id="6" idx="0"/>
          </p:cNvCxnSpPr>
          <p:nvPr/>
        </p:nvCxnSpPr>
        <p:spPr>
          <a:xfrm>
            <a:off x="4572000" y="1196752"/>
            <a:ext cx="0" cy="7001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V="1">
            <a:off x="1835696" y="1196752"/>
            <a:ext cx="1584176" cy="7001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0"/>
          </p:cNvCxnSpPr>
          <p:nvPr/>
        </p:nvCxnSpPr>
        <p:spPr>
          <a:xfrm flipH="1" flipV="1">
            <a:off x="5724128" y="1196752"/>
            <a:ext cx="1584176" cy="7001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2"/>
          </p:cNvCxnSpPr>
          <p:nvPr/>
        </p:nvCxnSpPr>
        <p:spPr>
          <a:xfrm>
            <a:off x="1835696" y="2940968"/>
            <a:ext cx="0" cy="6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2"/>
          </p:cNvCxnSpPr>
          <p:nvPr/>
        </p:nvCxnSpPr>
        <p:spPr>
          <a:xfrm>
            <a:off x="4572000" y="2940968"/>
            <a:ext cx="0" cy="6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  <a:endCxn id="12" idx="0"/>
          </p:cNvCxnSpPr>
          <p:nvPr/>
        </p:nvCxnSpPr>
        <p:spPr>
          <a:xfrm>
            <a:off x="7308304" y="2940968"/>
            <a:ext cx="0" cy="6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475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6970" y="2076871"/>
            <a:ext cx="1944216" cy="113610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Інформація про підприємства які забезпечують товарорух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68491" y="2076871"/>
            <a:ext cx="1800200" cy="1136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Інформація про товари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0759" y="2076871"/>
            <a:ext cx="1944216" cy="113610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err="1" smtClean="0"/>
              <a:t>Геодемографічна</a:t>
            </a:r>
            <a:r>
              <a:rPr lang="uk-UA" sz="1600" dirty="0" smtClean="0"/>
              <a:t> інформація 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12407" y="620688"/>
            <a:ext cx="3312368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Зміст електронної маркетингової бази даних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6970" y="3717032"/>
            <a:ext cx="1944216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Експедитори, транспортні підприємства, складські термінали тощо.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68491" y="3717032"/>
            <a:ext cx="1800200" cy="10801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Асортимент, місце продажу, ціна тощо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80759" y="3717032"/>
            <a:ext cx="1944216" cy="20882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Географія проживання розміщення підприємства соціальні ділові професійні характеристики покупців</a:t>
            </a:r>
            <a:endParaRPr lang="ru-RU" sz="1600" dirty="0"/>
          </a:p>
        </p:txBody>
      </p:sp>
      <p:cxnSp>
        <p:nvCxnSpPr>
          <p:cNvPr id="13" name="Прямая соединительная линия 12"/>
          <p:cNvCxnSpPr>
            <a:stCxn id="7" idx="2"/>
            <a:endCxn id="5" idx="0"/>
          </p:cNvCxnSpPr>
          <p:nvPr/>
        </p:nvCxnSpPr>
        <p:spPr>
          <a:xfrm>
            <a:off x="4568591" y="1412776"/>
            <a:ext cx="0" cy="66409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0"/>
          </p:cNvCxnSpPr>
          <p:nvPr/>
        </p:nvCxnSpPr>
        <p:spPr>
          <a:xfrm flipV="1">
            <a:off x="1949078" y="1412776"/>
            <a:ext cx="1467385" cy="66409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0"/>
          </p:cNvCxnSpPr>
          <p:nvPr/>
        </p:nvCxnSpPr>
        <p:spPr>
          <a:xfrm flipH="1" flipV="1">
            <a:off x="5792727" y="1412776"/>
            <a:ext cx="1260140" cy="66409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2"/>
            <a:endCxn id="10" idx="0"/>
          </p:cNvCxnSpPr>
          <p:nvPr/>
        </p:nvCxnSpPr>
        <p:spPr>
          <a:xfrm>
            <a:off x="4568591" y="3212978"/>
            <a:ext cx="0" cy="50405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2"/>
            <a:endCxn id="8" idx="0"/>
          </p:cNvCxnSpPr>
          <p:nvPr/>
        </p:nvCxnSpPr>
        <p:spPr>
          <a:xfrm>
            <a:off x="1949078" y="3212976"/>
            <a:ext cx="0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2"/>
            <a:endCxn id="11" idx="0"/>
          </p:cNvCxnSpPr>
          <p:nvPr/>
        </p:nvCxnSpPr>
        <p:spPr>
          <a:xfrm>
            <a:off x="7052867" y="3212976"/>
            <a:ext cx="0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03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Фактори активізації (стимулювання) продажів</a:t>
            </a:r>
            <a:endParaRPr lang="uk-UA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060848"/>
            <a:ext cx="7488832" cy="3888432"/>
          </a:xfrm>
        </p:spPr>
        <p:txBody>
          <a:bodyPr/>
          <a:lstStyle/>
          <a:p>
            <a:pPr marL="45720" indent="0" algn="just">
              <a:buNone/>
            </a:pPr>
            <a:r>
              <a:rPr lang="uk-UA" dirty="0" smtClean="0"/>
              <a:t>У процесі активізації продажу товарів реалізуються такі функції: </a:t>
            </a:r>
          </a:p>
          <a:p>
            <a:pPr algn="just"/>
            <a:r>
              <a:rPr lang="uk-UA" dirty="0" smtClean="0"/>
              <a:t>економічний аналіз показників комерційної діяльності;</a:t>
            </a:r>
          </a:p>
          <a:p>
            <a:pPr algn="just"/>
            <a:r>
              <a:rPr lang="uk-UA" dirty="0" smtClean="0"/>
              <a:t>прогнозування попиту і пропозиції;</a:t>
            </a:r>
          </a:p>
          <a:p>
            <a:pPr algn="just"/>
            <a:r>
              <a:rPr lang="uk-UA" dirty="0" smtClean="0"/>
              <a:t>дослідження цільового ринку;</a:t>
            </a:r>
          </a:p>
          <a:p>
            <a:pPr algn="just"/>
            <a:r>
              <a:rPr lang="uk-UA" dirty="0" smtClean="0"/>
              <a:t>формування комплексу матеріально-технічного (інфраструктурного) кадрового та інформаційно-маркетингового і </a:t>
            </a:r>
            <a:r>
              <a:rPr lang="uk-UA" dirty="0" err="1" smtClean="0"/>
              <a:t>документаційного</a:t>
            </a:r>
            <a:r>
              <a:rPr lang="uk-UA" dirty="0" smtClean="0"/>
              <a:t> забезпечення продажів. </a:t>
            </a:r>
          </a:p>
        </p:txBody>
      </p:sp>
    </p:spTree>
    <p:extLst>
      <p:ext uri="{BB962C8B-B14F-4D97-AF65-F5344CB8AC3E}">
        <p14:creationId xmlns:p14="http://schemas.microsoft.com/office/powerpoint/2010/main" val="96108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76473" y="512676"/>
            <a:ext cx="3168352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Завдання активізації (стимулювання) продукції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349802"/>
            <a:ext cx="151216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Спонукання 1-ї купівлі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8198" y="3645024"/>
            <a:ext cx="165618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Збільшити обсяг купівлі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88884" y="4713941"/>
            <a:ext cx="2170647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Збільшити розмір середнього чека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91436" y="3537012"/>
            <a:ext cx="165618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Розширити асортимент закупівель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4443374"/>
            <a:ext cx="165618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Збільшити частоту купівель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76143" y="2362804"/>
            <a:ext cx="1676094" cy="7930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Презентувати новий товар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2362804"/>
            <a:ext cx="1393521" cy="7930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Залучити нових покупців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35697" y="2350724"/>
            <a:ext cx="151737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Спонукання 2-ї та </a:t>
            </a:r>
            <a:r>
              <a:rPr lang="uk-UA" dirty="0" err="1" smtClean="0"/>
              <a:t>п-ї</a:t>
            </a:r>
            <a:r>
              <a:rPr lang="uk-UA" dirty="0" smtClean="0"/>
              <a:t> купівлі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2363726"/>
            <a:ext cx="151216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Розпродати неліквідний товар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 flipV="1">
            <a:off x="863588" y="2060848"/>
            <a:ext cx="0" cy="28895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2" idx="0"/>
          </p:cNvCxnSpPr>
          <p:nvPr/>
        </p:nvCxnSpPr>
        <p:spPr>
          <a:xfrm flipV="1">
            <a:off x="2594382" y="2060848"/>
            <a:ext cx="0" cy="28987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3" idx="0"/>
          </p:cNvCxnSpPr>
          <p:nvPr/>
        </p:nvCxnSpPr>
        <p:spPr>
          <a:xfrm flipV="1">
            <a:off x="8280412" y="2060848"/>
            <a:ext cx="0" cy="30287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863588" y="2060848"/>
            <a:ext cx="74168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0"/>
          </p:cNvCxnSpPr>
          <p:nvPr/>
        </p:nvCxnSpPr>
        <p:spPr>
          <a:xfrm flipV="1">
            <a:off x="5119528" y="2067165"/>
            <a:ext cx="0" cy="146984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0"/>
          </p:cNvCxnSpPr>
          <p:nvPr/>
        </p:nvCxnSpPr>
        <p:spPr>
          <a:xfrm flipH="1" flipV="1">
            <a:off x="3474207" y="2067165"/>
            <a:ext cx="1" cy="264677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9" idx="0"/>
          </p:cNvCxnSpPr>
          <p:nvPr/>
        </p:nvCxnSpPr>
        <p:spPr>
          <a:xfrm flipV="1">
            <a:off x="7344308" y="2067165"/>
            <a:ext cx="0" cy="237620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endCxn id="6" idx="0"/>
          </p:cNvCxnSpPr>
          <p:nvPr/>
        </p:nvCxnSpPr>
        <p:spPr>
          <a:xfrm>
            <a:off x="1766290" y="2060848"/>
            <a:ext cx="0" cy="158417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11" idx="0"/>
            <a:endCxn id="4" idx="2"/>
          </p:cNvCxnSpPr>
          <p:nvPr/>
        </p:nvCxnSpPr>
        <p:spPr>
          <a:xfrm flipV="1">
            <a:off x="4260649" y="1376772"/>
            <a:ext cx="0" cy="9860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10" idx="0"/>
          </p:cNvCxnSpPr>
          <p:nvPr/>
        </p:nvCxnSpPr>
        <p:spPr>
          <a:xfrm flipV="1">
            <a:off x="6214190" y="2067165"/>
            <a:ext cx="0" cy="29563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179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76672"/>
            <a:ext cx="541346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Фактори результативності продажу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851421"/>
            <a:ext cx="1584176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Ситуаційно управлінські фактори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88924" y="1851421"/>
            <a:ext cx="187220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Фактори стимулюючого характеру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561611"/>
            <a:ext cx="1584176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Поведінкові чинники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281691"/>
            <a:ext cx="1584176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Технологічні чинники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001771"/>
            <a:ext cx="1584176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Управлінські чинники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5" idx="2"/>
          </p:cNvCxnSpPr>
          <p:nvPr/>
        </p:nvCxnSpPr>
        <p:spPr>
          <a:xfrm>
            <a:off x="2339752" y="2859533"/>
            <a:ext cx="0" cy="23942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3"/>
          </p:cNvCxnSpPr>
          <p:nvPr/>
        </p:nvCxnSpPr>
        <p:spPr>
          <a:xfrm>
            <a:off x="1979712" y="5253799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3"/>
          </p:cNvCxnSpPr>
          <p:nvPr/>
        </p:nvCxnSpPr>
        <p:spPr>
          <a:xfrm>
            <a:off x="1979712" y="4533719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3"/>
          </p:cNvCxnSpPr>
          <p:nvPr/>
        </p:nvCxnSpPr>
        <p:spPr>
          <a:xfrm>
            <a:off x="1979712" y="3813639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192280" y="3383716"/>
            <a:ext cx="180020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Цінове стимулювання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24928" y="3383716"/>
            <a:ext cx="180020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Натуральне стимулювання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80712" y="3383208"/>
            <a:ext cx="180020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Сервісне стимулювання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5" name="Прямая соединительная линия 24"/>
          <p:cNvCxnSpPr>
            <a:stCxn id="5" idx="0"/>
            <a:endCxn id="4" idx="2"/>
          </p:cNvCxnSpPr>
          <p:nvPr/>
        </p:nvCxnSpPr>
        <p:spPr>
          <a:xfrm flipV="1">
            <a:off x="2339752" y="980728"/>
            <a:ext cx="1914646" cy="8706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2"/>
            <a:endCxn id="6" idx="0"/>
          </p:cNvCxnSpPr>
          <p:nvPr/>
        </p:nvCxnSpPr>
        <p:spPr>
          <a:xfrm>
            <a:off x="4254398" y="980728"/>
            <a:ext cx="1770630" cy="8706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372300" y="4346744"/>
            <a:ext cx="1440160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Спеціальна ціна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188724" y="5517232"/>
            <a:ext cx="158417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Додаткові безкоштовні послуги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04948" y="4346744"/>
            <a:ext cx="1440160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Товар + подарунок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88724" y="4357158"/>
            <a:ext cx="1584176" cy="8104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Полегшення процесу купівлі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9" name="Прямая соединительная линия 38"/>
          <p:cNvCxnSpPr>
            <a:stCxn id="18" idx="2"/>
            <a:endCxn id="34" idx="0"/>
          </p:cNvCxnSpPr>
          <p:nvPr/>
        </p:nvCxnSpPr>
        <p:spPr>
          <a:xfrm>
            <a:off x="4092380" y="4031788"/>
            <a:ext cx="0" cy="3149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9" idx="2"/>
            <a:endCxn id="36" idx="0"/>
          </p:cNvCxnSpPr>
          <p:nvPr/>
        </p:nvCxnSpPr>
        <p:spPr>
          <a:xfrm>
            <a:off x="6025028" y="4031788"/>
            <a:ext cx="0" cy="3149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0" idx="2"/>
            <a:endCxn id="37" idx="0"/>
          </p:cNvCxnSpPr>
          <p:nvPr/>
        </p:nvCxnSpPr>
        <p:spPr>
          <a:xfrm>
            <a:off x="7980812" y="4031280"/>
            <a:ext cx="0" cy="3258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7" idx="2"/>
            <a:endCxn id="35" idx="0"/>
          </p:cNvCxnSpPr>
          <p:nvPr/>
        </p:nvCxnSpPr>
        <p:spPr>
          <a:xfrm>
            <a:off x="7980812" y="5167606"/>
            <a:ext cx="0" cy="3496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18" idx="0"/>
          </p:cNvCxnSpPr>
          <p:nvPr/>
        </p:nvCxnSpPr>
        <p:spPr>
          <a:xfrm rot="5400000" flipH="1" flipV="1">
            <a:off x="5915222" y="1318126"/>
            <a:ext cx="242748" cy="3888432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20" idx="0"/>
          </p:cNvCxnSpPr>
          <p:nvPr/>
        </p:nvCxnSpPr>
        <p:spPr>
          <a:xfrm>
            <a:off x="7980812" y="3140968"/>
            <a:ext cx="0" cy="2422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6" idx="2"/>
            <a:endCxn id="19" idx="0"/>
          </p:cNvCxnSpPr>
          <p:nvPr/>
        </p:nvCxnSpPr>
        <p:spPr>
          <a:xfrm>
            <a:off x="6025028" y="2859533"/>
            <a:ext cx="0" cy="52418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097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620688"/>
            <a:ext cx="4680520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Фактори які сприяють купівлі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68484"/>
            <a:ext cx="1252481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Приємна зовнішність продавця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985197"/>
            <a:ext cx="1051775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Охайність чистота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777285"/>
            <a:ext cx="1051775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Фірмовий одяг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5339" y="4504044"/>
            <a:ext cx="136815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Наявність елементів ідентифікації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1775272"/>
            <a:ext cx="122413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Культура </a:t>
            </a:r>
            <a:r>
              <a:rPr lang="uk-UA" sz="1400" dirty="0" err="1" smtClean="0"/>
              <a:t>обслугову-вання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1768484"/>
            <a:ext cx="115212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Досконале знання товару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1" y="2924347"/>
            <a:ext cx="1224136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/>
              <a:t>п</a:t>
            </a:r>
            <a:r>
              <a:rPr lang="uk-UA" sz="1400" dirty="0" smtClean="0"/>
              <a:t>ривітність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1" y="3568049"/>
            <a:ext cx="1224135" cy="4612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Комуніка-бельність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51719" y="4274917"/>
            <a:ext cx="1224137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чуйність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2858751"/>
            <a:ext cx="1152128" cy="5634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Споживчі властивості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491879" y="3770497"/>
            <a:ext cx="1152129" cy="7779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Експлуата-ційні</a:t>
            </a:r>
            <a:r>
              <a:rPr lang="uk-UA" sz="1400" dirty="0" smtClean="0"/>
              <a:t> переваги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1775272"/>
            <a:ext cx="115212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Настрій продавця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264188" y="1768484"/>
            <a:ext cx="122413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Компетент-ність</a:t>
            </a:r>
            <a:r>
              <a:rPr lang="uk-UA" sz="1400" dirty="0" smtClean="0"/>
              <a:t> персоналу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747527" y="1775272"/>
            <a:ext cx="115212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Командна робота</a:t>
            </a:r>
            <a:endParaRPr lang="ru-RU" sz="1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691680" y="2560572"/>
            <a:ext cx="0" cy="2375520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5" name="Прямая соединительная линия 24"/>
          <p:cNvCxnSpPr>
            <a:stCxn id="8" idx="3"/>
          </p:cNvCxnSpPr>
          <p:nvPr/>
        </p:nvCxnSpPr>
        <p:spPr>
          <a:xfrm>
            <a:off x="1533491" y="4936092"/>
            <a:ext cx="158189" cy="0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7" name="Прямая соединительная линия 26"/>
          <p:cNvCxnSpPr>
            <a:stCxn id="7" idx="3"/>
          </p:cNvCxnSpPr>
          <p:nvPr/>
        </p:nvCxnSpPr>
        <p:spPr>
          <a:xfrm>
            <a:off x="1375303" y="4029313"/>
            <a:ext cx="316377" cy="0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29" name="Прямая соединительная линия 28"/>
          <p:cNvCxnSpPr>
            <a:stCxn id="6" idx="3"/>
          </p:cNvCxnSpPr>
          <p:nvPr/>
        </p:nvCxnSpPr>
        <p:spPr>
          <a:xfrm>
            <a:off x="1375303" y="3273229"/>
            <a:ext cx="316377" cy="0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1" name="Прямая соединительная линия 30"/>
          <p:cNvCxnSpPr>
            <a:stCxn id="9" idx="2"/>
            <a:endCxn id="14" idx="0"/>
          </p:cNvCxnSpPr>
          <p:nvPr/>
        </p:nvCxnSpPr>
        <p:spPr>
          <a:xfrm>
            <a:off x="2663788" y="2567360"/>
            <a:ext cx="1" cy="356987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3" name="Прямая соединительная линия 32"/>
          <p:cNvCxnSpPr>
            <a:stCxn id="14" idx="2"/>
            <a:endCxn id="15" idx="0"/>
          </p:cNvCxnSpPr>
          <p:nvPr/>
        </p:nvCxnSpPr>
        <p:spPr>
          <a:xfrm>
            <a:off x="2663789" y="3284387"/>
            <a:ext cx="0" cy="283662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5" name="Прямая соединительная линия 34"/>
          <p:cNvCxnSpPr>
            <a:stCxn id="15" idx="2"/>
            <a:endCxn id="16" idx="0"/>
          </p:cNvCxnSpPr>
          <p:nvPr/>
        </p:nvCxnSpPr>
        <p:spPr>
          <a:xfrm flipH="1">
            <a:off x="2663788" y="4029313"/>
            <a:ext cx="1" cy="245604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39" name="Прямая соединительная линия 38"/>
          <p:cNvCxnSpPr>
            <a:stCxn id="10" idx="2"/>
            <a:endCxn id="17" idx="0"/>
          </p:cNvCxnSpPr>
          <p:nvPr/>
        </p:nvCxnSpPr>
        <p:spPr>
          <a:xfrm>
            <a:off x="4067944" y="2560572"/>
            <a:ext cx="0" cy="298179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41" name="Прямая соединительная линия 40"/>
          <p:cNvCxnSpPr>
            <a:stCxn id="17" idx="2"/>
            <a:endCxn id="18" idx="0"/>
          </p:cNvCxnSpPr>
          <p:nvPr/>
        </p:nvCxnSpPr>
        <p:spPr>
          <a:xfrm>
            <a:off x="4067944" y="3422212"/>
            <a:ext cx="0" cy="348285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932040" y="2914544"/>
            <a:ext cx="1008112" cy="3600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Наснага </a:t>
            </a:r>
            <a:endParaRPr lang="ru-RU" sz="1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3593340"/>
            <a:ext cx="1008112" cy="7066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Позитив-ний</a:t>
            </a:r>
            <a:r>
              <a:rPr lang="uk-UA" sz="1400" dirty="0" smtClean="0"/>
              <a:t> настрій</a:t>
            </a:r>
            <a:endParaRPr lang="ru-RU" sz="1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896036" y="4645950"/>
            <a:ext cx="1080120" cy="5606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Душевний підйом</a:t>
            </a:r>
            <a:endParaRPr lang="ru-RU" sz="14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262941" y="5805264"/>
            <a:ext cx="1224136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Соціальна </a:t>
            </a:r>
            <a:endParaRPr lang="ru-RU" sz="1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262941" y="5185582"/>
            <a:ext cx="1224136" cy="3651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Часова </a:t>
            </a:r>
            <a:endParaRPr lang="ru-RU" sz="1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264188" y="4504044"/>
            <a:ext cx="1222889" cy="4153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smtClean="0"/>
              <a:t>Ситуативна</a:t>
            </a:r>
            <a:endParaRPr lang="ru-RU" sz="1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264188" y="3714238"/>
            <a:ext cx="1222889" cy="5606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Інтелек-туальна</a:t>
            </a:r>
            <a:endParaRPr lang="ru-RU" sz="1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264188" y="2883542"/>
            <a:ext cx="1224136" cy="5606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err="1" smtClean="0"/>
              <a:t>Функці-ональна</a:t>
            </a:r>
            <a:endParaRPr lang="ru-RU" sz="14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7760987" y="4491832"/>
            <a:ext cx="1140296" cy="5606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Груповий розвиток</a:t>
            </a:r>
            <a:endParaRPr lang="ru-RU" sz="14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7721027" y="3701491"/>
            <a:ext cx="1216961" cy="5606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Відчуття причетності</a:t>
            </a:r>
            <a:endParaRPr lang="ru-RU" sz="14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747527" y="2814225"/>
            <a:ext cx="1152128" cy="6367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Загальна </a:t>
            </a:r>
            <a:r>
              <a:rPr lang="uk-UA" sz="1400" dirty="0" err="1" smtClean="0"/>
              <a:t>відпові-дальність</a:t>
            </a:r>
            <a:endParaRPr lang="ru-RU" sz="1400" dirty="0"/>
          </a:p>
        </p:txBody>
      </p:sp>
      <p:cxnSp>
        <p:nvCxnSpPr>
          <p:cNvPr id="54" name="Прямая соединительная линия 53"/>
          <p:cNvCxnSpPr>
            <a:stCxn id="19" idx="2"/>
            <a:endCxn id="42" idx="0"/>
          </p:cNvCxnSpPr>
          <p:nvPr/>
        </p:nvCxnSpPr>
        <p:spPr>
          <a:xfrm>
            <a:off x="5436096" y="2567360"/>
            <a:ext cx="0" cy="347184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6" name="Прямая соединительная линия 55"/>
          <p:cNvCxnSpPr>
            <a:stCxn id="42" idx="2"/>
            <a:endCxn id="43" idx="0"/>
          </p:cNvCxnSpPr>
          <p:nvPr/>
        </p:nvCxnSpPr>
        <p:spPr>
          <a:xfrm>
            <a:off x="5436096" y="3274585"/>
            <a:ext cx="0" cy="318755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8" name="Прямая соединительная линия 57"/>
          <p:cNvCxnSpPr>
            <a:stCxn id="43" idx="2"/>
            <a:endCxn id="44" idx="0"/>
          </p:cNvCxnSpPr>
          <p:nvPr/>
        </p:nvCxnSpPr>
        <p:spPr>
          <a:xfrm>
            <a:off x="5436096" y="4299945"/>
            <a:ext cx="0" cy="346005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60" name="Прямая соединительная линия 59"/>
          <p:cNvCxnSpPr>
            <a:stCxn id="20" idx="2"/>
            <a:endCxn id="49" idx="0"/>
          </p:cNvCxnSpPr>
          <p:nvPr/>
        </p:nvCxnSpPr>
        <p:spPr>
          <a:xfrm>
            <a:off x="6876256" y="2560572"/>
            <a:ext cx="0" cy="322970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62" name="Прямая соединительная линия 61"/>
          <p:cNvCxnSpPr>
            <a:stCxn id="49" idx="2"/>
            <a:endCxn id="48" idx="0"/>
          </p:cNvCxnSpPr>
          <p:nvPr/>
        </p:nvCxnSpPr>
        <p:spPr>
          <a:xfrm flipH="1">
            <a:off x="6875633" y="3444221"/>
            <a:ext cx="623" cy="270017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65" name="Прямая соединительная линия 64"/>
          <p:cNvCxnSpPr>
            <a:stCxn id="48" idx="2"/>
            <a:endCxn id="47" idx="0"/>
          </p:cNvCxnSpPr>
          <p:nvPr/>
        </p:nvCxnSpPr>
        <p:spPr>
          <a:xfrm>
            <a:off x="6875633" y="4274917"/>
            <a:ext cx="0" cy="229127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67" name="Прямая соединительная линия 66"/>
          <p:cNvCxnSpPr>
            <a:stCxn id="47" idx="2"/>
            <a:endCxn id="46" idx="0"/>
          </p:cNvCxnSpPr>
          <p:nvPr/>
        </p:nvCxnSpPr>
        <p:spPr>
          <a:xfrm flipH="1">
            <a:off x="6875009" y="4919441"/>
            <a:ext cx="624" cy="266141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69" name="Прямая соединительная линия 68"/>
          <p:cNvCxnSpPr>
            <a:stCxn id="46" idx="2"/>
            <a:endCxn id="45" idx="0"/>
          </p:cNvCxnSpPr>
          <p:nvPr/>
        </p:nvCxnSpPr>
        <p:spPr>
          <a:xfrm>
            <a:off x="6875009" y="5550697"/>
            <a:ext cx="0" cy="254567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1" name="Прямая соединительная линия 70"/>
          <p:cNvCxnSpPr>
            <a:stCxn id="21" idx="2"/>
            <a:endCxn id="52" idx="0"/>
          </p:cNvCxnSpPr>
          <p:nvPr/>
        </p:nvCxnSpPr>
        <p:spPr>
          <a:xfrm>
            <a:off x="8323591" y="2567360"/>
            <a:ext cx="0" cy="246865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3" name="Прямая соединительная линия 72"/>
          <p:cNvCxnSpPr>
            <a:stCxn id="52" idx="2"/>
            <a:endCxn id="51" idx="0"/>
          </p:cNvCxnSpPr>
          <p:nvPr/>
        </p:nvCxnSpPr>
        <p:spPr>
          <a:xfrm>
            <a:off x="8323591" y="3451009"/>
            <a:ext cx="5917" cy="250482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5" name="Прямая соединительная линия 74"/>
          <p:cNvCxnSpPr>
            <a:stCxn id="51" idx="2"/>
            <a:endCxn id="50" idx="0"/>
          </p:cNvCxnSpPr>
          <p:nvPr/>
        </p:nvCxnSpPr>
        <p:spPr>
          <a:xfrm>
            <a:off x="8329508" y="4262170"/>
            <a:ext cx="1627" cy="229662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7" name="Соединительная линия уступом 76"/>
          <p:cNvCxnSpPr>
            <a:stCxn id="5" idx="0"/>
            <a:endCxn id="4" idx="2"/>
          </p:cNvCxnSpPr>
          <p:nvPr/>
        </p:nvCxnSpPr>
        <p:spPr>
          <a:xfrm rot="5400000" flipH="1" flipV="1">
            <a:off x="2565028" y="-202483"/>
            <a:ext cx="643740" cy="3298195"/>
          </a:xfrm>
          <a:prstGeom prst="bentConnector3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79" name="Соединительная линия уступом 78"/>
          <p:cNvCxnSpPr>
            <a:stCxn id="21" idx="0"/>
            <a:endCxn id="4" idx="2"/>
          </p:cNvCxnSpPr>
          <p:nvPr/>
        </p:nvCxnSpPr>
        <p:spPr>
          <a:xfrm rot="16200000" flipV="1">
            <a:off x="6104530" y="-443790"/>
            <a:ext cx="650528" cy="3787595"/>
          </a:xfrm>
          <a:prstGeom prst="bentConnector3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81" name="Прямая соединительная линия 80"/>
          <p:cNvCxnSpPr>
            <a:stCxn id="9" idx="0"/>
          </p:cNvCxnSpPr>
          <p:nvPr/>
        </p:nvCxnSpPr>
        <p:spPr>
          <a:xfrm flipH="1" flipV="1">
            <a:off x="2663787" y="1450007"/>
            <a:ext cx="1" cy="325265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83" name="Прямая соединительная линия 82"/>
          <p:cNvCxnSpPr>
            <a:stCxn id="10" idx="0"/>
          </p:cNvCxnSpPr>
          <p:nvPr/>
        </p:nvCxnSpPr>
        <p:spPr>
          <a:xfrm flipH="1" flipV="1">
            <a:off x="4067943" y="1450007"/>
            <a:ext cx="1" cy="318477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85" name="Прямая соединительная линия 84"/>
          <p:cNvCxnSpPr>
            <a:stCxn id="19" idx="0"/>
          </p:cNvCxnSpPr>
          <p:nvPr/>
        </p:nvCxnSpPr>
        <p:spPr>
          <a:xfrm flipV="1">
            <a:off x="5436096" y="1450007"/>
            <a:ext cx="0" cy="325265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87" name="Прямая соединительная линия 86"/>
          <p:cNvCxnSpPr>
            <a:stCxn id="20" idx="0"/>
          </p:cNvCxnSpPr>
          <p:nvPr/>
        </p:nvCxnSpPr>
        <p:spPr>
          <a:xfrm flipH="1" flipV="1">
            <a:off x="6875009" y="1450007"/>
            <a:ext cx="1247" cy="318477"/>
          </a:xfrm>
          <a:prstGeom prst="lin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04661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512511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План </a:t>
            </a: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204864"/>
            <a:ext cx="7056784" cy="3474720"/>
          </a:xfrm>
        </p:spPr>
        <p:txBody>
          <a:bodyPr>
            <a:normAutofit/>
          </a:bodyPr>
          <a:lstStyle/>
          <a:p>
            <a:pPr marL="502920" indent="-457200" algn="just">
              <a:buFont typeface="+mj-lt"/>
              <a:buAutoNum type="arabicPeriod"/>
            </a:pPr>
            <a:r>
              <a:rPr lang="uk-UA" sz="2400" dirty="0" smtClean="0"/>
              <a:t>Продажі та аспекти їх здійснення.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sz="2400" dirty="0" smtClean="0"/>
              <a:t>Формування клієнтської бази та алгоритми роботи з нею.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sz="2400" dirty="0" smtClean="0"/>
              <a:t>Основні способи активного пошуку та залучення клієнтів.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uk-UA" sz="2400" dirty="0" smtClean="0"/>
              <a:t>Форми та інструменти активізації продажів.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8283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10264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Персональні продажі як комунікаційний інструмент активізації продажів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204864"/>
            <a:ext cx="7848872" cy="432048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Персональний (особистий) продаж </a:t>
            </a:r>
            <a:r>
              <a:rPr lang="uk-UA" sz="2400" dirty="0" smtClean="0"/>
              <a:t>– інструмент комплексу просування, який передбачає індивідуальне спілкування працівника підприємства з потенційним покупцем. </a:t>
            </a:r>
          </a:p>
          <a:p>
            <a:pPr marL="45720" indent="0" algn="just">
              <a:buNone/>
            </a:pP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Персональний продаж виділяє наступні завдання :</a:t>
            </a:r>
          </a:p>
          <a:p>
            <a:pPr algn="just"/>
            <a:r>
              <a:rPr lang="uk-UA" sz="2400" dirty="0" smtClean="0"/>
              <a:t>знайти і переконати потенційного покупця схвалити новий товар або послугу;</a:t>
            </a:r>
          </a:p>
          <a:p>
            <a:pPr algn="just"/>
            <a:r>
              <a:rPr lang="uk-UA" sz="2400" dirty="0" smtClean="0"/>
              <a:t>задовольнити умови для продовження купівлі товару;</a:t>
            </a:r>
          </a:p>
          <a:p>
            <a:pPr algn="just"/>
            <a:r>
              <a:rPr lang="uk-UA" sz="2400" dirty="0" smtClean="0"/>
              <a:t>вжити заходи з підвищення обсягів продажу продукції;</a:t>
            </a:r>
          </a:p>
          <a:p>
            <a:pPr algn="just"/>
            <a:r>
              <a:rPr lang="uk-UA" sz="2400" dirty="0" smtClean="0"/>
              <a:t>підтримувати ефективний зворотній зв’язок з потенційними і новими покупцями.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138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7760"/>
          </a:xfrm>
        </p:spPr>
        <p:txBody>
          <a:bodyPr/>
          <a:lstStyle/>
          <a:p>
            <a:pPr marL="45720" indent="0" algn="just">
              <a:buNone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Переваги персонального продажу є:</a:t>
            </a:r>
          </a:p>
          <a:p>
            <a:pPr algn="just"/>
            <a:r>
              <a:rPr lang="uk-UA" dirty="0" smtClean="0"/>
              <a:t>Цілеспрямованість діяльності продавця;</a:t>
            </a:r>
          </a:p>
          <a:p>
            <a:pPr algn="just"/>
            <a:r>
              <a:rPr lang="uk-UA" dirty="0" smtClean="0"/>
              <a:t>Персоніфікований підхід;</a:t>
            </a:r>
          </a:p>
          <a:p>
            <a:pPr algn="just"/>
            <a:r>
              <a:rPr lang="uk-UA" dirty="0" smtClean="0"/>
              <a:t>Можливість вимірювання результатів;</a:t>
            </a:r>
          </a:p>
          <a:p>
            <a:pPr algn="just"/>
            <a:r>
              <a:rPr lang="uk-UA" dirty="0" smtClean="0"/>
              <a:t>Гнучкість у взаємовідношенні з покупцем.</a:t>
            </a:r>
          </a:p>
          <a:p>
            <a:pPr marL="45720" indent="0" algn="just">
              <a:buNone/>
            </a:pPr>
            <a:endParaRPr lang="uk-UA" dirty="0" smtClean="0"/>
          </a:p>
          <a:p>
            <a:pPr marL="45720" indent="0" algn="just">
              <a:buNone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Недоліки персональних продажів є:</a:t>
            </a:r>
          </a:p>
          <a:p>
            <a:pPr algn="just"/>
            <a:r>
              <a:rPr lang="uk-UA" dirty="0" smtClean="0"/>
              <a:t>неефективність у випадку короткострокового використання;</a:t>
            </a:r>
          </a:p>
          <a:p>
            <a:pPr algn="just"/>
            <a:r>
              <a:rPr lang="uk-UA" dirty="0" smtClean="0"/>
              <a:t>помилки в процесі використання можуть привести до зниження споживчої лояльності;</a:t>
            </a:r>
          </a:p>
          <a:p>
            <a:pPr algn="just"/>
            <a:r>
              <a:rPr lang="uk-UA" dirty="0" smtClean="0"/>
              <a:t>значні витрати.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513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04664"/>
            <a:ext cx="7389440" cy="10801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Персональний продаж здійснюється завдяки наступного алгоритму: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11361"/>
            <a:ext cx="100811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Етап 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943609"/>
            <a:ext cx="100811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Етап 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223529"/>
            <a:ext cx="100811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Етап 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421817"/>
            <a:ext cx="100811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Етап 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1711361"/>
            <a:ext cx="482453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Пошук та оцінка потенційних споживачів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2422104"/>
            <a:ext cx="4032448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Попередня підготовка до зустрічі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3223529"/>
            <a:ext cx="4032448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Встановлення контакту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3943609"/>
            <a:ext cx="4032448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Презентація товарів (послуг)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32240" y="2314412"/>
            <a:ext cx="2088232" cy="6468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Дослідження профілю клієнта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5229200"/>
            <a:ext cx="1800200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Викликати зацікавленість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83768" y="5229200"/>
            <a:ext cx="129614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Збудити бажання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23928" y="5229200"/>
            <a:ext cx="1440160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Спонукати до дії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652120" y="5229200"/>
            <a:ext cx="1584176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Привернути увагу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4" idx="2"/>
            <a:endCxn id="7" idx="0"/>
          </p:cNvCxnSpPr>
          <p:nvPr/>
        </p:nvCxnSpPr>
        <p:spPr>
          <a:xfrm>
            <a:off x="1331640" y="2143409"/>
            <a:ext cx="0" cy="278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6" idx="0"/>
          </p:cNvCxnSpPr>
          <p:nvPr/>
        </p:nvCxnSpPr>
        <p:spPr>
          <a:xfrm>
            <a:off x="1331640" y="2853865"/>
            <a:ext cx="0" cy="369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  <a:endCxn id="5" idx="0"/>
          </p:cNvCxnSpPr>
          <p:nvPr/>
        </p:nvCxnSpPr>
        <p:spPr>
          <a:xfrm>
            <a:off x="1331640" y="36555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3"/>
            <a:endCxn id="8" idx="1"/>
          </p:cNvCxnSpPr>
          <p:nvPr/>
        </p:nvCxnSpPr>
        <p:spPr>
          <a:xfrm>
            <a:off x="1835696" y="1927385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3"/>
            <a:endCxn id="9" idx="1"/>
          </p:cNvCxnSpPr>
          <p:nvPr/>
        </p:nvCxnSpPr>
        <p:spPr>
          <a:xfrm>
            <a:off x="1835696" y="2637841"/>
            <a:ext cx="288032" cy="2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6" idx="3"/>
            <a:endCxn id="10" idx="1"/>
          </p:cNvCxnSpPr>
          <p:nvPr/>
        </p:nvCxnSpPr>
        <p:spPr>
          <a:xfrm>
            <a:off x="1835696" y="3439553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5" idx="3"/>
            <a:endCxn id="11" idx="1"/>
          </p:cNvCxnSpPr>
          <p:nvPr/>
        </p:nvCxnSpPr>
        <p:spPr>
          <a:xfrm>
            <a:off x="1835696" y="4159633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3"/>
            <a:endCxn id="12" idx="1"/>
          </p:cNvCxnSpPr>
          <p:nvPr/>
        </p:nvCxnSpPr>
        <p:spPr>
          <a:xfrm flipV="1">
            <a:off x="6156176" y="2637841"/>
            <a:ext cx="576064" cy="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95536" y="3439553"/>
            <a:ext cx="0" cy="121358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439652" y="4941168"/>
            <a:ext cx="500455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95536" y="4653136"/>
            <a:ext cx="352839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923928" y="46531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6" idx="1"/>
          </p:cNvCxnSpPr>
          <p:nvPr/>
        </p:nvCxnSpPr>
        <p:spPr>
          <a:xfrm>
            <a:off x="395536" y="343955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5" idx="1"/>
          </p:cNvCxnSpPr>
          <p:nvPr/>
        </p:nvCxnSpPr>
        <p:spPr>
          <a:xfrm>
            <a:off x="395536" y="415963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13" idx="0"/>
          </p:cNvCxnSpPr>
          <p:nvPr/>
        </p:nvCxnSpPr>
        <p:spPr>
          <a:xfrm>
            <a:off x="1439652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16" idx="0"/>
          </p:cNvCxnSpPr>
          <p:nvPr/>
        </p:nvCxnSpPr>
        <p:spPr>
          <a:xfrm>
            <a:off x="6444208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15" idx="0"/>
          </p:cNvCxnSpPr>
          <p:nvPr/>
        </p:nvCxnSpPr>
        <p:spPr>
          <a:xfrm>
            <a:off x="4644008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14" idx="0"/>
          </p:cNvCxnSpPr>
          <p:nvPr/>
        </p:nvCxnSpPr>
        <p:spPr>
          <a:xfrm>
            <a:off x="3131840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466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22232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Стимулювання продажів засобами презентацій: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7992888" cy="396044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Презентація</a:t>
            </a:r>
            <a:r>
              <a:rPr lang="uk-UA" dirty="0" smtClean="0"/>
              <a:t> – форма ділових комунікацій, спрямована на демонстрацію кінцевому споживачеві можливостей підприємства, товару, послуги з рекламною демонстрацією їхніх властивостей, переваг, особливостей та формування позитивного образу, напрямок дій.</a:t>
            </a:r>
          </a:p>
          <a:p>
            <a:pPr marL="45720" indent="0" algn="just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Мета презентації </a:t>
            </a:r>
            <a:r>
              <a:rPr lang="uk-UA" dirty="0" smtClean="0"/>
              <a:t>– офіційне представлення підприємства, особи або товару повній аудиторії для ознайомлення ймовірних партнерів з можливостями підприємства та з продукцією, яку пропонують.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087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560840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Основними перевагами презентації є:</a:t>
            </a:r>
          </a:p>
          <a:p>
            <a:pPr algn="just">
              <a:buFontTx/>
              <a:buChar char="-"/>
            </a:pPr>
            <a:r>
              <a:rPr lang="uk-UA" dirty="0" smtClean="0"/>
              <a:t>доступність і різноманітність фори подачі матеріалу;</a:t>
            </a:r>
          </a:p>
          <a:p>
            <a:pPr algn="just">
              <a:buFontTx/>
              <a:buChar char="-"/>
            </a:pPr>
            <a:r>
              <a:rPr lang="uk-UA" dirty="0" smtClean="0"/>
              <a:t>висока інформативність матеріалу;</a:t>
            </a:r>
          </a:p>
          <a:p>
            <a:pPr algn="just">
              <a:buFontTx/>
              <a:buChar char="-"/>
            </a:pPr>
            <a:r>
              <a:rPr lang="uk-UA" dirty="0" smtClean="0"/>
              <a:t>можливість використовувати безсумнівні переваги сучасних технічних засобів і забезпечувати високу наочність наданої інформації;</a:t>
            </a:r>
          </a:p>
          <a:p>
            <a:pPr algn="just">
              <a:buFontTx/>
              <a:buChar char="-"/>
            </a:pPr>
            <a:r>
              <a:rPr lang="uk-UA" dirty="0" smtClean="0"/>
              <a:t>високий ступінь запам'ятовування інформацію яку презентують.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975184"/>
            <a:ext cx="3240360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Основні завдання презентації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831169"/>
            <a:ext cx="1728192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err="1" smtClean="0"/>
              <a:t>Позиціювання</a:t>
            </a:r>
            <a:r>
              <a:rPr lang="uk-UA" sz="1600" dirty="0" smtClean="0"/>
              <a:t> бренда (товару) підприємства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229200"/>
            <a:ext cx="1368152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Виділення ознак відмінності товару 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5396873"/>
            <a:ext cx="151216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Створення позитивного іміджу підприємства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91980" y="5396873"/>
            <a:ext cx="158417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Надання достовірної інформації про продукт </a:t>
            </a:r>
            <a:r>
              <a:rPr lang="uk-UA" sz="1600" dirty="0" err="1" smtClean="0"/>
              <a:t>зац</a:t>
            </a:r>
            <a:r>
              <a:rPr lang="uk-UA" sz="1600" dirty="0" smtClean="0"/>
              <a:t>. сторонам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3774100"/>
            <a:ext cx="2016224" cy="10502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Переконання потенційного споживача віддати перевагу продукту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09215" y="5229200"/>
            <a:ext cx="1512168" cy="11284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Спрямувати дії споживача на придбання продукту</a:t>
            </a:r>
            <a:endParaRPr lang="ru-RU" sz="1600" dirty="0"/>
          </a:p>
        </p:txBody>
      </p:sp>
      <p:cxnSp>
        <p:nvCxnSpPr>
          <p:cNvPr id="12" name="Прямая соединительная линия 11"/>
          <p:cNvCxnSpPr>
            <a:stCxn id="5" idx="3"/>
            <a:endCxn id="4" idx="1"/>
          </p:cNvCxnSpPr>
          <p:nvPr/>
        </p:nvCxnSpPr>
        <p:spPr>
          <a:xfrm flipV="1">
            <a:off x="1907704" y="4299220"/>
            <a:ext cx="864096" cy="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9" idx="1"/>
            <a:endCxn id="4" idx="3"/>
          </p:cNvCxnSpPr>
          <p:nvPr/>
        </p:nvCxnSpPr>
        <p:spPr>
          <a:xfrm flipH="1" flipV="1">
            <a:off x="6012160" y="4299220"/>
            <a:ext cx="720080" cy="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835696" y="4623256"/>
            <a:ext cx="1296144" cy="77361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5652120" y="4623256"/>
            <a:ext cx="1296144" cy="60594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0"/>
          </p:cNvCxnSpPr>
          <p:nvPr/>
        </p:nvCxnSpPr>
        <p:spPr>
          <a:xfrm flipV="1">
            <a:off x="3239852" y="4623256"/>
            <a:ext cx="756084" cy="77361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8" idx="0"/>
          </p:cNvCxnSpPr>
          <p:nvPr/>
        </p:nvCxnSpPr>
        <p:spPr>
          <a:xfrm flipH="1" flipV="1">
            <a:off x="4644008" y="4623256"/>
            <a:ext cx="540060" cy="77361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835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10264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Підготовка презентації складається з наступних основних станів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348880"/>
            <a:ext cx="7920880" cy="3816424"/>
          </a:xfrm>
        </p:spPr>
        <p:txBody>
          <a:bodyPr/>
          <a:lstStyle/>
          <a:p>
            <a:pPr algn="just"/>
            <a:r>
              <a:rPr lang="uk-UA" dirty="0" smtClean="0"/>
              <a:t>Планування презентації;</a:t>
            </a:r>
          </a:p>
          <a:p>
            <a:pPr algn="just"/>
            <a:r>
              <a:rPr lang="uk-UA" dirty="0" smtClean="0"/>
              <a:t>Створення презентації;</a:t>
            </a:r>
          </a:p>
          <a:p>
            <a:pPr algn="just"/>
            <a:r>
              <a:rPr lang="uk-UA" dirty="0" smtClean="0"/>
              <a:t>Репетиція презентації.</a:t>
            </a:r>
          </a:p>
          <a:p>
            <a:pPr marL="45720" indent="0" algn="just">
              <a:buNone/>
            </a:pPr>
            <a:endParaRPr lang="uk-UA" dirty="0" smtClean="0"/>
          </a:p>
          <a:p>
            <a:pPr marL="45720" indent="0" algn="just">
              <a:buNone/>
            </a:pPr>
            <a:r>
              <a:rPr lang="uk-UA" dirty="0" smtClean="0"/>
              <a:t>Основним методом активації продажів у процесі у процесі презентацій є метод </a:t>
            </a:r>
            <a:r>
              <a:rPr lang="en-US" dirty="0" smtClean="0"/>
              <a:t>SPIN</a:t>
            </a:r>
            <a:r>
              <a:rPr lang="uk-UA" dirty="0" smtClean="0"/>
              <a:t> в основі якого лежить чотири типи запитань, завдяки яким продавець виявляє потреби покупця.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075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404664"/>
            <a:ext cx="7101408" cy="10801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Техніка використання методу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SPIN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презентації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0500" y="1632605"/>
            <a:ext cx="2952327" cy="1008112"/>
          </a:xfrm>
          <a:prstGeom prst="roundRect">
            <a:avLst>
              <a:gd name="adj" fmla="val 10254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uk-UA" dirty="0" smtClean="0"/>
              <a:t>Ситуаційні запитання</a:t>
            </a:r>
          </a:p>
          <a:p>
            <a:pPr algn="r"/>
            <a:r>
              <a:rPr lang="uk-UA" b="1" dirty="0" smtClean="0"/>
              <a:t>(Що робити?)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0498" y="5185576"/>
            <a:ext cx="2952328" cy="1008112"/>
          </a:xfrm>
          <a:prstGeom prst="roundRect">
            <a:avLst>
              <a:gd name="adj" fmla="val 10254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uk-UA" dirty="0" smtClean="0"/>
              <a:t>Спрямовуючі запитання </a:t>
            </a:r>
          </a:p>
          <a:p>
            <a:pPr algn="r"/>
            <a:r>
              <a:rPr lang="uk-UA" b="1" dirty="0" smtClean="0"/>
              <a:t>(дають можливість виявити потребу)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33435" y="2752615"/>
            <a:ext cx="753628" cy="1008112"/>
          </a:xfrm>
          <a:prstGeom prst="roundRect">
            <a:avLst>
              <a:gd name="adj" fmla="val 1025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P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18372" y="1628800"/>
            <a:ext cx="753628" cy="1008112"/>
          </a:xfrm>
          <a:prstGeom prst="roundRect">
            <a:avLst>
              <a:gd name="adj" fmla="val 1025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</a:t>
            </a:r>
            <a:endParaRPr lang="ru-RU" sz="4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18372" y="5167351"/>
            <a:ext cx="753628" cy="1008112"/>
          </a:xfrm>
          <a:prstGeom prst="roundRect">
            <a:avLst>
              <a:gd name="adj" fmla="val 1025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N</a:t>
            </a:r>
            <a:endParaRPr lang="ru-RU" sz="4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35496" y="4005243"/>
            <a:ext cx="753628" cy="1008112"/>
          </a:xfrm>
          <a:prstGeom prst="roundRect">
            <a:avLst>
              <a:gd name="adj" fmla="val 1025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I</a:t>
            </a:r>
            <a:endParaRPr lang="ru-RU" sz="4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41020" y="5185576"/>
            <a:ext cx="3024336" cy="1008112"/>
          </a:xfrm>
          <a:prstGeom prst="roundRect">
            <a:avLst>
              <a:gd name="adj" fmla="val 1025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«Марка, колір, рік випуску, об'єм двигуна?»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41020" y="4005243"/>
            <a:ext cx="2664296" cy="1008112"/>
          </a:xfrm>
          <a:prstGeom prst="roundRect">
            <a:avLst>
              <a:gd name="adj" fmla="val 1025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Ви використовуєте автомобіль сезонно або цілий рік?»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41020" y="2799471"/>
            <a:ext cx="2664296" cy="1008112"/>
          </a:xfrm>
          <a:prstGeom prst="roundRect">
            <a:avLst>
              <a:gd name="adj" fmla="val 1025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«Що б Ви вдосконалили в машині, якби мали таку можливість?»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41020" y="1638959"/>
            <a:ext cx="2664296" cy="1008112"/>
          </a:xfrm>
          <a:prstGeom prst="roundRect">
            <a:avLst>
              <a:gd name="adj" fmla="val 1025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«Чому Ви вибрали саме цю марку?»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0500" y="2752615"/>
            <a:ext cx="2952328" cy="1008112"/>
          </a:xfrm>
          <a:prstGeom prst="roundRect">
            <a:avLst>
              <a:gd name="adj" fmla="val 10254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uk-UA" dirty="0" smtClean="0"/>
              <a:t>Проблемні запитання</a:t>
            </a:r>
          </a:p>
          <a:p>
            <a:pPr algn="r"/>
            <a:r>
              <a:rPr lang="uk-UA" b="1" dirty="0" smtClean="0"/>
              <a:t>(приховані проблеми)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0499" y="4005243"/>
            <a:ext cx="2952328" cy="1008112"/>
          </a:xfrm>
          <a:prstGeom prst="roundRect">
            <a:avLst>
              <a:gd name="adj" fmla="val 10254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uk-UA" dirty="0" smtClean="0"/>
              <a:t>Витягаючі запитання</a:t>
            </a:r>
          </a:p>
          <a:p>
            <a:pPr algn="r"/>
            <a:r>
              <a:rPr lang="uk-UA" b="1" dirty="0" smtClean="0"/>
              <a:t>(яка вигода)</a:t>
            </a:r>
            <a:endParaRPr lang="ru-RU" b="1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4720940" y="1926991"/>
            <a:ext cx="576064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754476" y="3123507"/>
            <a:ext cx="576064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792770" y="4340646"/>
            <a:ext cx="576064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754476" y="5509612"/>
            <a:ext cx="576064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74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046168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Програма лояльності в продажах 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348880"/>
            <a:ext cx="7416824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Лояльність</a:t>
            </a:r>
            <a:r>
              <a:rPr lang="uk-UA" sz="2400" dirty="0" smtClean="0"/>
              <a:t> </a:t>
            </a:r>
            <a:r>
              <a:rPr lang="uk-UA" sz="2400" b="1" i="1" dirty="0" smtClean="0"/>
              <a:t>(від англ. вірний, відданий) </a:t>
            </a:r>
            <a:r>
              <a:rPr lang="uk-UA" sz="2400" dirty="0" smtClean="0"/>
              <a:t>– позитивне ставлення покупця до бренда, торгової марки продукту або послуги, або загалом до компанії, яка є наслідком не лише раціональних чинників, але й психологічних факторів.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0555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81537" y="1425569"/>
            <a:ext cx="2016224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Лояльні споживачі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8041" y="1425569"/>
            <a:ext cx="2016224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Нелояльні споживачі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7461" y="3356992"/>
            <a:ext cx="3384376" cy="30963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/>
              <a:t>- приносять постійний прибуток підприємству;</a:t>
            </a:r>
          </a:p>
          <a:p>
            <a:r>
              <a:rPr lang="uk-UA" dirty="0" smtClean="0"/>
              <a:t>- розповсюджують інформацію про переваги підприємства і приводять до нього нових споживачів, показник плинності споживачів;</a:t>
            </a:r>
            <a:endParaRPr lang="uk-UA" dirty="0"/>
          </a:p>
          <a:p>
            <a:r>
              <a:rPr lang="uk-UA" dirty="0" smtClean="0"/>
              <a:t>- підтримують підприємство у конкурентній боротьбі на ринку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305973" y="3356992"/>
            <a:ext cx="3240360" cy="30963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/>
              <a:t>- формують «випадковий прибуток» підприємству;</a:t>
            </a:r>
          </a:p>
          <a:p>
            <a:r>
              <a:rPr lang="uk-UA" dirty="0" smtClean="0"/>
              <a:t>- за наявності інших переваг переходять до конкурентів;</a:t>
            </a:r>
          </a:p>
          <a:p>
            <a:r>
              <a:rPr lang="uk-UA" dirty="0" smtClean="0"/>
              <a:t>- не користуються послугами і товарами за наявності вигідніших пропозицій.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065613" y="2564904"/>
            <a:ext cx="576064" cy="72008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38121" y="2564904"/>
            <a:ext cx="576064" cy="72008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081837" y="4653136"/>
            <a:ext cx="1152128" cy="576064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59477" y="188639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Характеристики лояльних та нелояльних споживачів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1243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Сервіс як чинник активізації продуктів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700808"/>
            <a:ext cx="302433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Сервіс у сфері продажів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852936"/>
            <a:ext cx="1944216" cy="31683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Одна із форм діяльності, яка обумовлена сукупністю ціле-напрямлених дій для забезпечення якісного обслуговування і орієнтованого на задоволення потреб споживачів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852936"/>
            <a:ext cx="1872208" cy="25607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Форма надання комплексу послуг через взаємовідносини, що виникають між «організаторами сервісу» та споживачами послуг 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4456641"/>
            <a:ext cx="1872208" cy="13375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Це заключна стадія створення цінності для споживачів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2852936"/>
            <a:ext cx="1872208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Спосіб задоволення потреб індивідів і груп споживачів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2852936"/>
            <a:ext cx="1728192" cy="24756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Основа розроблення сервісного плану-стратегії щодо якісної довгострокової схеми обслуговування споживачів</a:t>
            </a:r>
            <a:endParaRPr lang="ru-RU" sz="1600" dirty="0"/>
          </a:p>
        </p:txBody>
      </p:sp>
      <p:cxnSp>
        <p:nvCxnSpPr>
          <p:cNvPr id="11" name="Прямая соединительная линия 10"/>
          <p:cNvCxnSpPr>
            <a:stCxn id="5" idx="0"/>
            <a:endCxn id="4" idx="2"/>
          </p:cNvCxnSpPr>
          <p:nvPr/>
        </p:nvCxnSpPr>
        <p:spPr>
          <a:xfrm flipV="1">
            <a:off x="1367644" y="2132856"/>
            <a:ext cx="3060340" cy="7200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0"/>
            <a:endCxn id="4" idx="2"/>
          </p:cNvCxnSpPr>
          <p:nvPr/>
        </p:nvCxnSpPr>
        <p:spPr>
          <a:xfrm flipV="1">
            <a:off x="3635896" y="2132856"/>
            <a:ext cx="792088" cy="7200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0"/>
            <a:endCxn id="4" idx="2"/>
          </p:cNvCxnSpPr>
          <p:nvPr/>
        </p:nvCxnSpPr>
        <p:spPr>
          <a:xfrm flipH="1" flipV="1">
            <a:off x="4427984" y="2132856"/>
            <a:ext cx="1368152" cy="7200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0"/>
            <a:endCxn id="4" idx="2"/>
          </p:cNvCxnSpPr>
          <p:nvPr/>
        </p:nvCxnSpPr>
        <p:spPr>
          <a:xfrm flipH="1" flipV="1">
            <a:off x="4427984" y="2132856"/>
            <a:ext cx="3528392" cy="7200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39752" y="4725144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8" idx="1"/>
          </p:cNvCxnSpPr>
          <p:nvPr/>
        </p:nvCxnSpPr>
        <p:spPr>
          <a:xfrm>
            <a:off x="4572000" y="3465004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2"/>
            <a:endCxn id="7" idx="0"/>
          </p:cNvCxnSpPr>
          <p:nvPr/>
        </p:nvCxnSpPr>
        <p:spPr>
          <a:xfrm>
            <a:off x="5796136" y="4077072"/>
            <a:ext cx="0" cy="37956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732240" y="4941168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09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Продажі та аспекти їх здійснення</a:t>
            </a:r>
            <a:endParaRPr lang="uk-UA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276872"/>
            <a:ext cx="7200800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Продажі</a:t>
            </a:r>
            <a:r>
              <a:rPr lang="uk-UA" sz="2400" dirty="0" smtClean="0"/>
              <a:t> – це реалізація товарів та послуг кінцевому споживачеві шляхом індивідуальної презентації товарів чи послуг. </a:t>
            </a:r>
          </a:p>
          <a:p>
            <a:pPr marL="45720" indent="0" algn="just">
              <a:buNone/>
            </a:pPr>
            <a:endParaRPr lang="uk-UA" sz="2400" dirty="0"/>
          </a:p>
          <a:p>
            <a:pPr marL="45720" indent="0" algn="just">
              <a:buNone/>
            </a:pPr>
            <a:r>
              <a:rPr lang="uk-UA" sz="2400" dirty="0" smtClean="0"/>
              <a:t>Розрізняють </a:t>
            </a:r>
            <a:r>
              <a:rPr lang="uk-UA" sz="2800" b="1" i="1" u="sng" dirty="0" smtClean="0"/>
              <a:t>прямі</a:t>
            </a:r>
            <a:r>
              <a:rPr lang="uk-UA" sz="2800" dirty="0" smtClean="0"/>
              <a:t> </a:t>
            </a:r>
            <a:r>
              <a:rPr lang="uk-UA" sz="2400" dirty="0" smtClean="0"/>
              <a:t>та </a:t>
            </a:r>
            <a:r>
              <a:rPr lang="uk-UA" sz="2800" b="1" i="1" u="sng" dirty="0" smtClean="0"/>
              <a:t>активні</a:t>
            </a:r>
            <a:r>
              <a:rPr lang="uk-UA" sz="2800" dirty="0" smtClean="0"/>
              <a:t> </a:t>
            </a:r>
            <a:r>
              <a:rPr lang="uk-UA" sz="2400" dirty="0" smtClean="0"/>
              <a:t>продажі.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4033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830144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36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 передпродажного сервісу відносять:</a:t>
            </a:r>
            <a:endParaRPr lang="ru-RU" sz="36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7200800" cy="424847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Облаштування місця для перебування дітей;</a:t>
            </a:r>
          </a:p>
          <a:p>
            <a:r>
              <a:rPr lang="uk-UA" dirty="0" smtClean="0"/>
              <a:t>Створення відділу замовлень;</a:t>
            </a:r>
          </a:p>
          <a:p>
            <a:r>
              <a:rPr lang="uk-UA" dirty="0" smtClean="0"/>
              <a:t>Організація місця для паркування транспортирних засобів;</a:t>
            </a:r>
          </a:p>
          <a:p>
            <a:r>
              <a:rPr lang="uk-UA" dirty="0" smtClean="0"/>
              <a:t>Поставка товару для дегустації;</a:t>
            </a:r>
          </a:p>
          <a:p>
            <a:r>
              <a:rPr lang="uk-UA" dirty="0" smtClean="0"/>
              <a:t>Надання порад та довідкової інформації;</a:t>
            </a:r>
          </a:p>
          <a:p>
            <a:r>
              <a:rPr lang="uk-UA" dirty="0" smtClean="0"/>
              <a:t>Право обміну товару;</a:t>
            </a:r>
          </a:p>
          <a:p>
            <a:r>
              <a:rPr lang="uk-UA" dirty="0" smtClean="0"/>
              <a:t>Доставка товарів;</a:t>
            </a:r>
          </a:p>
          <a:p>
            <a:r>
              <a:rPr lang="uk-UA" dirty="0" smtClean="0"/>
              <a:t>Пакування;</a:t>
            </a:r>
          </a:p>
          <a:p>
            <a:r>
              <a:rPr lang="uk-UA" dirty="0" smtClean="0"/>
              <a:t>Навчання покупців правил експлуатації товару.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417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064896" cy="576064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uk-UA" dirty="0" err="1" smtClean="0"/>
              <a:t>Післяпродажний</a:t>
            </a:r>
            <a:r>
              <a:rPr lang="uk-UA" dirty="0" smtClean="0"/>
              <a:t> сервіс поділяють на 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гарантійний</a:t>
            </a:r>
            <a:r>
              <a:rPr lang="uk-UA" dirty="0" smtClean="0"/>
              <a:t> і 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післягарантійний</a:t>
            </a:r>
            <a:r>
              <a:rPr lang="uk-UA" dirty="0" smtClean="0"/>
              <a:t>.</a:t>
            </a:r>
          </a:p>
          <a:p>
            <a:pPr marL="45720" indent="0" algn="just">
              <a:buNone/>
            </a:pPr>
            <a:r>
              <a:rPr lang="uk-UA" sz="2600" b="1" i="1" u="sng" dirty="0" smtClean="0"/>
              <a:t>Гарантійний сервіс </a:t>
            </a:r>
            <a:r>
              <a:rPr lang="uk-UA" dirty="0" smtClean="0"/>
              <a:t>включає всю сукупність робіт, потрібних для експлуатації товару в період дії гарантійних зобов'язань його виробника.</a:t>
            </a:r>
          </a:p>
          <a:p>
            <a:pPr marL="45720" indent="0" algn="just">
              <a:buNone/>
            </a:pPr>
            <a:r>
              <a:rPr lang="uk-UA" dirty="0" smtClean="0"/>
              <a:t>Деякі види </a:t>
            </a:r>
            <a:r>
              <a:rPr lang="uk-UA" dirty="0" err="1" smtClean="0"/>
              <a:t>післяпродажного</a:t>
            </a:r>
            <a:r>
              <a:rPr lang="uk-UA" dirty="0" smtClean="0"/>
              <a:t>  сервісу носять назву технічного обслуговування відносять:</a:t>
            </a:r>
          </a:p>
          <a:p>
            <a:pPr algn="just">
              <a:buFont typeface="Palatino Linotype" panose="02040502050505030304" pitchFamily="18" charset="0"/>
              <a:buChar char="*"/>
            </a:pPr>
            <a:r>
              <a:rPr lang="uk-UA" dirty="0" smtClean="0"/>
              <a:t>здійснення послуг з відновлення функцій товару;</a:t>
            </a:r>
          </a:p>
          <a:p>
            <a:pPr algn="just">
              <a:buFont typeface="Palatino Linotype" panose="02040502050505030304" pitchFamily="18" charset="0"/>
              <a:buChar char="*"/>
            </a:pPr>
            <a:r>
              <a:rPr lang="uk-UA" dirty="0" smtClean="0"/>
              <a:t>надання допомоги покупцеві при розв'язанні проблем експлуатації товару;</a:t>
            </a:r>
          </a:p>
          <a:p>
            <a:pPr algn="just">
              <a:buFont typeface="Palatino Linotype" panose="02040502050505030304" pitchFamily="18" charset="0"/>
              <a:buChar char="*"/>
            </a:pPr>
            <a:r>
              <a:rPr lang="uk-UA" dirty="0" smtClean="0"/>
              <a:t>перевірка сумісності товару або його елементів з іншими виробами й системами;</a:t>
            </a:r>
          </a:p>
          <a:p>
            <a:pPr algn="just">
              <a:buFont typeface="Palatino Linotype" panose="02040502050505030304" pitchFamily="18" charset="0"/>
              <a:buChar char="*"/>
            </a:pPr>
            <a:r>
              <a:rPr lang="uk-UA" dirty="0" smtClean="0"/>
              <a:t>надання консультацій з надійної експлуатації й зберігання товару.</a:t>
            </a:r>
          </a:p>
          <a:p>
            <a:pPr marL="45720" indent="0" algn="just">
              <a:buNone/>
            </a:pPr>
            <a:r>
              <a:rPr lang="uk-UA" sz="2600" b="1" i="1" u="sng" dirty="0" smtClean="0"/>
              <a:t>Післягарантійний  сервіс </a:t>
            </a:r>
            <a:r>
              <a:rPr lang="uk-UA" dirty="0" smtClean="0"/>
              <a:t>здійснюють за оплату, і він по суті нічим іншим не чим </a:t>
            </a:r>
            <a:r>
              <a:rPr lang="uk-UA" dirty="0" err="1" smtClean="0"/>
              <a:t>невідрізняться</a:t>
            </a:r>
            <a:r>
              <a:rPr lang="uk-UA" dirty="0" smtClean="0"/>
              <a:t> від гарантійного.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102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7FCF6"/>
              </a:clrFrom>
              <a:clrTo>
                <a:srgbClr val="F7FC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564904"/>
            <a:ext cx="3967336" cy="39673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75597">
            <a:off x="1043608" y="1628800"/>
            <a:ext cx="6512511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6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Дякую за увагу!</a:t>
            </a:r>
            <a:endParaRPr lang="ru-RU" sz="6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465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416824" cy="507374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Прямі продажі </a:t>
            </a:r>
            <a:r>
              <a:rPr lang="uk-UA" dirty="0" smtClean="0"/>
              <a:t>– це продаж товарів широкого вжитку та послуг безпосередньо споживачам на принципах індивідуальних контактів, як правило, у помешканні клієнта в його офісі або інших місцях, поза розташування постійних місць торгівлі. </a:t>
            </a:r>
          </a:p>
          <a:p>
            <a:pPr marL="45720" indent="0" algn="just">
              <a:buNone/>
            </a:pPr>
            <a:endParaRPr lang="uk-UA" dirty="0"/>
          </a:p>
          <a:p>
            <a:pPr marL="45720" indent="0" algn="just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Прямий продаж </a:t>
            </a:r>
            <a:r>
              <a:rPr lang="uk-UA" dirty="0" smtClean="0"/>
              <a:t>зазвичай потребує проведення презентації чи демонстрації товару, під час якої продавець подає клієнтові всю потрібну інформацію про цей товар.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67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772816"/>
            <a:ext cx="7488832" cy="374441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Активні продажі</a:t>
            </a:r>
            <a:r>
              <a:rPr lang="uk-UA" sz="2400" dirty="0" smtClean="0"/>
              <a:t> – це технологія масового залучення нових корпоративних клієнтів, яку здійснює відділ продажів підприємства. </a:t>
            </a:r>
          </a:p>
          <a:p>
            <a:pPr marL="45720" indent="0" algn="just">
              <a:buNone/>
            </a:pPr>
            <a:r>
              <a:rPr lang="uk-UA" sz="2400" dirty="0" smtClean="0"/>
              <a:t>При використанні цієї технології є можливість мінімізувати витрати на рекламу підприємства. </a:t>
            </a:r>
          </a:p>
        </p:txBody>
      </p:sp>
    </p:spTree>
    <p:extLst>
      <p:ext uri="{BB962C8B-B14F-4D97-AF65-F5344CB8AC3E}">
        <p14:creationId xmlns:p14="http://schemas.microsoft.com/office/powerpoint/2010/main" val="138389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340768"/>
            <a:ext cx="7272808" cy="3474720"/>
          </a:xfrm>
        </p:spPr>
        <p:txBody>
          <a:bodyPr/>
          <a:lstStyle/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Продавець</a:t>
            </a: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– це людина або організація, яка за відповідну винагороду передає (продає) покупцеві товар чи послугу. 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uk-UA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Продавець </a:t>
            </a: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вузькому значенні</a:t>
            </a:r>
            <a:r>
              <a:rPr lang="uk-UA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– особа, що безпосередньо контактує з покупцями і здійснює продаж товарів. 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18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8378" y="548680"/>
            <a:ext cx="280831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Аспекти продажів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551321"/>
            <a:ext cx="1872208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Психологічні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392957"/>
            <a:ext cx="2304256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Придбання товарів є способом виразити власні потреби й уподобання, особистісні якості.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483859"/>
            <a:ext cx="2304256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Економічний аспект 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39737" y="5517232"/>
            <a:ext cx="1106201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Потреби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969840" y="5517232"/>
            <a:ext cx="1106201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Мотиви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836450" y="1551321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Етичні 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692434" y="2392587"/>
            <a:ext cx="1800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Принципи ділової етики 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68398" y="3356992"/>
            <a:ext cx="2448272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500" dirty="0" smtClean="0"/>
              <a:t>добросовісність; чесної ділової практики; обов'язковість виконання  договорів; рівність сторін; свобода вибору; відповідальність; справедливість обґрунтованість ціни.</a:t>
            </a:r>
            <a:endParaRPr lang="ru-RU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6516216" y="1551321"/>
            <a:ext cx="1944216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Юридичні 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192180" y="2392588"/>
            <a:ext cx="2592288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Закон України «Про захист прав споживачів» (1992р.) право на належну якість продукту; право на безпеку продукту; право на доступну актуальність, достовірну і своєчасну інформацію про продукт; право на відшкодування шкоди завданих неякісним продуктом; право на звернення до суду за захистом прав споживачів; право на об'єднання в громадські організації споживачів.</a:t>
            </a:r>
            <a:endParaRPr lang="ru-RU" sz="1400" dirty="0"/>
          </a:p>
        </p:txBody>
      </p:sp>
      <p:cxnSp>
        <p:nvCxnSpPr>
          <p:cNvPr id="16" name="Прямая соединительная линия 15"/>
          <p:cNvCxnSpPr>
            <a:stCxn id="4" idx="2"/>
            <a:endCxn id="10" idx="0"/>
          </p:cNvCxnSpPr>
          <p:nvPr/>
        </p:nvCxnSpPr>
        <p:spPr>
          <a:xfrm>
            <a:off x="4592534" y="948790"/>
            <a:ext cx="0" cy="60253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0"/>
          </p:cNvCxnSpPr>
          <p:nvPr/>
        </p:nvCxnSpPr>
        <p:spPr>
          <a:xfrm rot="5400000" flipH="1" flipV="1">
            <a:off x="4439369" y="-1497634"/>
            <a:ext cx="301266" cy="5796644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3" idx="0"/>
          </p:cNvCxnSpPr>
          <p:nvPr/>
        </p:nvCxnSpPr>
        <p:spPr>
          <a:xfrm>
            <a:off x="7488324" y="1250055"/>
            <a:ext cx="0" cy="30126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2"/>
            <a:endCxn id="6" idx="0"/>
          </p:cNvCxnSpPr>
          <p:nvPr/>
        </p:nvCxnSpPr>
        <p:spPr>
          <a:xfrm>
            <a:off x="1691680" y="1889875"/>
            <a:ext cx="0" cy="50308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2"/>
            <a:endCxn id="7" idx="0"/>
          </p:cNvCxnSpPr>
          <p:nvPr/>
        </p:nvCxnSpPr>
        <p:spPr>
          <a:xfrm>
            <a:off x="1691680" y="3716396"/>
            <a:ext cx="0" cy="76746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8" idx="3"/>
            <a:endCxn id="9" idx="1"/>
          </p:cNvCxnSpPr>
          <p:nvPr/>
        </p:nvCxnSpPr>
        <p:spPr>
          <a:xfrm>
            <a:off x="1445938" y="5686509"/>
            <a:ext cx="52390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7" idx="2"/>
          </p:cNvCxnSpPr>
          <p:nvPr/>
        </p:nvCxnSpPr>
        <p:spPr>
          <a:xfrm>
            <a:off x="1691680" y="4822413"/>
            <a:ext cx="0" cy="8640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0" idx="2"/>
            <a:endCxn id="11" idx="0"/>
          </p:cNvCxnSpPr>
          <p:nvPr/>
        </p:nvCxnSpPr>
        <p:spPr>
          <a:xfrm>
            <a:off x="4592534" y="1889875"/>
            <a:ext cx="0" cy="5027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1" idx="2"/>
            <a:endCxn id="12" idx="0"/>
          </p:cNvCxnSpPr>
          <p:nvPr/>
        </p:nvCxnSpPr>
        <p:spPr>
          <a:xfrm>
            <a:off x="4592534" y="2977362"/>
            <a:ext cx="0" cy="3796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3" idx="2"/>
            <a:endCxn id="14" idx="0"/>
          </p:cNvCxnSpPr>
          <p:nvPr/>
        </p:nvCxnSpPr>
        <p:spPr>
          <a:xfrm>
            <a:off x="7488324" y="1889875"/>
            <a:ext cx="0" cy="50271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024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740" y="188640"/>
            <a:ext cx="6512511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Формування клієнтської бази </a:t>
            </a:r>
            <a:endParaRPr lang="uk-UA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9783" y="1988840"/>
            <a:ext cx="8136904" cy="140117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2000" dirty="0" smtClean="0"/>
              <a:t>Під клієнтською базою розуміється сукупність клієнтів, з якими в суб'єкта підприємницької діяльності склалися тривалі ділові відносини.</a:t>
            </a: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9783" y="2996952"/>
            <a:ext cx="8136904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Font typeface="Georgia" pitchFamily="18" charset="0"/>
              <a:buNone/>
            </a:pPr>
            <a:r>
              <a:rPr lang="uk-UA" sz="2000" b="1" dirty="0" smtClean="0"/>
              <a:t>Важливість клієнтської бази обумовлена тим, що вона:</a:t>
            </a:r>
          </a:p>
          <a:p>
            <a:pPr algn="just"/>
            <a:r>
              <a:rPr lang="uk-UA" sz="2000" dirty="0" smtClean="0"/>
              <a:t>є важливим джерелом додаткових конкурентних переваг;</a:t>
            </a:r>
          </a:p>
          <a:p>
            <a:pPr algn="just"/>
            <a:r>
              <a:rPr lang="uk-UA" sz="2000" dirty="0" smtClean="0"/>
              <a:t>дозволяє створити тривалі й ефективні відносини з постійними споживачами;</a:t>
            </a:r>
          </a:p>
          <a:p>
            <a:pPr algn="just"/>
            <a:r>
              <a:rPr lang="uk-UA" sz="2000" dirty="0" smtClean="0"/>
              <a:t>є умовою стабільності отримання прибутку;</a:t>
            </a:r>
          </a:p>
          <a:p>
            <a:pPr algn="just"/>
            <a:r>
              <a:rPr lang="uk-UA" sz="2000" dirty="0" smtClean="0"/>
              <a:t>свідчить про лояльність (відданість) споживачів до торговельного підприємства;</a:t>
            </a:r>
          </a:p>
          <a:p>
            <a:pPr algn="just"/>
            <a:r>
              <a:rPr lang="uk-UA" sz="2000" dirty="0" smtClean="0"/>
              <a:t>обумовлює зростання частки ринку підприємства та обсягів доходів від реалізації продуктів.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3465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755576" y="332656"/>
            <a:ext cx="7632848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Клієнтська база має наступну структуру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1946748"/>
            <a:ext cx="4032448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Структура клієнтської бази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3008798"/>
            <a:ext cx="1584176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Портфель не виконаних замовлень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3008796"/>
            <a:ext cx="1944216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Угоди з клієнтами які визначають відносини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948264" y="3008795"/>
            <a:ext cx="1656184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Позадоговірні відносини з клієнтами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4342397"/>
            <a:ext cx="1584176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Статистика та структура закупівель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4342396"/>
            <a:ext cx="1403648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Фінансові аспекти закупівель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027681"/>
            <a:ext cx="1224136" cy="8121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/>
              <a:t>Списки </a:t>
            </a:r>
            <a:r>
              <a:rPr lang="uk-UA" sz="1600" dirty="0" smtClean="0"/>
              <a:t>клієнтів</a:t>
            </a:r>
            <a:endParaRPr lang="ru-RU" sz="1600" dirty="0"/>
          </a:p>
        </p:txBody>
      </p:sp>
      <p:cxnSp>
        <p:nvCxnSpPr>
          <p:cNvPr id="15" name="Соединительная линия уступом 14"/>
          <p:cNvCxnSpPr>
            <a:stCxn id="13" idx="0"/>
          </p:cNvCxnSpPr>
          <p:nvPr/>
        </p:nvCxnSpPr>
        <p:spPr>
          <a:xfrm rot="5400000" flipH="1" flipV="1">
            <a:off x="4212971" y="-535706"/>
            <a:ext cx="286013" cy="6840762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9" idx="0"/>
          </p:cNvCxnSpPr>
          <p:nvPr/>
        </p:nvCxnSpPr>
        <p:spPr>
          <a:xfrm>
            <a:off x="7776356" y="2741670"/>
            <a:ext cx="0" cy="2671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0"/>
          </p:cNvCxnSpPr>
          <p:nvPr/>
        </p:nvCxnSpPr>
        <p:spPr>
          <a:xfrm flipV="1">
            <a:off x="2915816" y="2741670"/>
            <a:ext cx="0" cy="2671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8" idx="0"/>
          </p:cNvCxnSpPr>
          <p:nvPr/>
        </p:nvCxnSpPr>
        <p:spPr>
          <a:xfrm flipV="1">
            <a:off x="5256076" y="2741670"/>
            <a:ext cx="0" cy="2671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2" idx="0"/>
          </p:cNvCxnSpPr>
          <p:nvPr/>
        </p:nvCxnSpPr>
        <p:spPr>
          <a:xfrm flipV="1">
            <a:off x="6569968" y="2741669"/>
            <a:ext cx="0" cy="160072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0"/>
          </p:cNvCxnSpPr>
          <p:nvPr/>
        </p:nvCxnSpPr>
        <p:spPr>
          <a:xfrm flipV="1">
            <a:off x="3995936" y="2741670"/>
            <a:ext cx="0" cy="160072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5" idx="2"/>
          </p:cNvCxnSpPr>
          <p:nvPr/>
        </p:nvCxnSpPr>
        <p:spPr>
          <a:xfrm>
            <a:off x="4716016" y="2346858"/>
            <a:ext cx="0" cy="3948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34096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499</TotalTime>
  <Words>1702</Words>
  <Application>Microsoft Office PowerPoint</Application>
  <PresentationFormat>Экран (4:3)</PresentationFormat>
  <Paragraphs>277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ВИЩИЙ НАВЧАЛЬНИЙ ЗАКЛАД УНІВЕРСИТЕТ ЕКОНОМІКИ ТА ПРАВА “КРОК” Коледж економіки, права та інформаційних технологій «Організація закупівель та продажу» </vt:lpstr>
      <vt:lpstr>План </vt:lpstr>
      <vt:lpstr>Продажі та аспекти їх здійснення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Формування клієнтської бази </vt:lpstr>
      <vt:lpstr>Презентация PowerPoint</vt:lpstr>
      <vt:lpstr>Клієнтська база має наступну структуру </vt:lpstr>
      <vt:lpstr>Алгоритм роботи з клієнтською базою включає такі дії</vt:lpstr>
      <vt:lpstr>Презентация PowerPoint</vt:lpstr>
      <vt:lpstr>Презентация PowerPoint</vt:lpstr>
      <vt:lpstr>Презентация PowerPoint</vt:lpstr>
      <vt:lpstr>Презентация PowerPoint</vt:lpstr>
      <vt:lpstr>Фактори активізації (стимулювання) продажів</vt:lpstr>
      <vt:lpstr>Презентация PowerPoint</vt:lpstr>
      <vt:lpstr>Презентация PowerPoint</vt:lpstr>
      <vt:lpstr>Презентация PowerPoint</vt:lpstr>
      <vt:lpstr>Персональні продажі як комунікаційний інструмент активізації продажів</vt:lpstr>
      <vt:lpstr>Презентация PowerPoint</vt:lpstr>
      <vt:lpstr>Презентация PowerPoint</vt:lpstr>
      <vt:lpstr>Стимулювання продажів засобами презентацій:</vt:lpstr>
      <vt:lpstr>Презентация PowerPoint</vt:lpstr>
      <vt:lpstr>Підготовка презентації складається з наступних основних станів</vt:lpstr>
      <vt:lpstr>Презентация PowerPoint</vt:lpstr>
      <vt:lpstr>Програма лояльності в продажах </vt:lpstr>
      <vt:lpstr>Презентация PowerPoint</vt:lpstr>
      <vt:lpstr>Сервіс як чинник активізації продуктів</vt:lpstr>
      <vt:lpstr>До передпродажного сервісу відносять: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ВИЩИЙ НАВЧАЛЬНИЙ ЗАКЛАД УНІВЕРСИТЕТ ЕКОНОМІКИ ТА ПРАВА “КРОК” Коледж економіки, права та інформаційних технологій «Організація закупівель та продажу» Тема: «організація продажів»</dc:title>
  <dc:creator>Білокур Ганна Віталіївна</dc:creator>
  <cp:lastModifiedBy>Білокур Ганна Віталіївна</cp:lastModifiedBy>
  <cp:revision>56</cp:revision>
  <dcterms:created xsi:type="dcterms:W3CDTF">2015-11-24T08:00:59Z</dcterms:created>
  <dcterms:modified xsi:type="dcterms:W3CDTF">2015-11-24T16:31:08Z</dcterms:modified>
</cp:coreProperties>
</file>