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9"/>
  </p:handoutMasterIdLst>
  <p:sldIdLst>
    <p:sldId id="268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71" r:id="rId10"/>
    <p:sldId id="273" r:id="rId11"/>
    <p:sldId id="274" r:id="rId12"/>
    <p:sldId id="275" r:id="rId13"/>
    <p:sldId id="258" r:id="rId14"/>
    <p:sldId id="272" r:id="rId15"/>
    <p:sldId id="260" r:id="rId16"/>
    <p:sldId id="310" r:id="rId17"/>
    <p:sldId id="259" r:id="rId18"/>
    <p:sldId id="285" r:id="rId19"/>
    <p:sldId id="286" r:id="rId20"/>
    <p:sldId id="257" r:id="rId21"/>
    <p:sldId id="339" r:id="rId22"/>
    <p:sldId id="284" r:id="rId23"/>
    <p:sldId id="335" r:id="rId24"/>
    <p:sldId id="336" r:id="rId25"/>
    <p:sldId id="307" r:id="rId26"/>
    <p:sldId id="306" r:id="rId27"/>
    <p:sldId id="337" r:id="rId28"/>
    <p:sldId id="347" r:id="rId29"/>
    <p:sldId id="346" r:id="rId30"/>
    <p:sldId id="340" r:id="rId31"/>
    <p:sldId id="288" r:id="rId32"/>
    <p:sldId id="333" r:id="rId33"/>
    <p:sldId id="345" r:id="rId34"/>
    <p:sldId id="305" r:id="rId35"/>
    <p:sldId id="344" r:id="rId36"/>
    <p:sldId id="304" r:id="rId37"/>
    <p:sldId id="343" r:id="rId38"/>
    <p:sldId id="303" r:id="rId39"/>
    <p:sldId id="342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302" r:id="rId50"/>
    <p:sldId id="301" r:id="rId51"/>
    <p:sldId id="312" r:id="rId52"/>
    <p:sldId id="313" r:id="rId53"/>
    <p:sldId id="315" r:id="rId54"/>
    <p:sldId id="314" r:id="rId55"/>
    <p:sldId id="316" r:id="rId56"/>
    <p:sldId id="317" r:id="rId57"/>
    <p:sldId id="318" r:id="rId58"/>
    <p:sldId id="319" r:id="rId59"/>
    <p:sldId id="331" r:id="rId60"/>
    <p:sldId id="332" r:id="rId61"/>
    <p:sldId id="300" r:id="rId62"/>
    <p:sldId id="299" r:id="rId63"/>
    <p:sldId id="298" r:id="rId64"/>
    <p:sldId id="308" r:id="rId65"/>
    <p:sldId id="309" r:id="rId66"/>
    <p:sldId id="338" r:id="rId67"/>
    <p:sldId id="281" r:id="rId68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F9BF"/>
    <a:srgbClr val="9FF7A7"/>
    <a:srgbClr val="0EB61E"/>
    <a:srgbClr val="42F053"/>
    <a:srgbClr val="7FF58A"/>
    <a:srgbClr val="F559CC"/>
    <a:srgbClr val="FAB4E8"/>
    <a:srgbClr val="FCD4F2"/>
    <a:srgbClr val="FFFF66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6740" autoAdjust="0"/>
    <p:restoredTop sz="9466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5E25-9DE6-4BC7-950C-AD4B08D1CF11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B43EA-B03E-4648-8F2B-996753504B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722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5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94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05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599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5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57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30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663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882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343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05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116630"/>
            <a:ext cx="8424936" cy="6624738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 ЕКОНОМІКИ ТА ПРАВА “КРОК” 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Коледж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економіки права та інформаційних технологій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«</a:t>
            </a:r>
            <a:r>
              <a:rPr lang="uk-UA" sz="2400" b="1" dirty="0" smtClean="0">
                <a:solidFill>
                  <a:srgbClr val="0070C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Апробація результатів студентських наукових досліджень»</a:t>
            </a:r>
            <a:r>
              <a:rPr lang="ru-RU" sz="3600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/>
            </a:r>
            <a:br>
              <a:rPr lang="ru-RU" sz="3600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ru-RU" sz="36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/>
            </a:r>
            <a:br>
              <a:rPr lang="ru-RU" sz="36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ru-RU" sz="3600" b="1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/>
            </a:r>
            <a:br>
              <a:rPr lang="ru-RU" sz="3600" b="1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Буча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type="subTitle" idx="1"/>
          </p:nvPr>
        </p:nvSpPr>
        <p:spPr>
          <a:xfrm>
            <a:off x="2159224" y="4941167"/>
            <a:ext cx="6589240" cy="792089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Викладач: </a:t>
            </a:r>
            <a:r>
              <a:rPr lang="uk-UA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д.ек.н</a:t>
            </a: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.,</a:t>
            </a:r>
          </a:p>
          <a:p>
            <a:pPr marL="0" indent="0" algn="r">
              <a:buNone/>
            </a:pP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професор </a:t>
            </a:r>
            <a:r>
              <a:rPr lang="uk-UA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Алькема</a:t>
            </a: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 Віктор Григорович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37" name="Picture 13" descr="C:\Program Files\Microsoft Office\MEDIA\OFFICE14\Lines\BD21315_.gif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504434"/>
            <a:ext cx="5328593" cy="35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Program Files\Microsoft Office\MEDIA\OFFICE14\Lines\BD21315_.gif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500"/>
                    </a14:imgEffect>
                    <a14:imgEffect>
                      <a14:saturation sat="1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07702" y="116631"/>
            <a:ext cx="5328593" cy="26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8849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200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uk-UA" u="sng" dirty="0">
                <a:latin typeface="Candara" panose="020E0502030303020204" pitchFamily="34" charset="0"/>
              </a:rPr>
              <a:t>Зверніть </a:t>
            </a:r>
            <a:r>
              <a:rPr lang="uk-UA" u="sng" dirty="0" smtClean="0">
                <a:latin typeface="Candara" panose="020E0502030303020204" pitchFamily="34" charset="0"/>
              </a:rPr>
              <a:t>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4212" y="1628800"/>
            <a:ext cx="7775575" cy="4525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>
                <a:latin typeface="Candara" panose="020E0502030303020204" pitchFamily="34" charset="0"/>
              </a:rPr>
              <a:t>Н</a:t>
            </a:r>
            <a:r>
              <a:rPr lang="uk-UA" sz="3600" dirty="0" smtClean="0">
                <a:latin typeface="Candara" panose="020E0502030303020204" pitchFamily="34" charset="0"/>
              </a:rPr>
              <a:t>е кожен науковий результат </a:t>
            </a:r>
            <a:r>
              <a:rPr lang="uk-UA" sz="3600" dirty="0">
                <a:latin typeface="Candara" panose="020E0502030303020204" pitchFamily="34" charset="0"/>
              </a:rPr>
              <a:t>є</a:t>
            </a:r>
            <a:r>
              <a:rPr lang="uk-UA" sz="3600" dirty="0" smtClean="0">
                <a:latin typeface="Candara" panose="020E0502030303020204" pitchFamily="34" charset="0"/>
              </a:rPr>
              <a:t> </a:t>
            </a:r>
            <a:r>
              <a:rPr lang="uk-UA" sz="3600" i="1" dirty="0" smtClean="0">
                <a:latin typeface="Candara" panose="020E0502030303020204" pitchFamily="34" charset="0"/>
              </a:rPr>
              <a:t>вкладом в науку </a:t>
            </a:r>
            <a:r>
              <a:rPr lang="uk-UA" sz="3600" dirty="0" smtClean="0">
                <a:latin typeface="Candara" panose="020E0502030303020204" pitchFamily="34" charset="0"/>
              </a:rPr>
              <a:t>(тобто в теорію, в методологію). Деякі результати </a:t>
            </a:r>
            <a:r>
              <a:rPr lang="uk-UA" sz="3600" dirty="0">
                <a:latin typeface="Candara" panose="020E0502030303020204" pitchFamily="34" charset="0"/>
              </a:rPr>
              <a:t>є</a:t>
            </a:r>
            <a:r>
              <a:rPr lang="uk-UA" sz="3600" dirty="0" smtClean="0">
                <a:latin typeface="Candara" panose="020E0502030303020204" pitchFamily="34" charset="0"/>
              </a:rPr>
              <a:t> </a:t>
            </a:r>
            <a:r>
              <a:rPr lang="uk-UA" sz="3600" i="1" dirty="0" smtClean="0">
                <a:latin typeface="Candara" panose="020E0502030303020204" pitchFamily="34" charset="0"/>
              </a:rPr>
              <a:t>вкладом в практику </a:t>
            </a:r>
            <a:r>
              <a:rPr lang="uk-UA" sz="3600" dirty="0" smtClean="0">
                <a:latin typeface="Candara" panose="020E0502030303020204" pitchFamily="34" charset="0"/>
              </a:rPr>
              <a:t>предметної області. У зв'язку з цим наукові результати класифікують на теоретичні та практичні. </a:t>
            </a:r>
            <a:endParaRPr lang="ru-RU" sz="36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49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2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/>
          </a:bodyPr>
          <a:lstStyle/>
          <a:p>
            <a:r>
              <a:rPr lang="uk-UA" sz="3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наукових результатів з точки зору їх вкладу в науку і практику</a:t>
            </a:r>
            <a:endParaRPr lang="ru-RU" sz="37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40136" y="3713514"/>
            <a:ext cx="1368152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наукові положення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90202" y="3772342"/>
            <a:ext cx="1368152" cy="5760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</a:t>
            </a:r>
            <a:r>
              <a:rPr lang="uk-UA" dirty="0" smtClean="0"/>
              <a:t>аукові ефекти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853316"/>
            <a:ext cx="3312368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Науковий результат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8108" y="2722437"/>
            <a:ext cx="1872208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Теоретичний </a:t>
            </a:r>
            <a:r>
              <a:rPr lang="uk-UA" dirty="0" smtClean="0"/>
              <a:t>(вклад в науку)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48164" y="2722437"/>
            <a:ext cx="2052228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Практичний</a:t>
            </a:r>
          </a:p>
          <a:p>
            <a:pPr algn="ctr"/>
            <a:r>
              <a:rPr lang="uk-UA" dirty="0" smtClean="0"/>
              <a:t>(вклад в практику)</a:t>
            </a:r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21691" y="4509120"/>
            <a:ext cx="3240360" cy="1836696"/>
          </a:xfrm>
          <a:prstGeom prst="wedgeRoundRectCallout">
            <a:avLst>
              <a:gd name="adj1" fmla="val -1185"/>
              <a:gd name="adj2" fmla="val -6033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Теорія, концепція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Метод, методика, методологія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Закономірність, принцип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Формалізований опис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Математична модель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Математична залежність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Теорема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500" dirty="0" smtClean="0"/>
              <a:t>Висновки, рекомендації </a:t>
            </a:r>
            <a:endParaRPr lang="ru-RU" sz="15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9852" y="3370509"/>
            <a:ext cx="2520280" cy="401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</a:rPr>
              <a:t>Знаходить вираз через</a:t>
            </a:r>
            <a:endParaRPr lang="ru-RU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>
            <a:endCxn id="7" idx="0"/>
          </p:cNvCxnSpPr>
          <p:nvPr/>
        </p:nvCxnSpPr>
        <p:spPr>
          <a:xfrm flipH="1">
            <a:off x="2124212" y="2429380"/>
            <a:ext cx="1079636" cy="293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4" name="Прямая со стрелкой 13"/>
          <p:cNvCxnSpPr>
            <a:endCxn id="9" idx="0"/>
          </p:cNvCxnSpPr>
          <p:nvPr/>
        </p:nvCxnSpPr>
        <p:spPr>
          <a:xfrm>
            <a:off x="5940152" y="2429380"/>
            <a:ext cx="1134126" cy="293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6" name="Прямая со стрелкой 15"/>
          <p:cNvCxnSpPr>
            <a:stCxn id="7" idx="2"/>
            <a:endCxn id="4" idx="0"/>
          </p:cNvCxnSpPr>
          <p:nvPr/>
        </p:nvCxnSpPr>
        <p:spPr>
          <a:xfrm>
            <a:off x="2124212" y="3370509"/>
            <a:ext cx="0" cy="3430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9" name="Прямая со стрелкой 18"/>
          <p:cNvCxnSpPr>
            <a:stCxn id="9" idx="2"/>
            <a:endCxn id="6" idx="0"/>
          </p:cNvCxnSpPr>
          <p:nvPr/>
        </p:nvCxnSpPr>
        <p:spPr>
          <a:xfrm>
            <a:off x="7074278" y="3370509"/>
            <a:ext cx="0" cy="401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xmlns="" val="418366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форми представлення результатів наукових досліджень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1886009"/>
            <a:ext cx="37444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Форми представлення  результатів дослідження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3761551"/>
            <a:ext cx="1832012" cy="343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неопубліковані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3758217"/>
            <a:ext cx="1560915" cy="343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опубліковані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65086" y="3048499"/>
            <a:ext cx="2495128" cy="3240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письмові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2051" y="3048499"/>
            <a:ext cx="2232248" cy="3240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усні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254065" y="3758217"/>
            <a:ext cx="1152128" cy="343272"/>
          </a:xfrm>
          <a:prstGeom prst="wedgeRoundRectCallout">
            <a:avLst>
              <a:gd name="adj1" fmla="val 82584"/>
              <a:gd name="adj2" fmla="val -15544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доповідь</a:t>
            </a:r>
            <a:endParaRPr lang="ru-RU" sz="1600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979711" y="3807588"/>
            <a:ext cx="1561937" cy="343272"/>
          </a:xfrm>
          <a:prstGeom prst="wedgeRoundRectCallout">
            <a:avLst>
              <a:gd name="adj1" fmla="val -43348"/>
              <a:gd name="adj2" fmla="val -16082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повідомлення</a:t>
            </a:r>
            <a:endParaRPr lang="ru-RU" sz="1600" dirty="0"/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5009333" y="4620838"/>
            <a:ext cx="1152128" cy="343272"/>
          </a:xfrm>
          <a:prstGeom prst="wedgeRoundRectCallout">
            <a:avLst>
              <a:gd name="adj1" fmla="val -56909"/>
              <a:gd name="adj2" fmla="val -17966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/>
              <a:t>с</a:t>
            </a:r>
            <a:r>
              <a:rPr lang="uk-UA" sz="1600" dirty="0" smtClean="0"/>
              <a:t>таття </a:t>
            </a:r>
            <a:endParaRPr lang="ru-RU" sz="1600" dirty="0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2915816" y="4620838"/>
            <a:ext cx="1251667" cy="343272"/>
          </a:xfrm>
          <a:prstGeom prst="wedgeRoundRectCallout">
            <a:avLst>
              <a:gd name="adj1" fmla="val 72146"/>
              <a:gd name="adj2" fmla="val -18773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монографія</a:t>
            </a:r>
            <a:endParaRPr lang="ru-RU" sz="1600" dirty="0"/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3323921" y="5222717"/>
            <a:ext cx="1716561" cy="387590"/>
          </a:xfrm>
          <a:prstGeom prst="wedgeRoundRectCallout">
            <a:avLst>
              <a:gd name="adj1" fmla="val 29208"/>
              <a:gd name="adj2" fmla="val -33152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smtClean="0"/>
              <a:t>тезиси </a:t>
            </a:r>
            <a:r>
              <a:rPr lang="uk-UA" sz="1600" dirty="0" smtClean="0"/>
              <a:t>доповіді</a:t>
            </a:r>
            <a:endParaRPr lang="ru-RU" sz="1600" dirty="0"/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7812360" y="4644692"/>
            <a:ext cx="1300266" cy="343272"/>
          </a:xfrm>
          <a:prstGeom prst="wedgeRoundRectCallout">
            <a:avLst>
              <a:gd name="adj1" fmla="val -62561"/>
              <a:gd name="adj2" fmla="val -18504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дисертація</a:t>
            </a:r>
            <a:endParaRPr lang="ru-RU" sz="1600" dirty="0"/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7124092" y="5267035"/>
            <a:ext cx="1624372" cy="507406"/>
          </a:xfrm>
          <a:prstGeom prst="wedgeRoundRectCallout">
            <a:avLst>
              <a:gd name="adj1" fmla="val -36373"/>
              <a:gd name="adj2" fmla="val -26536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Науково-технічний звіт</a:t>
            </a:r>
            <a:endParaRPr lang="ru-RU" sz="1600" dirty="0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5436096" y="5438671"/>
            <a:ext cx="1512168" cy="479786"/>
          </a:xfrm>
          <a:prstGeom prst="wedgeRoundRectCallout">
            <a:avLst>
              <a:gd name="adj1" fmla="val 55173"/>
              <a:gd name="adj2" fmla="val -31056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Депонований рукопис</a:t>
            </a:r>
            <a:endParaRPr lang="ru-RU" sz="1600" dirty="0"/>
          </a:p>
        </p:txBody>
      </p:sp>
      <p:cxnSp>
        <p:nvCxnSpPr>
          <p:cNvPr id="18" name="Прямая со стрелкой 17"/>
          <p:cNvCxnSpPr>
            <a:endCxn id="9" idx="0"/>
          </p:cNvCxnSpPr>
          <p:nvPr/>
        </p:nvCxnSpPr>
        <p:spPr>
          <a:xfrm flipH="1">
            <a:off x="1908175" y="2534081"/>
            <a:ext cx="1511697" cy="514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309478" y="2534081"/>
            <a:ext cx="1134730" cy="514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27" name="Прямая со стрелкой 26"/>
          <p:cNvCxnSpPr>
            <a:stCxn id="8" idx="2"/>
            <a:endCxn id="7" idx="0"/>
          </p:cNvCxnSpPr>
          <p:nvPr/>
        </p:nvCxnSpPr>
        <p:spPr>
          <a:xfrm flipH="1">
            <a:off x="4776394" y="3372535"/>
            <a:ext cx="1336256" cy="385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30" name="Прямая со стрелкой 29"/>
          <p:cNvCxnSpPr>
            <a:stCxn id="8" idx="2"/>
            <a:endCxn id="6" idx="0"/>
          </p:cNvCxnSpPr>
          <p:nvPr/>
        </p:nvCxnSpPr>
        <p:spPr>
          <a:xfrm>
            <a:off x="6112650" y="3372535"/>
            <a:ext cx="1247564" cy="389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3323676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051720" y="764704"/>
            <a:ext cx="5184105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ndara" panose="020E0502030303020204" pitchFamily="34" charset="0"/>
              </a:rPr>
              <a:t>Основні критерії апробації наукових результатів</a:t>
            </a:r>
            <a:endParaRPr lang="ru-RU" sz="2800" b="1" dirty="0">
              <a:latin typeface="Candara" panose="020E0502030303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2588123"/>
            <a:ext cx="180020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ndara" panose="020E0502030303020204" pitchFamily="34" charset="0"/>
              </a:rPr>
              <a:t>Корисність</a:t>
            </a:r>
            <a:endParaRPr lang="ru-RU" sz="2000" dirty="0">
              <a:latin typeface="Candara" panose="020E0502030303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71900" y="2590967"/>
            <a:ext cx="180020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ndara" panose="020E0502030303020204" pitchFamily="34" charset="0"/>
              </a:rPr>
              <a:t>Достовірність</a:t>
            </a:r>
            <a:endParaRPr lang="ru-RU" sz="2000" dirty="0">
              <a:latin typeface="Candara" panose="020E0502030303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16216" y="2575338"/>
            <a:ext cx="180020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Candara" panose="020E0502030303020204" pitchFamily="34" charset="0"/>
              </a:rPr>
              <a:t>Новизна </a:t>
            </a:r>
            <a:endParaRPr lang="ru-RU" sz="2000" dirty="0">
              <a:latin typeface="Candara" panose="020E0502030303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8068" y="3861951"/>
            <a:ext cx="180020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Затребуваність наукою та практикою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3861951"/>
            <a:ext cx="2736304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Обумовленість об'єктивно-існуючими причинно-наслідковими зв'язками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3862854"/>
            <a:ext cx="2520280" cy="14392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Факт який підтверджує, що результат отримано вперше </a:t>
            </a:r>
            <a:endParaRPr lang="ru-RU" dirty="0">
              <a:latin typeface="Candara" panose="020E0502030303020204" pitchFamily="34" charset="0"/>
            </a:endParaRPr>
          </a:p>
        </p:txBody>
      </p:sp>
      <p:cxnSp>
        <p:nvCxnSpPr>
          <p:cNvPr id="17" name="Прямая соединительная линия 16"/>
          <p:cNvCxnSpPr>
            <a:stCxn id="13" idx="0"/>
            <a:endCxn id="10" idx="2"/>
          </p:cNvCxnSpPr>
          <p:nvPr/>
        </p:nvCxnSpPr>
        <p:spPr>
          <a:xfrm flipV="1">
            <a:off x="4572000" y="3095023"/>
            <a:ext cx="0" cy="7669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4" idx="0"/>
            <a:endCxn id="11" idx="2"/>
          </p:cNvCxnSpPr>
          <p:nvPr/>
        </p:nvCxnSpPr>
        <p:spPr>
          <a:xfrm flipV="1">
            <a:off x="7416316" y="3079394"/>
            <a:ext cx="0" cy="7834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8" idx="2"/>
            <a:endCxn id="9" idx="0"/>
          </p:cNvCxnSpPr>
          <p:nvPr/>
        </p:nvCxnSpPr>
        <p:spPr>
          <a:xfrm>
            <a:off x="1727684" y="3092179"/>
            <a:ext cx="484" cy="7697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65" name="Прямая соединительная линия 11264"/>
          <p:cNvCxnSpPr/>
          <p:nvPr/>
        </p:nvCxnSpPr>
        <p:spPr>
          <a:xfrm>
            <a:off x="1734556" y="2132856"/>
            <a:ext cx="56817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69" name="Прямая соединительная линия 11268"/>
          <p:cNvCxnSpPr>
            <a:endCxn id="8" idx="0"/>
          </p:cNvCxnSpPr>
          <p:nvPr/>
        </p:nvCxnSpPr>
        <p:spPr>
          <a:xfrm>
            <a:off x="1727684" y="2132856"/>
            <a:ext cx="0" cy="4552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71" name="Прямая соединительная линия 11270"/>
          <p:cNvCxnSpPr>
            <a:endCxn id="10" idx="0"/>
          </p:cNvCxnSpPr>
          <p:nvPr/>
        </p:nvCxnSpPr>
        <p:spPr>
          <a:xfrm>
            <a:off x="4572000" y="1628800"/>
            <a:ext cx="0" cy="9621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73" name="Прямая соединительная линия 11272"/>
          <p:cNvCxnSpPr>
            <a:endCxn id="11" idx="0"/>
          </p:cNvCxnSpPr>
          <p:nvPr/>
        </p:nvCxnSpPr>
        <p:spPr>
          <a:xfrm>
            <a:off x="7416316" y="2132856"/>
            <a:ext cx="0" cy="4424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211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 новизни, достовірності і корисності наукового результату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411760" y="5229200"/>
            <a:ext cx="3960440" cy="50405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НАУКОВИЙ РЕЗУЛЬТАТ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187624" y="4318953"/>
            <a:ext cx="1872209" cy="43204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ДОСТОВІРНИЙ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455875" y="4318953"/>
            <a:ext cx="1872209" cy="43204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НОВИЙ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796136" y="4318953"/>
            <a:ext cx="1872209" cy="43204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КОРИСНИЙ</a:t>
            </a:r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187623" y="2780928"/>
            <a:ext cx="1872209" cy="720080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455874" y="2780928"/>
            <a:ext cx="1872209" cy="720080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 опубліковано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796136" y="2780928"/>
            <a:ext cx="1872209" cy="720080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>
            <a:stCxn id="29" idx="2"/>
          </p:cNvCxnSpPr>
          <p:nvPr/>
        </p:nvCxnSpPr>
        <p:spPr>
          <a:xfrm>
            <a:off x="2123729" y="4751001"/>
            <a:ext cx="1224135" cy="478199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1" idx="2"/>
            <a:endCxn id="28" idx="0"/>
          </p:cNvCxnSpPr>
          <p:nvPr/>
        </p:nvCxnSpPr>
        <p:spPr>
          <a:xfrm>
            <a:off x="4391980" y="4751001"/>
            <a:ext cx="0" cy="478199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2" idx="2"/>
          </p:cNvCxnSpPr>
          <p:nvPr/>
        </p:nvCxnSpPr>
        <p:spPr>
          <a:xfrm flipH="1">
            <a:off x="5652120" y="4751001"/>
            <a:ext cx="1080121" cy="478199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0" idx="2"/>
            <a:endCxn id="29" idx="0"/>
          </p:cNvCxnSpPr>
          <p:nvPr/>
        </p:nvCxnSpPr>
        <p:spPr>
          <a:xfrm>
            <a:off x="2123728" y="3501008"/>
            <a:ext cx="1" cy="817945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34" idx="2"/>
          </p:cNvCxnSpPr>
          <p:nvPr/>
        </p:nvCxnSpPr>
        <p:spPr>
          <a:xfrm>
            <a:off x="4391979" y="3501008"/>
            <a:ext cx="1" cy="817945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5" idx="2"/>
            <a:endCxn id="32" idx="0"/>
          </p:cNvCxnSpPr>
          <p:nvPr/>
        </p:nvCxnSpPr>
        <p:spPr>
          <a:xfrm>
            <a:off x="6732241" y="3501008"/>
            <a:ext cx="0" cy="817945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0891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Форми апробації РНД</a:t>
            </a:r>
            <a:endParaRPr lang="ru-RU" sz="3600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24871" y="1196752"/>
            <a:ext cx="3494258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Форми апробації РНД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83385" y="5341354"/>
            <a:ext cx="2385941" cy="34276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Проекти (програми)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8940" y="2229606"/>
            <a:ext cx="3253996" cy="3659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Оприлюднення 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8940" y="2744924"/>
            <a:ext cx="3258835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Наукові повідомлення (звіти, доповіді)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83386" y="4186725"/>
            <a:ext cx="2385940" cy="3305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Інструкції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83386" y="2214301"/>
            <a:ext cx="2385940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Експериментальне впровадження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83386" y="3717032"/>
            <a:ext cx="2385940" cy="3208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Методики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83385" y="2970730"/>
            <a:ext cx="2385941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Рекомендації (конкретні пропозиції)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83385" y="4732854"/>
            <a:ext cx="2385941" cy="3701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Алгоритми 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101" y="3412308"/>
            <a:ext cx="3258835" cy="4797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Статті в наукових фахових виданнях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99634" y="2168860"/>
            <a:ext cx="2152433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Колективне обговорення 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68940" y="4022511"/>
            <a:ext cx="3258834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Монографічні видання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679707" y="3863570"/>
            <a:ext cx="2592288" cy="6059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Наукові семінари (методичні, практичні)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679707" y="2970730"/>
            <a:ext cx="2592288" cy="6814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Наукові колективні заходи (конференції, симпозіуми, форуми, конгреси)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583385" y="5862156"/>
            <a:ext cx="2385941" cy="3288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Експертні заключення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679707" y="4755125"/>
            <a:ext cx="2592288" cy="5025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Засідання кафедри (відділу, ради лабораторії) 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679707" y="5548388"/>
            <a:ext cx="259228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Неофіційні форми обговорення (бесіди, спори та дискусії з колегами)</a:t>
            </a:r>
            <a:endParaRPr lang="ru-RU" sz="1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64101" y="6052443"/>
            <a:ext cx="3263673" cy="2771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Підручники та навчальні посібники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64101" y="4421268"/>
            <a:ext cx="3263673" cy="3115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Автореферати дисертацій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64101" y="4847137"/>
            <a:ext cx="3263674" cy="2558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Дисертації 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64102" y="5214605"/>
            <a:ext cx="3263672" cy="212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Рецензії (відгуки)</a:t>
            </a:r>
            <a:endParaRPr lang="ru-RU" sz="1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64102" y="5598431"/>
            <a:ext cx="3263672" cy="285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Методичні рекомендації </a:t>
            </a:r>
            <a:endParaRPr lang="ru-RU" sz="1600" dirty="0"/>
          </a:p>
        </p:txBody>
      </p:sp>
      <p:cxnSp>
        <p:nvCxnSpPr>
          <p:cNvPr id="29" name="Соединительная линия уступом 28"/>
          <p:cNvCxnSpPr>
            <a:stCxn id="7" idx="0"/>
          </p:cNvCxnSpPr>
          <p:nvPr/>
        </p:nvCxnSpPr>
        <p:spPr>
          <a:xfrm rot="5400000" flipH="1" flipV="1">
            <a:off x="4620220" y="-885302"/>
            <a:ext cx="290627" cy="5939190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727945" y="1952372"/>
            <a:ext cx="0" cy="27723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17" name="Прямая соединительная линия 9216"/>
          <p:cNvCxnSpPr>
            <a:stCxn id="4" idx="2"/>
          </p:cNvCxnSpPr>
          <p:nvPr/>
        </p:nvCxnSpPr>
        <p:spPr>
          <a:xfrm>
            <a:off x="4572000" y="1772816"/>
            <a:ext cx="0" cy="16616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20" name="Прямая соединительная линия 9219"/>
          <p:cNvCxnSpPr>
            <a:stCxn id="15" idx="0"/>
          </p:cNvCxnSpPr>
          <p:nvPr/>
        </p:nvCxnSpPr>
        <p:spPr>
          <a:xfrm flipV="1">
            <a:off x="4975851" y="1948802"/>
            <a:ext cx="0" cy="22005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23" name="Прямая соединительная линия 9222"/>
          <p:cNvCxnSpPr>
            <a:stCxn id="7" idx="2"/>
            <a:endCxn id="8" idx="0"/>
          </p:cNvCxnSpPr>
          <p:nvPr/>
        </p:nvCxnSpPr>
        <p:spPr>
          <a:xfrm>
            <a:off x="1795938" y="2595510"/>
            <a:ext cx="2420" cy="14941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30" name="Прямая соединительная линия 9229"/>
          <p:cNvCxnSpPr>
            <a:stCxn id="8" idx="2"/>
            <a:endCxn id="14" idx="0"/>
          </p:cNvCxnSpPr>
          <p:nvPr/>
        </p:nvCxnSpPr>
        <p:spPr>
          <a:xfrm flipH="1">
            <a:off x="1793519" y="3248980"/>
            <a:ext cx="4839" cy="16332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32" name="Прямая соединительная линия 9231"/>
          <p:cNvCxnSpPr>
            <a:stCxn id="24" idx="0"/>
            <a:endCxn id="28" idx="2"/>
          </p:cNvCxnSpPr>
          <p:nvPr/>
        </p:nvCxnSpPr>
        <p:spPr>
          <a:xfrm flipV="1">
            <a:off x="1795938" y="5884102"/>
            <a:ext cx="0" cy="16834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45" name="Прямая соединительная линия 9244"/>
          <p:cNvCxnSpPr>
            <a:stCxn id="27" idx="2"/>
            <a:endCxn id="28" idx="0"/>
          </p:cNvCxnSpPr>
          <p:nvPr/>
        </p:nvCxnSpPr>
        <p:spPr>
          <a:xfrm>
            <a:off x="1795938" y="5427046"/>
            <a:ext cx="0" cy="1713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47" name="Прямая соединительная линия 9246"/>
          <p:cNvCxnSpPr>
            <a:stCxn id="26" idx="2"/>
            <a:endCxn id="27" idx="0"/>
          </p:cNvCxnSpPr>
          <p:nvPr/>
        </p:nvCxnSpPr>
        <p:spPr>
          <a:xfrm>
            <a:off x="1795938" y="5102984"/>
            <a:ext cx="0" cy="11162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49" name="Прямая соединительная линия 9248"/>
          <p:cNvCxnSpPr>
            <a:stCxn id="25" idx="2"/>
            <a:endCxn id="26" idx="0"/>
          </p:cNvCxnSpPr>
          <p:nvPr/>
        </p:nvCxnSpPr>
        <p:spPr>
          <a:xfrm>
            <a:off x="1795938" y="4732854"/>
            <a:ext cx="0" cy="11428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1" name="Прямая соединительная линия 9250"/>
          <p:cNvCxnSpPr>
            <a:stCxn id="16" idx="2"/>
            <a:endCxn id="25" idx="0"/>
          </p:cNvCxnSpPr>
          <p:nvPr/>
        </p:nvCxnSpPr>
        <p:spPr>
          <a:xfrm flipH="1">
            <a:off x="1795938" y="4310543"/>
            <a:ext cx="2419" cy="11072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36" name="Прямая соединительная линия 9235"/>
          <p:cNvCxnSpPr>
            <a:stCxn id="14" idx="2"/>
            <a:endCxn id="16" idx="0"/>
          </p:cNvCxnSpPr>
          <p:nvPr/>
        </p:nvCxnSpPr>
        <p:spPr>
          <a:xfrm>
            <a:off x="1793519" y="3892088"/>
            <a:ext cx="4838" cy="13042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39" name="Прямая соединительная линия 9238"/>
          <p:cNvCxnSpPr>
            <a:stCxn id="10" idx="2"/>
            <a:endCxn id="12" idx="0"/>
          </p:cNvCxnSpPr>
          <p:nvPr/>
        </p:nvCxnSpPr>
        <p:spPr>
          <a:xfrm>
            <a:off x="7776356" y="2790365"/>
            <a:ext cx="0" cy="18036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43" name="Прямая соединительная линия 9242"/>
          <p:cNvCxnSpPr>
            <a:stCxn id="12" idx="2"/>
            <a:endCxn id="11" idx="0"/>
          </p:cNvCxnSpPr>
          <p:nvPr/>
        </p:nvCxnSpPr>
        <p:spPr>
          <a:xfrm>
            <a:off x="7776356" y="3546794"/>
            <a:ext cx="0" cy="1702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46" name="Прямая соединительная линия 9245"/>
          <p:cNvCxnSpPr>
            <a:stCxn id="11" idx="2"/>
            <a:endCxn id="9" idx="0"/>
          </p:cNvCxnSpPr>
          <p:nvPr/>
        </p:nvCxnSpPr>
        <p:spPr>
          <a:xfrm>
            <a:off x="7776356" y="4037856"/>
            <a:ext cx="0" cy="1488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0" name="Прямая соединительная линия 9249"/>
          <p:cNvCxnSpPr>
            <a:stCxn id="9" idx="2"/>
            <a:endCxn id="13" idx="0"/>
          </p:cNvCxnSpPr>
          <p:nvPr/>
        </p:nvCxnSpPr>
        <p:spPr>
          <a:xfrm>
            <a:off x="7776356" y="4517231"/>
            <a:ext cx="0" cy="21562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3" name="Прямая соединительная линия 9252"/>
          <p:cNvCxnSpPr>
            <a:stCxn id="13" idx="2"/>
            <a:endCxn id="6" idx="0"/>
          </p:cNvCxnSpPr>
          <p:nvPr/>
        </p:nvCxnSpPr>
        <p:spPr>
          <a:xfrm>
            <a:off x="7776356" y="5102985"/>
            <a:ext cx="0" cy="2383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5" name="Прямая соединительная линия 9254"/>
          <p:cNvCxnSpPr>
            <a:stCxn id="6" idx="2"/>
            <a:endCxn id="19" idx="0"/>
          </p:cNvCxnSpPr>
          <p:nvPr/>
        </p:nvCxnSpPr>
        <p:spPr>
          <a:xfrm>
            <a:off x="7776356" y="5684121"/>
            <a:ext cx="0" cy="17803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7" name="Прямая соединительная линия 9256"/>
          <p:cNvCxnSpPr>
            <a:stCxn id="15" idx="2"/>
            <a:endCxn id="18" idx="0"/>
          </p:cNvCxnSpPr>
          <p:nvPr/>
        </p:nvCxnSpPr>
        <p:spPr>
          <a:xfrm>
            <a:off x="4975851" y="2744924"/>
            <a:ext cx="0" cy="22580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59" name="Прямая соединительная линия 9258"/>
          <p:cNvCxnSpPr>
            <a:stCxn id="18" idx="2"/>
            <a:endCxn id="17" idx="0"/>
          </p:cNvCxnSpPr>
          <p:nvPr/>
        </p:nvCxnSpPr>
        <p:spPr>
          <a:xfrm>
            <a:off x="4975851" y="3652198"/>
            <a:ext cx="0" cy="21137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61" name="Прямая соединительная линия 9260"/>
          <p:cNvCxnSpPr>
            <a:stCxn id="17" idx="2"/>
            <a:endCxn id="20" idx="0"/>
          </p:cNvCxnSpPr>
          <p:nvPr/>
        </p:nvCxnSpPr>
        <p:spPr>
          <a:xfrm>
            <a:off x="4975851" y="4469485"/>
            <a:ext cx="0" cy="2856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65" name="Прямая соединительная линия 9264"/>
          <p:cNvCxnSpPr>
            <a:stCxn id="20" idx="2"/>
            <a:endCxn id="22" idx="0"/>
          </p:cNvCxnSpPr>
          <p:nvPr/>
        </p:nvCxnSpPr>
        <p:spPr>
          <a:xfrm>
            <a:off x="4975851" y="5257672"/>
            <a:ext cx="0" cy="2907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02535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Тези наукової доповіді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b="1" u="sng" dirty="0" smtClean="0">
                <a:latin typeface="Candara" panose="020E0502030303020204" pitchFamily="34" charset="0"/>
              </a:rPr>
              <a:t>Тези доповіді </a:t>
            </a:r>
            <a:r>
              <a:rPr lang="uk-UA" dirty="0" smtClean="0">
                <a:latin typeface="Candara" panose="020E0502030303020204" pitchFamily="34" charset="0"/>
              </a:rPr>
              <a:t>– це структурований письмовий документ наукового характеру обсягом до 3 (5-ти) сторінок друкованого тексту формату А4 </a:t>
            </a:r>
            <a:r>
              <a:rPr lang="en-US" dirty="0" smtClean="0">
                <a:latin typeface="Candara" panose="020E0502030303020204" pitchFamily="34" charset="0"/>
              </a:rPr>
              <a:t>(</a:t>
            </a:r>
            <a:r>
              <a:rPr lang="uk-UA" dirty="0" smtClean="0">
                <a:latin typeface="Candara" panose="020E0502030303020204" pitchFamily="34" charset="0"/>
              </a:rPr>
              <a:t>А5</a:t>
            </a:r>
            <a:r>
              <a:rPr lang="en-US" dirty="0" smtClean="0">
                <a:latin typeface="Candara" panose="020E0502030303020204" pitchFamily="34" charset="0"/>
              </a:rPr>
              <a:t>)</a:t>
            </a:r>
            <a:r>
              <a:rPr lang="uk-UA" dirty="0" smtClean="0">
                <a:latin typeface="Candara" panose="020E0502030303020204" pitchFamily="34" charset="0"/>
              </a:rPr>
              <a:t> у якому коротко сформульовані основні положення усного виступу (доповіді) автора під час наукового заходу (конференції, семінару тощо). </a:t>
            </a:r>
          </a:p>
          <a:p>
            <a:pPr marL="0" indent="0" algn="just">
              <a:buNone/>
            </a:pPr>
            <a:r>
              <a:rPr lang="uk-UA" dirty="0" smtClean="0">
                <a:latin typeface="Candara" panose="020E0502030303020204" pitchFamily="34" charset="0"/>
              </a:rPr>
              <a:t>Тези окремих авторів  систематизують за тематикою секцій і видають у вигляді збірки тез(матеріалів) конференцій.</a:t>
            </a:r>
            <a:endParaRPr lang="ru-RU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57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Структура тез наукової доповіді</a:t>
            </a:r>
            <a:endParaRPr lang="ru-RU" sz="3200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87624" y="4894726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87624" y="4239090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187624" y="3537277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87624" y="2398694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187624" y="2935516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7624" y="180921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953265" y="5436955"/>
            <a:ext cx="5327649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Подати короткий аналіз результатів дослідження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987794" y="4894726"/>
            <a:ext cx="669260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Висвітлення основних результатів дослідження за етапами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956775" y="5994935"/>
            <a:ext cx="7124656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Зазначити теоретичну або практичну значущість результатів дослідження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77820" y="4149080"/>
            <a:ext cx="7124656" cy="54006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Розкриття методології дослідження (розкрити які загальнонаукові та конкретно наукові методи використовувались і для вирішення яких завдань?)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87624" y="543695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187624" y="1232368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43849" y="1232368"/>
            <a:ext cx="5327649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Обґрунтування актуальності теми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956930" y="2395456"/>
            <a:ext cx="532398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Визначення предмета дослідження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956930" y="2935516"/>
            <a:ext cx="532398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Формування мети і завдань дослідження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987793" y="3448317"/>
            <a:ext cx="6692609" cy="53796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Висвітлення інформаційної бази дослідження (наукові школи, науковці далекого і близького зарубіжжя та вітчизняних)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943850" y="1809215"/>
            <a:ext cx="669627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Встановлення об'єкту дослідження, його коротка характеристика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87624" y="599493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6" name="Прямая со стрелкой 55"/>
          <p:cNvCxnSpPr>
            <a:stCxn id="48" idx="2"/>
          </p:cNvCxnSpPr>
          <p:nvPr/>
        </p:nvCxnSpPr>
        <p:spPr>
          <a:xfrm>
            <a:off x="4607674" y="1592408"/>
            <a:ext cx="0" cy="216419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49" name="Прямая со стрелкой 10248"/>
          <p:cNvCxnSpPr>
            <a:endCxn id="49" idx="0"/>
          </p:cNvCxnSpPr>
          <p:nvPr/>
        </p:nvCxnSpPr>
        <p:spPr>
          <a:xfrm>
            <a:off x="4596199" y="2169255"/>
            <a:ext cx="22723" cy="226201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54" name="Прямая со стрелкой 10253"/>
          <p:cNvCxnSpPr>
            <a:stCxn id="49" idx="2"/>
            <a:endCxn id="50" idx="0"/>
          </p:cNvCxnSpPr>
          <p:nvPr/>
        </p:nvCxnSpPr>
        <p:spPr>
          <a:xfrm>
            <a:off x="4618922" y="2755496"/>
            <a:ext cx="0" cy="180020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0" name="Прямая со стрелкой 10259"/>
          <p:cNvCxnSpPr>
            <a:stCxn id="50" idx="2"/>
          </p:cNvCxnSpPr>
          <p:nvPr/>
        </p:nvCxnSpPr>
        <p:spPr>
          <a:xfrm>
            <a:off x="4618922" y="3295556"/>
            <a:ext cx="0" cy="152761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3" name="Прямая со стрелкой 10262"/>
          <p:cNvCxnSpPr/>
          <p:nvPr/>
        </p:nvCxnSpPr>
        <p:spPr>
          <a:xfrm flipH="1">
            <a:off x="4596199" y="3986277"/>
            <a:ext cx="11475" cy="162803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5" name="Прямая со стрелкой 10264"/>
          <p:cNvCxnSpPr/>
          <p:nvPr/>
        </p:nvCxnSpPr>
        <p:spPr>
          <a:xfrm>
            <a:off x="4618922" y="4689140"/>
            <a:ext cx="0" cy="205586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7" name="Прямая со стрелкой 10266"/>
          <p:cNvCxnSpPr>
            <a:endCxn id="41" idx="0"/>
          </p:cNvCxnSpPr>
          <p:nvPr/>
        </p:nvCxnSpPr>
        <p:spPr>
          <a:xfrm flipH="1">
            <a:off x="4617090" y="5254766"/>
            <a:ext cx="1832" cy="182189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0" name="Прямая со стрелкой 10269"/>
          <p:cNvCxnSpPr>
            <a:stCxn id="41" idx="2"/>
          </p:cNvCxnSpPr>
          <p:nvPr/>
        </p:nvCxnSpPr>
        <p:spPr>
          <a:xfrm>
            <a:off x="4617090" y="5796995"/>
            <a:ext cx="1832" cy="197940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2" name="Прямая соединительная линия 10271"/>
          <p:cNvCxnSpPr>
            <a:stCxn id="47" idx="3"/>
            <a:endCxn id="48" idx="1"/>
          </p:cNvCxnSpPr>
          <p:nvPr/>
        </p:nvCxnSpPr>
        <p:spPr>
          <a:xfrm>
            <a:off x="1619672" y="1412388"/>
            <a:ext cx="324177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4" name="Прямая соединительная линия 10273"/>
          <p:cNvCxnSpPr>
            <a:stCxn id="40" idx="3"/>
            <a:endCxn id="52" idx="1"/>
          </p:cNvCxnSpPr>
          <p:nvPr/>
        </p:nvCxnSpPr>
        <p:spPr>
          <a:xfrm>
            <a:off x="1619672" y="1989235"/>
            <a:ext cx="32417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6" name="Прямая соединительная линия 10275"/>
          <p:cNvCxnSpPr>
            <a:stCxn id="38" idx="3"/>
            <a:endCxn id="49" idx="1"/>
          </p:cNvCxnSpPr>
          <p:nvPr/>
        </p:nvCxnSpPr>
        <p:spPr>
          <a:xfrm flipV="1">
            <a:off x="1619672" y="2575476"/>
            <a:ext cx="337258" cy="3238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8" name="Прямая соединительная линия 10277"/>
          <p:cNvCxnSpPr>
            <a:stCxn id="39" idx="3"/>
            <a:endCxn id="50" idx="1"/>
          </p:cNvCxnSpPr>
          <p:nvPr/>
        </p:nvCxnSpPr>
        <p:spPr>
          <a:xfrm>
            <a:off x="1619672" y="3115536"/>
            <a:ext cx="33725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0" name="Прямая соединительная линия 10279"/>
          <p:cNvCxnSpPr>
            <a:stCxn id="37" idx="3"/>
            <a:endCxn id="51" idx="1"/>
          </p:cNvCxnSpPr>
          <p:nvPr/>
        </p:nvCxnSpPr>
        <p:spPr>
          <a:xfrm>
            <a:off x="1619672" y="3717297"/>
            <a:ext cx="368121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2" name="Прямая соединительная линия 10281"/>
          <p:cNvCxnSpPr>
            <a:stCxn id="36" idx="3"/>
            <a:endCxn id="44" idx="1"/>
          </p:cNvCxnSpPr>
          <p:nvPr/>
        </p:nvCxnSpPr>
        <p:spPr>
          <a:xfrm>
            <a:off x="1619672" y="4419110"/>
            <a:ext cx="35814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84" name="Прямая соединительная линия 10283"/>
          <p:cNvCxnSpPr>
            <a:stCxn id="23" idx="3"/>
            <a:endCxn id="42" idx="1"/>
          </p:cNvCxnSpPr>
          <p:nvPr/>
        </p:nvCxnSpPr>
        <p:spPr>
          <a:xfrm>
            <a:off x="1619672" y="5074746"/>
            <a:ext cx="368122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86" name="Прямая соединительная линия 10285"/>
          <p:cNvCxnSpPr>
            <a:stCxn id="45" idx="3"/>
            <a:endCxn id="41" idx="1"/>
          </p:cNvCxnSpPr>
          <p:nvPr/>
        </p:nvCxnSpPr>
        <p:spPr>
          <a:xfrm>
            <a:off x="1619672" y="5616975"/>
            <a:ext cx="333593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8" name="Прямая соединительная линия 10287"/>
          <p:cNvCxnSpPr>
            <a:stCxn id="53" idx="3"/>
            <a:endCxn id="43" idx="1"/>
          </p:cNvCxnSpPr>
          <p:nvPr/>
        </p:nvCxnSpPr>
        <p:spPr>
          <a:xfrm>
            <a:off x="1619672" y="6174955"/>
            <a:ext cx="337103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17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918430" y="3140968"/>
            <a:ext cx="4886054" cy="2317188"/>
          </a:xfrm>
          <a:prstGeom prst="ellipse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54333" y="2132856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Ініціативні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28820" y="2132856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Колективні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62851" y="2132112"/>
            <a:ext cx="1728192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Замовні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46827" y="1196752"/>
            <a:ext cx="2160240" cy="540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Види тем наукових досліджень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onstantia" panose="02030602050306030303" pitchFamily="18" charset="0"/>
              </a:rPr>
              <a:t>Тематика наукового дослідження</a:t>
            </a:r>
            <a:endParaRPr lang="ru-RU" dirty="0">
              <a:solidFill>
                <a:srgbClr val="0070C0"/>
              </a:solidFill>
              <a:latin typeface="Constantia" panose="02030602050306030303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908175" y="1736812"/>
            <a:ext cx="2718772" cy="396044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3" name="Прямая соединительная линия 12"/>
          <p:cNvCxnSpPr>
            <a:stCxn id="9" idx="2"/>
            <a:endCxn id="8" idx="0"/>
          </p:cNvCxnSpPr>
          <p:nvPr/>
        </p:nvCxnSpPr>
        <p:spPr>
          <a:xfrm>
            <a:off x="4626947" y="1736812"/>
            <a:ext cx="0" cy="39530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9" idx="2"/>
            <a:endCxn id="7" idx="0"/>
          </p:cNvCxnSpPr>
          <p:nvPr/>
        </p:nvCxnSpPr>
        <p:spPr>
          <a:xfrm>
            <a:off x="4626947" y="1736812"/>
            <a:ext cx="2465969" cy="396044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7" name="Полилиния 16"/>
          <p:cNvSpPr/>
          <p:nvPr/>
        </p:nvSpPr>
        <p:spPr>
          <a:xfrm>
            <a:off x="3546827" y="3212976"/>
            <a:ext cx="664533" cy="2180529"/>
          </a:xfrm>
          <a:custGeom>
            <a:avLst/>
            <a:gdLst>
              <a:gd name="connsiteX0" fmla="*/ 18473 w 563443"/>
              <a:gd name="connsiteY0" fmla="*/ 0 h 1995055"/>
              <a:gd name="connsiteX1" fmla="*/ 563418 w 563443"/>
              <a:gd name="connsiteY1" fmla="*/ 960582 h 1995055"/>
              <a:gd name="connsiteX2" fmla="*/ 0 w 563443"/>
              <a:gd name="connsiteY2" fmla="*/ 1995055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3443" h="1995055">
                <a:moveTo>
                  <a:pt x="18473" y="0"/>
                </a:moveTo>
                <a:cubicBezTo>
                  <a:pt x="292485" y="314036"/>
                  <a:pt x="566497" y="628073"/>
                  <a:pt x="563418" y="960582"/>
                </a:cubicBezTo>
                <a:cubicBezTo>
                  <a:pt x="560339" y="1293091"/>
                  <a:pt x="280169" y="1644073"/>
                  <a:pt x="0" y="1995055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 rot="17795146">
            <a:off x="3212289" y="4089808"/>
            <a:ext cx="1071291" cy="749964"/>
          </a:xfrm>
          <a:prstGeom prst="ellipse">
            <a:avLst/>
          </a:prstGeom>
          <a:solidFill>
            <a:srgbClr val="FFFF00"/>
          </a:solidFill>
          <a:ln>
            <a:solidFill>
              <a:srgbClr val="FCBA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810557" y="4277773"/>
            <a:ext cx="151351" cy="14695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098449" y="3650269"/>
            <a:ext cx="1368152" cy="1255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Актуальна на сьогодні тематика наукового керівника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322990" y="3547098"/>
            <a:ext cx="1944216" cy="14613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</a:rPr>
              <a:t>Тематика наукової школи (спеціалізованої ради)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23" name="Выноска 1 (граница и черта) 22"/>
          <p:cNvSpPr/>
          <p:nvPr/>
        </p:nvSpPr>
        <p:spPr>
          <a:xfrm>
            <a:off x="683568" y="5439218"/>
            <a:ext cx="1583540" cy="870101"/>
          </a:xfrm>
          <a:prstGeom prst="accentBorderCallout1">
            <a:avLst>
              <a:gd name="adj1" fmla="val 26644"/>
              <a:gd name="adj2" fmla="val 108905"/>
              <a:gd name="adj3" fmla="val -104429"/>
              <a:gd name="adj4" fmla="val 18622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Наукова тематика </a:t>
            </a:r>
            <a:r>
              <a:rPr lang="ru-RU" dirty="0" err="1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здобувача</a:t>
            </a:r>
            <a:endParaRPr lang="ru-RU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4" name="Выноска 1 (граница и черта) 23"/>
          <p:cNvSpPr/>
          <p:nvPr/>
        </p:nvSpPr>
        <p:spPr>
          <a:xfrm>
            <a:off x="5295098" y="5589239"/>
            <a:ext cx="2304256" cy="584591"/>
          </a:xfrm>
          <a:prstGeom prst="accentBorderCallout1">
            <a:avLst>
              <a:gd name="adj1" fmla="val 18750"/>
              <a:gd name="adj2" fmla="val -8333"/>
              <a:gd name="adj3" fmla="val -212974"/>
              <a:gd name="adj4" fmla="val -6040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Тема тез наукової доповіді</a:t>
            </a:r>
            <a:endParaRPr lang="ru-RU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796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Вимоги до тематики тез доповіді</a:t>
            </a:r>
            <a:endParaRPr lang="ru-RU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00310954"/>
              </p:ext>
            </p:extLst>
          </p:nvPr>
        </p:nvGraphicFramePr>
        <p:xfrm>
          <a:off x="1187624" y="1628800"/>
          <a:ext cx="6624736" cy="4055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912293">
                <a:tc>
                  <a:txBody>
                    <a:bodyPr/>
                    <a:lstStyle/>
                    <a:p>
                      <a:pPr algn="just"/>
                      <a:r>
                        <a:rPr lang="uk-UA" b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       Тема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 наукового дослідження не може бути словом чи словосполученням</a:t>
                      </a:r>
                      <a:endParaRPr lang="ru-RU" b="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69888">
                <a:tc>
                  <a:txBody>
                    <a:bodyPr/>
                    <a:lstStyle/>
                    <a:p>
                      <a:pPr algn="just"/>
                      <a:r>
                        <a:rPr lang="uk-UA" b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      Тема не може мати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форму запитального речення чи речення     з художніми висловами, вигуками чи вищим ступенем порівняння</a:t>
                      </a:r>
                      <a:endParaRPr lang="ru-RU" b="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60854">
                <a:tc>
                  <a:txBody>
                    <a:bodyPr/>
                    <a:lstStyle/>
                    <a:p>
                      <a:pPr algn="just"/>
                      <a:r>
                        <a:rPr lang="uk-UA" b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      Тема не повинна містити нових наукових термінів які вводить автор вперше, не розпочинається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словами чи словосполученнями  </a:t>
                      </a:r>
                      <a:r>
                        <a:rPr lang="uk-UA" b="0" baseline="0" dirty="0" err="1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“Проблема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…”, </a:t>
                      </a:r>
                      <a:r>
                        <a:rPr lang="uk-UA" b="0" baseline="0" dirty="0" err="1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“Загальні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підходи до…”, </a:t>
                      </a:r>
                      <a:r>
                        <a:rPr lang="uk-UA" b="0" baseline="0" dirty="0" err="1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“Деякі</a:t>
                      </a:r>
                      <a:r>
                        <a:rPr lang="uk-UA" b="0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питання…”</a:t>
                      </a:r>
                      <a:r>
                        <a:rPr lang="uk-UA" b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, </a:t>
                      </a:r>
                      <a:endParaRPr lang="ru-RU" b="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2293">
                <a:tc>
                  <a:txBody>
                    <a:bodyPr/>
                    <a:lstStyle/>
                    <a:p>
                      <a:pPr algn="just"/>
                      <a:r>
                        <a:rPr lang="uk-UA" b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latin typeface="Candara" panose="020E0502030303020204" pitchFamily="34" charset="0"/>
                        </a:rPr>
                        <a:t>       Тема повинна містити сутність предмета дослідження але не розкривати його повністю</a:t>
                      </a:r>
                      <a:endParaRPr lang="ru-RU" b="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305128" y="3789040"/>
            <a:ext cx="216024" cy="2160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305128" y="4653136"/>
            <a:ext cx="216024" cy="2160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305128" y="2060848"/>
            <a:ext cx="216024" cy="2160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05128" y="2924944"/>
            <a:ext cx="216024" cy="2160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13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u="sng" dirty="0" smtClean="0">
                <a:solidFill>
                  <a:srgbClr val="0070C0"/>
                </a:solidFill>
                <a:latin typeface="Cambria" panose="02040503050406030204" pitchFamily="18" charset="0"/>
                <a:ea typeface="Batang" panose="02030600000101010101" pitchFamily="18" charset="-127"/>
                <a:cs typeface="Arabic Typesetting" panose="03020402040406030203" pitchFamily="66" charset="-78"/>
              </a:rPr>
              <a:t>Предмет семінару </a:t>
            </a:r>
            <a:r>
              <a:rPr lang="uk-UA" sz="3600" dirty="0" smtClean="0">
                <a:cs typeface="Arabic Typesetting" panose="03020402040406030203" pitchFamily="66" charset="-78"/>
              </a:rPr>
              <a:t>– сукупність процесів, прийомів та методик здійснення апробації РНД.</a:t>
            </a:r>
          </a:p>
          <a:p>
            <a:pPr marL="0" indent="0" algn="ctr">
              <a:buNone/>
            </a:pPr>
            <a:endParaRPr lang="uk-UA" sz="3600" dirty="0" smtClean="0">
              <a:solidFill>
                <a:srgbClr val="0070C0"/>
              </a:solidFill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uk-UA" sz="3600" u="sng" dirty="0" smtClean="0">
                <a:solidFill>
                  <a:srgbClr val="0070C0"/>
                </a:solidFill>
                <a:latin typeface="Cambria" panose="02040503050406030204" pitchFamily="18" charset="0"/>
                <a:cs typeface="Arabic Typesetting" panose="03020402040406030203" pitchFamily="66" charset="-78"/>
              </a:rPr>
              <a:t>Мета семінару </a:t>
            </a:r>
            <a:r>
              <a:rPr lang="uk-UA" sz="3600" dirty="0" smtClean="0">
                <a:cs typeface="Arabic Typesetting" panose="03020402040406030203" pitchFamily="66" charset="-78"/>
              </a:rPr>
              <a:t>– сформувати базові навички підготовки результатів НД до їх апробації.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7163"/>
            <a:ext cx="7848871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191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615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Формулювання теми дослідження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Куб 3"/>
          <p:cNvSpPr/>
          <p:nvPr/>
        </p:nvSpPr>
        <p:spPr>
          <a:xfrm>
            <a:off x="4080927" y="3179836"/>
            <a:ext cx="684076" cy="580898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на</a:t>
            </a:r>
            <a:endParaRPr lang="ru-RU" sz="24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4898693" y="3179908"/>
            <a:ext cx="684076" cy="580898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з</a:t>
            </a:r>
            <a:endParaRPr lang="ru-RU" sz="24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5683105" y="3179836"/>
            <a:ext cx="684076" cy="580898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в</a:t>
            </a:r>
            <a:endParaRPr lang="ru-RU" sz="24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6470096" y="3179836"/>
            <a:ext cx="684076" cy="580898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а</a:t>
            </a:r>
            <a:endParaRPr lang="ru-RU" sz="24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 rot="16200000" flipH="1">
            <a:off x="5497990" y="1274076"/>
            <a:ext cx="288032" cy="3240361"/>
          </a:xfrm>
          <a:prstGeom prst="leftBrace">
            <a:avLst>
              <a:gd name="adj1" fmla="val 69261"/>
              <a:gd name="adj2" fmla="val 49267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ьная выноска 13"/>
          <p:cNvSpPr/>
          <p:nvPr/>
        </p:nvSpPr>
        <p:spPr>
          <a:xfrm>
            <a:off x="1141977" y="1818291"/>
            <a:ext cx="2736305" cy="792088"/>
          </a:xfrm>
          <a:prstGeom prst="wedgeEllipseCallout">
            <a:avLst>
              <a:gd name="adj1" fmla="val 71304"/>
              <a:gd name="adj2" fmla="val 11614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>
                <a:solidFill>
                  <a:schemeClr val="tx1"/>
                </a:solidFill>
              </a:rPr>
              <a:t>Н</a:t>
            </a:r>
            <a:r>
              <a:rPr lang="uk-UA" sz="1500" dirty="0" smtClean="0">
                <a:solidFill>
                  <a:schemeClr val="tx1"/>
                </a:solidFill>
              </a:rPr>
              <a:t>е варто починати зі слова </a:t>
            </a:r>
            <a:r>
              <a:rPr lang="uk-UA" sz="1500" b="1" dirty="0" smtClean="0">
                <a:solidFill>
                  <a:schemeClr val="tx1"/>
                </a:solidFill>
              </a:rPr>
              <a:t>Дослідження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65921" y="2354196"/>
            <a:ext cx="1944215" cy="39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більше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слів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34596" y="4223950"/>
            <a:ext cx="27363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 повинна відображати ПРЕДМЕТ дослідження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 rot="5400000">
            <a:off x="5494936" y="2423750"/>
            <a:ext cx="360040" cy="3240361"/>
          </a:xfrm>
          <a:prstGeom prst="rightBrace">
            <a:avLst>
              <a:gd name="adj1" fmla="val 39118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ьная выноска 16"/>
          <p:cNvSpPr/>
          <p:nvPr/>
        </p:nvSpPr>
        <p:spPr>
          <a:xfrm>
            <a:off x="462525" y="4547986"/>
            <a:ext cx="3960440" cy="1296144"/>
          </a:xfrm>
          <a:prstGeom prst="wedgeEllipseCallout">
            <a:avLst>
              <a:gd name="adj1" fmla="val 48825"/>
              <a:gd name="adj2" fmla="val -10588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>
                <a:solidFill>
                  <a:schemeClr val="tx1"/>
                </a:solidFill>
              </a:rPr>
              <a:t>М</a:t>
            </a:r>
            <a:r>
              <a:rPr lang="uk-UA" sz="1500" dirty="0" smtClean="0">
                <a:solidFill>
                  <a:schemeClr val="tx1"/>
                </a:solidFill>
              </a:rPr>
              <a:t>ожна починати із слова </a:t>
            </a:r>
            <a:r>
              <a:rPr lang="uk-UA" sz="1500" b="1" dirty="0" smtClean="0">
                <a:solidFill>
                  <a:schemeClr val="tx1"/>
                </a:solidFill>
              </a:rPr>
              <a:t>Удосконалення</a:t>
            </a:r>
            <a:r>
              <a:rPr lang="uk-UA" sz="1500" dirty="0" smtClean="0">
                <a:solidFill>
                  <a:schemeClr val="tx1"/>
                </a:solidFill>
              </a:rPr>
              <a:t>, але удосконалювати можливо лише методи дослідження предмета, а не сам предмет</a:t>
            </a:r>
            <a:endParaRPr lang="ru-RU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31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теми дослідження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ОЦІНЮВАННЯ ЗНАНЬ СТУДЕНТІВ ЗА КРЕДИТНО-МОДУЛЬНОЮ СИСТЕМОЮ 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793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onstantia" panose="02030602050306030303" pitchFamily="18" charset="0"/>
              </a:rPr>
              <a:t>Складові актуальності наукового дослідження </a:t>
            </a:r>
            <a:endParaRPr lang="ru-RU" dirty="0">
              <a:solidFill>
                <a:srgbClr val="0070C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038" y="4725144"/>
            <a:ext cx="8229600" cy="133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*</a:t>
            </a:r>
            <a:r>
              <a:rPr lang="uk-UA" sz="2400" dirty="0" smtClean="0"/>
              <a:t>Очевидність актуальності для автора не є достатньою !!!</a:t>
            </a:r>
          </a:p>
          <a:p>
            <a:pPr marL="0" indent="0">
              <a:buNone/>
            </a:pPr>
            <a:r>
              <a:rPr lang="uk-UA" sz="3600" spc="-300" dirty="0">
                <a:solidFill>
                  <a:srgbClr val="FF0000"/>
                </a:solidFill>
              </a:rPr>
              <a:t>**</a:t>
            </a:r>
            <a:r>
              <a:rPr lang="uk-UA" sz="2400" dirty="0" smtClean="0"/>
              <a:t>Актуальність дослідження аргументовано обґрунтовується в науковому і прикладному значенні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412776"/>
            <a:ext cx="2880320" cy="7213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Складові характеристики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23424" y="2852936"/>
            <a:ext cx="136950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сучасність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2852936"/>
            <a:ext cx="129614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важливість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2852936"/>
            <a:ext cx="140256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значущість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63425" y="2852936"/>
            <a:ext cx="1612137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злободенність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491487" y="3689255"/>
            <a:ext cx="136815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доречність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90486" y="3689255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безсумнівність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07463" y="3689255"/>
            <a:ext cx="14401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доцільність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8494" y="3689255"/>
            <a:ext cx="16561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невідкладність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16586" y="2492896"/>
            <a:ext cx="737183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2"/>
          </p:cNvCxnSpPr>
          <p:nvPr/>
        </p:nvCxnSpPr>
        <p:spPr>
          <a:xfrm>
            <a:off x="4572000" y="2134173"/>
            <a:ext cx="0" cy="35872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7" idx="0"/>
          </p:cNvCxnSpPr>
          <p:nvPr/>
        </p:nvCxnSpPr>
        <p:spPr>
          <a:xfrm>
            <a:off x="3851920" y="2492896"/>
            <a:ext cx="0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0"/>
          </p:cNvCxnSpPr>
          <p:nvPr/>
        </p:nvCxnSpPr>
        <p:spPr>
          <a:xfrm>
            <a:off x="1908174" y="2492896"/>
            <a:ext cx="1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3" idx="0"/>
          </p:cNvCxnSpPr>
          <p:nvPr/>
        </p:nvCxnSpPr>
        <p:spPr>
          <a:xfrm>
            <a:off x="1016586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8" idx="0"/>
          </p:cNvCxnSpPr>
          <p:nvPr/>
        </p:nvCxnSpPr>
        <p:spPr>
          <a:xfrm>
            <a:off x="5417297" y="2492896"/>
            <a:ext cx="0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00192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9" idx="0"/>
          </p:cNvCxnSpPr>
          <p:nvPr/>
        </p:nvCxnSpPr>
        <p:spPr>
          <a:xfrm>
            <a:off x="7369493" y="2492896"/>
            <a:ext cx="1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>
            <a:off x="8388424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805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Constantia" panose="02030602050306030303" pitchFamily="18" charset="0"/>
              </a:rPr>
              <a:t>Актуальність в науковому аспекті означає, що:</a:t>
            </a:r>
            <a:endParaRPr lang="ru-RU" sz="3600" dirty="0">
              <a:solidFill>
                <a:srgbClr val="0070C0"/>
              </a:solidFill>
              <a:latin typeface="Constantia" panose="020306020503060303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1187624" y="1623988"/>
            <a:ext cx="2949198" cy="216505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ndara" panose="020E0502030303020204" pitchFamily="34" charset="0"/>
            </a:endParaRPr>
          </a:p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Завдання фундаментальних наук вимагають розроблення даної теми для пояснення нових фактів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355976" y="1556792"/>
            <a:ext cx="3168352" cy="2232248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</a:t>
            </a:r>
          </a:p>
          <a:p>
            <a:pPr algn="ctr"/>
            <a:r>
              <a:rPr lang="uk-UA" dirty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       Уточнення, розвиток і вирішення проблеми наукового дослідження можливі й гостро необхідні в сучасних умовах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79512" y="4005064"/>
            <a:ext cx="3240360" cy="233576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Теоретичні положення наукового дослідження дозволять зняти існуючі розбіжності в розумінні процесу або явища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4561160" y="4077072"/>
            <a:ext cx="4306053" cy="2263754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 Гіпотези й закономірності, висунуті в науковому дослідженні дозволяють узагальнити відомі раніше та отримані автором емпіричні дані, спрогнозувати перебіг явищ і процесів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35696" y="1988840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1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184068" y="4395234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4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5576" y="4338189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3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1964242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2</a:t>
            </a:r>
            <a:endParaRPr lang="ru-RU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56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Актуальність теми у прикладному аспекті означає, що: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291264" cy="49685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завдання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прикладних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досліджень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вимагають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розроблення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питань</a:t>
            </a:r>
            <a:r>
              <a:rPr lang="ru-RU" dirty="0" smtClean="0">
                <a:latin typeface="Candara" panose="020E0502030303020204" pitchFamily="34" charset="0"/>
              </a:rPr>
              <a:t> з </a:t>
            </a:r>
            <a:r>
              <a:rPr lang="uk-UA" dirty="0" smtClean="0">
                <a:latin typeface="Candara" panose="020E0502030303020204" pitchFamily="34" charset="0"/>
              </a:rPr>
              <a:t>даної</a:t>
            </a:r>
            <a:r>
              <a:rPr lang="ru-RU" dirty="0" smtClean="0">
                <a:latin typeface="Candara" panose="020E0502030303020204" pitchFamily="34" charset="0"/>
              </a:rPr>
              <a:t> теми;</a:t>
            </a:r>
            <a:endParaRPr lang="uk-UA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існує загальна потреба вирішення завдань наукового дослідження для потреб суспільства, практики та виробництва</a:t>
            </a:r>
            <a:r>
              <a:rPr lang="ru-RU" dirty="0" smtClean="0">
                <a:latin typeface="Candara" panose="020E0502030303020204" pitchFamily="34" charset="0"/>
              </a:rPr>
              <a:t>;</a:t>
            </a:r>
            <a:endParaRPr lang="uk-UA" dirty="0" smtClean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наукові дослідження з даної теми істотно підвищують якість розробок творчих і наукових колективів у певній галузі знань</a:t>
            </a:r>
            <a:r>
              <a:rPr lang="ru-RU" dirty="0" smtClean="0">
                <a:latin typeface="Candara" panose="020E0502030303020204" pitchFamily="34" charset="0"/>
              </a:rPr>
              <a:t>;</a:t>
            </a:r>
            <a:endParaRPr lang="ru-RU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нові знання, отримані в науковому дослідженні, сприяють підвищенню кваліфікації кадрів або можуть увійти в навчальні програми навчання студентів</a:t>
            </a:r>
            <a:r>
              <a:rPr lang="ru-RU" dirty="0" smtClean="0">
                <a:latin typeface="Candara" panose="020E0502030303020204" pitchFamily="34" charset="0"/>
              </a:rPr>
              <a:t>.</a:t>
            </a:r>
            <a:endParaRPr lang="ru-RU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731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83768" y="512676"/>
            <a:ext cx="4248472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Актуальність</a:t>
            </a:r>
            <a:r>
              <a:rPr lang="ru-RU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теми</a:t>
            </a:r>
            <a:endParaRPr lang="ru-RU" sz="28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284984"/>
            <a:ext cx="4248472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Прикладна проблема</a:t>
            </a:r>
            <a:endParaRPr lang="ru-RU" sz="28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5589240"/>
            <a:ext cx="2124236" cy="792088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Необхідність отримання нового знання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45886" y="5873925"/>
            <a:ext cx="2124236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Наукова проблема 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9532" y="5877272"/>
            <a:ext cx="2124236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Достатність наукового знання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0" y="1484784"/>
            <a:ext cx="2627784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Характеризує суспільну корисність теми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6323143" y="1482513"/>
            <a:ext cx="2808312" cy="1512168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Відповідає на питання « Кому це потрібно? Що дає вирішення завдань?»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3156636" y="1482512"/>
            <a:ext cx="2902736" cy="1298415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Розкриває потребу у вирішенні певної проблеми (задачі)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6606226" y="4223180"/>
            <a:ext cx="2376264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Необхідність усунення протиріччя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3347864" y="4213804"/>
            <a:ext cx="2520280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Протиріччя між бажаним і існуючим станом</a:t>
            </a:r>
            <a:endParaRPr lang="ru-RU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285316" y="4221158"/>
            <a:ext cx="2272667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Ситуація, що виникла на практиці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16" name="Прямая соединительная линия 15"/>
          <p:cNvCxnSpPr>
            <a:stCxn id="4" idx="2"/>
            <a:endCxn id="12" idx="0"/>
          </p:cNvCxnSpPr>
          <p:nvPr/>
        </p:nvCxnSpPr>
        <p:spPr>
          <a:xfrm>
            <a:off x="4608004" y="1016732"/>
            <a:ext cx="0" cy="46578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13892" y="1249622"/>
            <a:ext cx="6413407" cy="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5" idx="0"/>
          </p:cNvCxnSpPr>
          <p:nvPr/>
        </p:nvCxnSpPr>
        <p:spPr>
          <a:xfrm>
            <a:off x="1313892" y="1249622"/>
            <a:ext cx="0" cy="235162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11" idx="0"/>
          </p:cNvCxnSpPr>
          <p:nvPr/>
        </p:nvCxnSpPr>
        <p:spPr>
          <a:xfrm>
            <a:off x="7727299" y="1249622"/>
            <a:ext cx="0" cy="232891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2" idx="4"/>
            <a:endCxn id="6" idx="0"/>
          </p:cNvCxnSpPr>
          <p:nvPr/>
        </p:nvCxnSpPr>
        <p:spPr>
          <a:xfrm>
            <a:off x="4608004" y="2780927"/>
            <a:ext cx="0" cy="504057"/>
          </a:xfrm>
          <a:prstGeom prst="straightConnector1">
            <a:avLst/>
          </a:prstGeom>
          <a:ln w="28575">
            <a:solidFill>
              <a:srgbClr val="0EB6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14" idx="0"/>
          </p:cNvCxnSpPr>
          <p:nvPr/>
        </p:nvCxnSpPr>
        <p:spPr>
          <a:xfrm>
            <a:off x="4608004" y="3789040"/>
            <a:ext cx="0" cy="424764"/>
          </a:xfrm>
          <a:prstGeom prst="straightConnector1">
            <a:avLst/>
          </a:prstGeom>
          <a:ln w="28575">
            <a:solidFill>
              <a:srgbClr val="0EB6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0" name="Прямая соединительная линия 20479"/>
          <p:cNvCxnSpPr>
            <a:stCxn id="14" idx="4"/>
            <a:endCxn id="8" idx="0"/>
          </p:cNvCxnSpPr>
          <p:nvPr/>
        </p:nvCxnSpPr>
        <p:spPr>
          <a:xfrm>
            <a:off x="4608004" y="5293924"/>
            <a:ext cx="0" cy="580001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5" name="Прямая соединительная линия 20484"/>
          <p:cNvCxnSpPr>
            <a:stCxn id="8" idx="1"/>
            <a:endCxn id="9" idx="3"/>
          </p:cNvCxnSpPr>
          <p:nvPr/>
        </p:nvCxnSpPr>
        <p:spPr>
          <a:xfrm flipH="1">
            <a:off x="2483768" y="6125953"/>
            <a:ext cx="1062118" cy="3347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7" name="Прямая соединительная линия 20486"/>
          <p:cNvCxnSpPr>
            <a:stCxn id="8" idx="3"/>
          </p:cNvCxnSpPr>
          <p:nvPr/>
        </p:nvCxnSpPr>
        <p:spPr>
          <a:xfrm>
            <a:off x="5670122" y="6125953"/>
            <a:ext cx="1062118" cy="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9" name="Прямая соединительная линия 20488"/>
          <p:cNvCxnSpPr>
            <a:stCxn id="15" idx="4"/>
            <a:endCxn id="9" idx="0"/>
          </p:cNvCxnSpPr>
          <p:nvPr/>
        </p:nvCxnSpPr>
        <p:spPr>
          <a:xfrm>
            <a:off x="1421650" y="5301278"/>
            <a:ext cx="0" cy="575994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2" name="Прямая соединительная линия 20491"/>
          <p:cNvCxnSpPr>
            <a:stCxn id="13" idx="4"/>
            <a:endCxn id="7" idx="0"/>
          </p:cNvCxnSpPr>
          <p:nvPr/>
        </p:nvCxnSpPr>
        <p:spPr>
          <a:xfrm>
            <a:off x="7794358" y="5303300"/>
            <a:ext cx="0" cy="28594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0012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692696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Об'єкт  дослідження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1860" y="4077072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Предмет дослідження 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860" y="3056874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Породжує проблемну ситуацію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-378550" y="2510898"/>
            <a:ext cx="1836204" cy="5760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/>
              <a:t>Дедуктивний </a:t>
            </a:r>
          </a:p>
          <a:p>
            <a:pPr algn="ctr"/>
            <a:r>
              <a:rPr lang="uk-UA" i="1" dirty="0" smtClean="0"/>
              <a:t>підхід</a:t>
            </a:r>
            <a:endParaRPr lang="ru-RU" i="1" dirty="0"/>
          </a:p>
        </p:txBody>
      </p:sp>
      <p:sp>
        <p:nvSpPr>
          <p:cNvPr id="5" name="Овал 4"/>
          <p:cNvSpPr/>
          <p:nvPr/>
        </p:nvSpPr>
        <p:spPr>
          <a:xfrm>
            <a:off x="1331640" y="1700809"/>
            <a:ext cx="1368152" cy="576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Явище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33818" y="1700808"/>
            <a:ext cx="1548172" cy="576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Предмет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788024" y="1700808"/>
            <a:ext cx="1368152" cy="576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Процес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88224" y="1700809"/>
            <a:ext cx="1440160" cy="576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Система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44208" y="4950118"/>
            <a:ext cx="2555776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Співвідноситься з об'єктом як «конкретне до загального»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43908" y="4950118"/>
            <a:ext cx="2520280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Розглядаються його складові в науковій роботі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87624" y="4941168"/>
            <a:ext cx="2448272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Сторона об'єкта яка безпосередньо вивчається </a:t>
            </a:r>
            <a:endParaRPr lang="ru-RU" dirty="0">
              <a:latin typeface="Candara" panose="020E0502030303020204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971600" y="908720"/>
            <a:ext cx="0" cy="42844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4"/>
            <a:endCxn id="7" idx="1"/>
          </p:cNvCxnSpPr>
          <p:nvPr/>
        </p:nvCxnSpPr>
        <p:spPr>
          <a:xfrm rot="16200000" flipH="1">
            <a:off x="2165776" y="2126813"/>
            <a:ext cx="996025" cy="1296144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12" idx="4"/>
            <a:endCxn id="7" idx="3"/>
          </p:cNvCxnSpPr>
          <p:nvPr/>
        </p:nvCxnSpPr>
        <p:spPr>
          <a:xfrm rot="5400000">
            <a:off x="6504257" y="2468851"/>
            <a:ext cx="996026" cy="612068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15716" y="1484784"/>
            <a:ext cx="52925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5" idx="0"/>
          </p:cNvCxnSpPr>
          <p:nvPr/>
        </p:nvCxnSpPr>
        <p:spPr>
          <a:xfrm>
            <a:off x="2015716" y="1484784"/>
            <a:ext cx="0" cy="216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2"/>
          </p:cNvCxnSpPr>
          <p:nvPr/>
        </p:nvCxnSpPr>
        <p:spPr>
          <a:xfrm>
            <a:off x="4463988" y="1124744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0" idx="0"/>
          </p:cNvCxnSpPr>
          <p:nvPr/>
        </p:nvCxnSpPr>
        <p:spPr>
          <a:xfrm>
            <a:off x="3707904" y="148478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56" name="Прямая соединительная линия 19455"/>
          <p:cNvCxnSpPr>
            <a:endCxn id="11" idx="0"/>
          </p:cNvCxnSpPr>
          <p:nvPr/>
        </p:nvCxnSpPr>
        <p:spPr>
          <a:xfrm>
            <a:off x="5472100" y="148478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59" name="Прямая соединительная линия 19458"/>
          <p:cNvCxnSpPr>
            <a:endCxn id="12" idx="0"/>
          </p:cNvCxnSpPr>
          <p:nvPr/>
        </p:nvCxnSpPr>
        <p:spPr>
          <a:xfrm>
            <a:off x="7308304" y="1484784"/>
            <a:ext cx="0" cy="216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1" name="Прямая соединительная линия 19460"/>
          <p:cNvCxnSpPr>
            <a:stCxn id="10" idx="4"/>
          </p:cNvCxnSpPr>
          <p:nvPr/>
        </p:nvCxnSpPr>
        <p:spPr>
          <a:xfrm>
            <a:off x="3707904" y="2276872"/>
            <a:ext cx="0" cy="7800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3" name="Прямая соединительная линия 19462"/>
          <p:cNvCxnSpPr>
            <a:stCxn id="11" idx="4"/>
          </p:cNvCxnSpPr>
          <p:nvPr/>
        </p:nvCxnSpPr>
        <p:spPr>
          <a:xfrm>
            <a:off x="5472100" y="2276871"/>
            <a:ext cx="0" cy="774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5" name="Прямая соединительная линия 19464"/>
          <p:cNvCxnSpPr>
            <a:stCxn id="7" idx="2"/>
            <a:endCxn id="6" idx="0"/>
          </p:cNvCxnSpPr>
          <p:nvPr/>
        </p:nvCxnSpPr>
        <p:spPr>
          <a:xfrm>
            <a:off x="5004048" y="3488922"/>
            <a:ext cx="0" cy="5881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8" name="Прямая соединительная линия 19467"/>
          <p:cNvCxnSpPr/>
          <p:nvPr/>
        </p:nvCxnSpPr>
        <p:spPr>
          <a:xfrm>
            <a:off x="2411760" y="4725144"/>
            <a:ext cx="53103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0" name="Прямая соединительная линия 19469"/>
          <p:cNvCxnSpPr>
            <a:endCxn id="15" idx="0"/>
          </p:cNvCxnSpPr>
          <p:nvPr/>
        </p:nvCxnSpPr>
        <p:spPr>
          <a:xfrm>
            <a:off x="2411760" y="472514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2" name="Прямая соединительная линия 19471"/>
          <p:cNvCxnSpPr>
            <a:stCxn id="6" idx="2"/>
            <a:endCxn id="14" idx="0"/>
          </p:cNvCxnSpPr>
          <p:nvPr/>
        </p:nvCxnSpPr>
        <p:spPr>
          <a:xfrm>
            <a:off x="5004048" y="4509120"/>
            <a:ext cx="0" cy="44099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4" name="Прямая соединительная линия 19473"/>
          <p:cNvCxnSpPr>
            <a:endCxn id="13" idx="0"/>
          </p:cNvCxnSpPr>
          <p:nvPr/>
        </p:nvCxnSpPr>
        <p:spPr>
          <a:xfrm>
            <a:off x="7722096" y="4725144"/>
            <a:ext cx="0" cy="22497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9866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483568"/>
          </a:xfrm>
        </p:spPr>
        <p:txBody>
          <a:bodyPr>
            <a:no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обґрунтування актуальності теми знаходиться певна проблемна ситуація</a:t>
            </a:r>
            <a:b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 ситуація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брак чого небудь, що перешкоджає нормальному функціонуванню системи і потребує задоволення в цьому (незадоволена потреба).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1600200"/>
            <a:ext cx="4608512" cy="4979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формулювання проблемної ситуації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016" y="1961783"/>
            <a:ext cx="1728192" cy="819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існує реально ця проблема?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0572" y="2323742"/>
            <a:ext cx="1728192" cy="10999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елементи чи факти відображають суть проблеми?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46546" y="2673660"/>
            <a:ext cx="2256556" cy="1174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вирішуються аналогічні проблемні ситуації у схожих випадках?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4136132"/>
            <a:ext cx="2304256" cy="1309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 розв'язання цієї проблемної ситуації є важливим на сьогодні?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4820" y="5441384"/>
            <a:ext cx="172819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компоненти проблемної ситуації є головними?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9408" y="5441384"/>
            <a:ext cx="172819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тенденції розвитку цієї проблеми?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4016" y="4136132"/>
            <a:ext cx="1728192" cy="1158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 суть проблемної ситуації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>
            <a:stCxn id="5" idx="3"/>
            <a:endCxn id="6" idx="1"/>
          </p:cNvCxnSpPr>
          <p:nvPr/>
        </p:nvCxnSpPr>
        <p:spPr>
          <a:xfrm>
            <a:off x="1872208" y="2371356"/>
            <a:ext cx="528364" cy="5023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" name="Прямая со стрелкой 14"/>
          <p:cNvCxnSpPr>
            <a:stCxn id="6" idx="3"/>
            <a:endCxn id="7" idx="1"/>
          </p:cNvCxnSpPr>
          <p:nvPr/>
        </p:nvCxnSpPr>
        <p:spPr>
          <a:xfrm>
            <a:off x="4128764" y="2873729"/>
            <a:ext cx="617782" cy="387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Прямая со стрелкой 16"/>
          <p:cNvCxnSpPr>
            <a:stCxn id="7" idx="3"/>
            <a:endCxn id="8" idx="0"/>
          </p:cNvCxnSpPr>
          <p:nvPr/>
        </p:nvCxnSpPr>
        <p:spPr>
          <a:xfrm>
            <a:off x="7003102" y="3260973"/>
            <a:ext cx="809258" cy="8751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Прямая со стрелкой 18"/>
          <p:cNvCxnSpPr>
            <a:stCxn id="8" idx="2"/>
            <a:endCxn id="9" idx="3"/>
          </p:cNvCxnSpPr>
          <p:nvPr/>
        </p:nvCxnSpPr>
        <p:spPr>
          <a:xfrm flipH="1">
            <a:off x="6083012" y="5445224"/>
            <a:ext cx="1729348" cy="5722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Прямая со стрелкой 20"/>
          <p:cNvCxnSpPr>
            <a:stCxn id="9" idx="1"/>
            <a:endCxn id="10" idx="3"/>
          </p:cNvCxnSpPr>
          <p:nvPr/>
        </p:nvCxnSpPr>
        <p:spPr>
          <a:xfrm flipH="1" flipV="1">
            <a:off x="3777600" y="5945440"/>
            <a:ext cx="577220" cy="72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Прямая со стрелкой 22"/>
          <p:cNvCxnSpPr>
            <a:stCxn id="10" idx="1"/>
            <a:endCxn id="11" idx="2"/>
          </p:cNvCxnSpPr>
          <p:nvPr/>
        </p:nvCxnSpPr>
        <p:spPr>
          <a:xfrm flipH="1" flipV="1">
            <a:off x="1008112" y="5294734"/>
            <a:ext cx="1041296" cy="6507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1525458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Куб 11"/>
          <p:cNvSpPr/>
          <p:nvPr/>
        </p:nvSpPr>
        <p:spPr>
          <a:xfrm>
            <a:off x="1900059" y="3794582"/>
            <a:ext cx="3960440" cy="792200"/>
          </a:xfrm>
          <a:prstGeom prst="cube">
            <a:avLst>
              <a:gd name="adj" fmla="val 687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       Наука </a:t>
            </a:r>
            <a:endParaRPr lang="ru-RU" dirty="0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2693053" y="3146510"/>
            <a:ext cx="2376264" cy="1080120"/>
          </a:xfrm>
          <a:prstGeom prst="flowChartMagneticDisk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1241" y="3923353"/>
            <a:ext cx="23780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Куб 8"/>
          <p:cNvSpPr/>
          <p:nvPr/>
        </p:nvSpPr>
        <p:spPr>
          <a:xfrm>
            <a:off x="1900965" y="2710573"/>
            <a:ext cx="3960440" cy="792088"/>
          </a:xfrm>
          <a:prstGeom prst="cube">
            <a:avLst>
              <a:gd name="adj" fmla="val 687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     Практика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цілі прикладного наукового дослідження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магнитный диск 3"/>
          <p:cNvSpPr/>
          <p:nvPr/>
        </p:nvSpPr>
        <p:spPr>
          <a:xfrm>
            <a:off x="2693053" y="2062501"/>
            <a:ext cx="2376264" cy="1080120"/>
          </a:xfrm>
          <a:prstGeom prst="flowChartMagneticDisk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729443" y="2818585"/>
            <a:ext cx="2304256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41445" y="2873781"/>
            <a:ext cx="504056" cy="177639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99375" y="3979457"/>
            <a:ext cx="216024" cy="17354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69117" y="2134509"/>
            <a:ext cx="122413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Тема НД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691241" y="4586782"/>
            <a:ext cx="0" cy="42804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9316" y="4586782"/>
            <a:ext cx="1095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3269117" y="5100789"/>
            <a:ext cx="1296144" cy="2919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Цілі НД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999375" y="2350533"/>
            <a:ext cx="216024" cy="551810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101" y="3106617"/>
            <a:ext cx="274637" cy="87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5865" y="4190682"/>
            <a:ext cx="274637" cy="88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Выноска 1 (граница и черта) 17"/>
          <p:cNvSpPr/>
          <p:nvPr/>
        </p:nvSpPr>
        <p:spPr>
          <a:xfrm>
            <a:off x="6653493" y="2422541"/>
            <a:ext cx="1584175" cy="506437"/>
          </a:xfrm>
          <a:prstGeom prst="accentBorderCallout1">
            <a:avLst>
              <a:gd name="adj1" fmla="val 18750"/>
              <a:gd name="adj2" fmla="val -8333"/>
              <a:gd name="adj3" fmla="val 101557"/>
              <a:gd name="adj4" fmla="val -14094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ПРИКЛАДНА ПРОБЛЕМА</a:t>
            </a:r>
            <a:endParaRPr lang="ru-RU" sz="1600" dirty="0"/>
          </a:p>
        </p:txBody>
      </p:sp>
      <p:sp>
        <p:nvSpPr>
          <p:cNvPr id="24" name="Выноска 1 (граница и черта) 23"/>
          <p:cNvSpPr/>
          <p:nvPr/>
        </p:nvSpPr>
        <p:spPr>
          <a:xfrm>
            <a:off x="6653493" y="3726238"/>
            <a:ext cx="1584175" cy="506437"/>
          </a:xfrm>
          <a:prstGeom prst="accentBorderCallout1">
            <a:avLst>
              <a:gd name="adj1" fmla="val 18750"/>
              <a:gd name="adj2" fmla="val -8333"/>
              <a:gd name="adj3" fmla="val 63258"/>
              <a:gd name="adj4" fmla="val -14677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НАУКОВА ПРОБЛЕМА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55823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проблемної ситуації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світовому ринку українські експортери зерна зустрічаються з жорсткою конкуренцією, а на національному з недосконалістю вітчизняної соціально-економічної системи. Слабкий економічний стан, нестабільне політичне середовище, необґрунтоване втручання держави в регулювання ринку зерна і відсутність заходів для розвитку інфраструктури зернової логістики негативно впливають на функціонування цих підприємств. Проблема полягає у недостатньому рівні захищеності цих підприємств від дії вищезазначених деструктивних чинників, що обумовлює необхідність обґрунтування шляхів вирішення проблеми захисту інтересів українських зерноекспортерів.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3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Завдання наукового семінару</a:t>
            </a:r>
            <a:endParaRPr lang="ru-RU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95536" y="2490947"/>
            <a:ext cx="2304256" cy="3164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1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Ознайомитися з сучасними підходами до апробації результатів наукових досліджень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31840" y="2490947"/>
            <a:ext cx="2448272" cy="3164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З'ясувати особливості та вимоги апробації результатів наукових досліджень шляхом оприлюднення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40152" y="2490948"/>
            <a:ext cx="2808312" cy="31643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Засвоїти основні принципи та критерії апробації результатів наукових досліджень шляхом колективного обговорення та експериментального впровадження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Соединительная линия уступом 7"/>
          <p:cNvCxnSpPr>
            <a:stCxn id="4" idx="0"/>
          </p:cNvCxnSpPr>
          <p:nvPr/>
        </p:nvCxnSpPr>
        <p:spPr>
          <a:xfrm rot="5400000" flipH="1" flipV="1">
            <a:off x="4122925" y="-730436"/>
            <a:ext cx="646122" cy="579664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7" idx="0"/>
          </p:cNvCxnSpPr>
          <p:nvPr/>
        </p:nvCxnSpPr>
        <p:spPr>
          <a:xfrm>
            <a:off x="7344308" y="1844824"/>
            <a:ext cx="0" cy="6461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355976" y="1196752"/>
            <a:ext cx="0" cy="12941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1560" y="1196752"/>
            <a:ext cx="79928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620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актуальності теми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цієї роботи пов'язана з формуванням національної системи освіти на засадах сучасної європейської моделі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[1-2]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Нашій державі потрібно відшукати свою нішу в міжнародному освітньому просторі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Суттєва роль в реалізації вказаних завдань повинна бути відведена сучасній вищій школі. Серед пріоритетів її розвитку впровадження систем управління якістю вищої освіти важливим елементом якої є оцінка якості сформованих знань. Кредитно-модульна система є найбільш мотивуючою для студентської молоді в досягненні найвищих результатів навчання, а існуючі проблеми оцінювання програмних результатів щодо знань студентів в процесі її впровадження і обумовили вибір цієї теми.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35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619671" y="573592"/>
            <a:ext cx="60568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3200" b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ОБ</a:t>
            </a:r>
            <a:r>
              <a:rPr lang="en-US" altLang="ru-RU" sz="3200" b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’</a:t>
            </a:r>
            <a:r>
              <a:rPr lang="uk-UA" altLang="ru-RU" sz="3200" b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ЄКТИ ДОСЛІДЖЕННЯ </a:t>
            </a:r>
            <a:endParaRPr lang="ru-RU" altLang="ru-RU" sz="3200" b="1" dirty="0" smtClean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208957" y="1196752"/>
            <a:ext cx="8591550" cy="4648200"/>
            <a:chOff x="144" y="528"/>
            <a:chExt cx="5412" cy="2928"/>
          </a:xfrm>
        </p:grpSpPr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240" y="912"/>
              <a:ext cx="2448" cy="816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/>
                <a:t>Емпіричні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(наприклад, якість продукції,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собівартість виробів, тощо)</a:t>
              </a:r>
              <a:endParaRPr lang="ru-RU" altLang="ru-RU" sz="2400" dirty="0" smtClean="0"/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2880" y="912"/>
              <a:ext cx="2676" cy="816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/>
                <a:t>Теоретичні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(наприклад, дія закону вартості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тощо)</a:t>
              </a:r>
              <a:endParaRPr lang="ru-RU" altLang="ru-RU" sz="2400" dirty="0" smtClean="0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144" y="2496"/>
              <a:ext cx="2600" cy="96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/>
                <a:t>Натуральні (фізичні)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існують у природі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об</a:t>
              </a:r>
              <a:r>
                <a:rPr lang="en-US" altLang="ru-RU" sz="2400" dirty="0" smtClean="0"/>
                <a:t>’</a:t>
              </a:r>
              <a:r>
                <a:rPr lang="uk-UA" altLang="ru-RU" sz="2400" dirty="0" smtClean="0"/>
                <a:t>єктивно, незалежно від волі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і свідомості людини</a:t>
              </a:r>
              <a:endParaRPr lang="ru-RU" altLang="ru-RU" sz="2400" dirty="0" smtClean="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2976" y="2496"/>
              <a:ext cx="1872" cy="96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/>
                <a:t>Штучні,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в тому числі технічні,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dirty="0" smtClean="0"/>
                <a:t>створені з волі людини</a:t>
              </a:r>
              <a:endParaRPr lang="ru-RU" altLang="ru-RU" sz="2400" dirty="0" smtClean="0"/>
            </a:p>
          </p:txBody>
        </p:sp>
        <p:grpSp>
          <p:nvGrpSpPr>
            <p:cNvPr id="33803" name="Group 11"/>
            <p:cNvGrpSpPr>
              <a:grpSpLocks/>
            </p:cNvGrpSpPr>
            <p:nvPr/>
          </p:nvGrpSpPr>
          <p:grpSpPr bwMode="auto">
            <a:xfrm>
              <a:off x="624" y="1728"/>
              <a:ext cx="3072" cy="768"/>
              <a:chOff x="624" y="1776"/>
              <a:chExt cx="3072" cy="720"/>
            </a:xfrm>
          </p:grpSpPr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 flipH="1">
                <a:off x="624" y="1776"/>
                <a:ext cx="960" cy="72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>
                <a:off x="1584" y="1776"/>
                <a:ext cx="2112" cy="72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/>
              </a:p>
            </p:txBody>
          </p:sp>
        </p:grp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>
              <a:off x="1488" y="528"/>
              <a:ext cx="1392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2880" y="528"/>
              <a:ext cx="1344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/>
            </a:p>
          </p:txBody>
        </p:sp>
      </p:grpSp>
    </p:spTree>
    <p:extLst>
      <p:ext uri="{BB962C8B-B14F-4D97-AF65-F5344CB8AC3E}">
        <p14:creationId xmlns:p14="http://schemas.microsoft.com/office/powerpoint/2010/main" xmlns="" val="395376029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Взаємозв'язок формулювання проблеми, цілі, об'єкта, предмета і назви теми наукового дослідження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1944128" y="2737501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Прикладна проблема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1944128" y="4113076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Наукова проблема</a:t>
            </a:r>
            <a:endParaRPr lang="ru-RU" dirty="0"/>
          </a:p>
        </p:txBody>
      </p:sp>
      <p:sp>
        <p:nvSpPr>
          <p:cNvPr id="7" name="Куб 6"/>
          <p:cNvSpPr/>
          <p:nvPr/>
        </p:nvSpPr>
        <p:spPr>
          <a:xfrm>
            <a:off x="1944128" y="5525355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Ціль</a:t>
            </a:r>
            <a:endParaRPr lang="ru-RU" dirty="0"/>
          </a:p>
        </p:txBody>
      </p:sp>
      <p:sp>
        <p:nvSpPr>
          <p:cNvPr id="8" name="Куб 7"/>
          <p:cNvSpPr/>
          <p:nvPr/>
        </p:nvSpPr>
        <p:spPr>
          <a:xfrm>
            <a:off x="5634461" y="5533478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Назва теми</a:t>
            </a:r>
            <a:endParaRPr lang="ru-RU" dirty="0"/>
          </a:p>
        </p:txBody>
      </p:sp>
      <p:sp>
        <p:nvSpPr>
          <p:cNvPr id="9" name="Куб 8"/>
          <p:cNvSpPr/>
          <p:nvPr/>
        </p:nvSpPr>
        <p:spPr>
          <a:xfrm>
            <a:off x="5634461" y="4113076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ru-RU" dirty="0"/>
          </a:p>
        </p:txBody>
      </p:sp>
      <p:sp>
        <p:nvSpPr>
          <p:cNvPr id="10" name="Куб 9"/>
          <p:cNvSpPr/>
          <p:nvPr/>
        </p:nvSpPr>
        <p:spPr>
          <a:xfrm>
            <a:off x="5632145" y="2648921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Об'єкт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4854043"/>
            <a:ext cx="183569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формулювання предмету дослідження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6105" y="2993860"/>
            <a:ext cx="225853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Недостатність наукових знань для вирішення прикладної проблеми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4854043"/>
            <a:ext cx="177328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заперечення</a:t>
            </a:r>
            <a:r>
              <a:rPr lang="uk-UA" sz="1600" i="1" dirty="0" smtClean="0">
                <a:solidFill>
                  <a:srgbClr val="FF0000"/>
                </a:solidFill>
              </a:rPr>
              <a:t> </a:t>
            </a:r>
            <a:r>
              <a:rPr lang="uk-UA" sz="1600" i="1" dirty="0" smtClean="0">
                <a:solidFill>
                  <a:schemeClr val="tx1"/>
                </a:solidFill>
              </a:rPr>
              <a:t> формулювання проблеми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04248" y="3347468"/>
            <a:ext cx="1835696" cy="6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chemeClr val="tx1"/>
                </a:solidFill>
              </a:rPr>
              <a:t>д</a:t>
            </a:r>
            <a:r>
              <a:rPr lang="uk-UA" sz="1600" i="1" dirty="0" smtClean="0">
                <a:solidFill>
                  <a:schemeClr val="tx1"/>
                </a:solidFill>
              </a:rPr>
              <a:t>ослідницька  сторона об'єкту 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2089429"/>
            <a:ext cx="216024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Явище, що народжує проблему</a:t>
            </a:r>
            <a:endParaRPr lang="ru-RU" sz="1600" i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stCxn id="4" idx="5"/>
            <a:endCxn id="10" idx="2"/>
          </p:cNvCxnSpPr>
          <p:nvPr/>
        </p:nvCxnSpPr>
        <p:spPr>
          <a:xfrm flipV="1">
            <a:off x="3384288" y="3007784"/>
            <a:ext cx="2247857" cy="189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3"/>
            <a:endCxn id="6" idx="1"/>
          </p:cNvCxnSpPr>
          <p:nvPr/>
        </p:nvCxnSpPr>
        <p:spPr>
          <a:xfrm>
            <a:off x="2629381" y="3385573"/>
            <a:ext cx="0" cy="7971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3"/>
            <a:endCxn id="7" idx="1"/>
          </p:cNvCxnSpPr>
          <p:nvPr/>
        </p:nvCxnSpPr>
        <p:spPr>
          <a:xfrm>
            <a:off x="2629381" y="4761148"/>
            <a:ext cx="0" cy="833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3"/>
            <a:endCxn id="9" idx="1"/>
          </p:cNvCxnSpPr>
          <p:nvPr/>
        </p:nvCxnSpPr>
        <p:spPr>
          <a:xfrm>
            <a:off x="6317398" y="3296993"/>
            <a:ext cx="2316" cy="885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>
            <a:stCxn id="9" idx="3"/>
            <a:endCxn id="8" idx="1"/>
          </p:cNvCxnSpPr>
          <p:nvPr/>
        </p:nvCxnSpPr>
        <p:spPr>
          <a:xfrm>
            <a:off x="6319714" y="4761148"/>
            <a:ext cx="0" cy="841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55" name="Прямая со стрелкой 2054"/>
          <p:cNvCxnSpPr>
            <a:stCxn id="8" idx="2"/>
          </p:cNvCxnSpPr>
          <p:nvPr/>
        </p:nvCxnSpPr>
        <p:spPr>
          <a:xfrm flipH="1" flipV="1">
            <a:off x="3131842" y="3385573"/>
            <a:ext cx="2502619" cy="2506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2726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об'єкта та предмета дослідження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 дослідження є процес об'єктивної, комплексної і достовірної оцінки знань, вмінь та інших компетентностей, що передбачені освітньо-професійною програмою підготовки фахівця.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дослідження є закономірності та критерії оцінювання знань студентів в умовах кредитно-модульної системи організації навчального процесу.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4012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15816" y="1052736"/>
            <a:ext cx="352839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entury" panose="02040604050505020304" pitchFamily="18" charset="0"/>
              </a:rPr>
              <a:t>Мета дослідження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311685"/>
            <a:ext cx="2232248" cy="8664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Містить методологічну частину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3690530"/>
            <a:ext cx="1603815" cy="9481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Виділення базової методології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666" y="3690530"/>
            <a:ext cx="1883916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Вектор спрямування думок дослідника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690530"/>
            <a:ext cx="2084958" cy="8640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Зазначення необхідного результату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19091" y="3690530"/>
            <a:ext cx="1944217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Формулювання заходів для усунення проблеми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58952" y="2311685"/>
            <a:ext cx="2232248" cy="8664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Містить практичну частину</a:t>
            </a:r>
            <a:endParaRPr lang="ru-RU" dirty="0">
              <a:latin typeface="Century" panose="020406040505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5" idx="2"/>
            <a:endCxn id="8" idx="0"/>
          </p:cNvCxnSpPr>
          <p:nvPr/>
        </p:nvCxnSpPr>
        <p:spPr>
          <a:xfrm flipH="1">
            <a:off x="1187624" y="3178162"/>
            <a:ext cx="1116124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4" name="Прямая соединительная линия 13"/>
          <p:cNvCxnSpPr>
            <a:stCxn id="5" idx="2"/>
            <a:endCxn id="7" idx="0"/>
          </p:cNvCxnSpPr>
          <p:nvPr/>
        </p:nvCxnSpPr>
        <p:spPr>
          <a:xfrm>
            <a:off x="2303748" y="3178162"/>
            <a:ext cx="981928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11" idx="2"/>
            <a:endCxn id="9" idx="0"/>
          </p:cNvCxnSpPr>
          <p:nvPr/>
        </p:nvCxnSpPr>
        <p:spPr>
          <a:xfrm flipH="1">
            <a:off x="5614479" y="3178162"/>
            <a:ext cx="1260597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9" name="Прямая соединительная линия 18"/>
          <p:cNvCxnSpPr>
            <a:stCxn id="11" idx="2"/>
            <a:endCxn id="10" idx="0"/>
          </p:cNvCxnSpPr>
          <p:nvPr/>
        </p:nvCxnSpPr>
        <p:spPr>
          <a:xfrm>
            <a:off x="6875076" y="3178162"/>
            <a:ext cx="1116124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1" name="Прямая соединительная линия 20"/>
          <p:cNvCxnSpPr>
            <a:stCxn id="4" idx="2"/>
            <a:endCxn id="5" idx="0"/>
          </p:cNvCxnSpPr>
          <p:nvPr/>
        </p:nvCxnSpPr>
        <p:spPr>
          <a:xfrm flipH="1">
            <a:off x="2303748" y="1772816"/>
            <a:ext cx="2376264" cy="53886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3" name="Прямая соединительная линия 22"/>
          <p:cNvCxnSpPr>
            <a:stCxn id="4" idx="2"/>
            <a:endCxn id="11" idx="0"/>
          </p:cNvCxnSpPr>
          <p:nvPr/>
        </p:nvCxnSpPr>
        <p:spPr>
          <a:xfrm>
            <a:off x="4680012" y="1772816"/>
            <a:ext cx="2195064" cy="53886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15293307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формулювання мети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356" y="1916832"/>
            <a:ext cx="8229600" cy="452596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роботи є аналіз підходів до розробки критеріїв модульно-рейтингового оцінювання знань студентів з різними рівнями підготовки та формування системи критеріїв які є факторами їх мотивації.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635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entury" panose="02040604050505020304" pitchFamily="18" charset="0"/>
              </a:rPr>
              <a:t>Вимоги до формування завдань дослідження</a:t>
            </a:r>
            <a:endParaRPr lang="ru-RU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91683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Усі завдання формулюються   в послідовності планових </a:t>
            </a:r>
          </a:p>
          <a:p>
            <a:pPr algn="ctr"/>
            <a:r>
              <a:rPr lang="uk-UA" dirty="0" smtClean="0">
                <a:latin typeface="Candara" panose="020E0502030303020204" pitchFamily="34" charset="0"/>
              </a:rPr>
              <a:t>етапів реалізації дослідження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41168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Формулювання завдань слід проводити в минулому часі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43010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Змістовно завдання повинно розкривати конкретну діяльність автора на відповідному етапі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4941168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 Завдання формулюються чітко, однозначно та лаконічно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343010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Серед переліку завдань не повинно бути таких, які не відносяться до сфери обраного предмету дослідження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191683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Число завдань повинно бути самодостатнім для досягнення мети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698352" y="3503852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2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4909600" y="5267385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6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4909600" y="3574118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5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698352" y="5267385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3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698352" y="2204864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1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4914892" y="2091473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4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2577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завдань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досягнення поставленої мети в роботі вирішували наступні завдання: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проводили аналіз бібліографічних джерел щодо оцінювання знань в умовах кредитно-модульної системи організації навчального процесу;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аналізували критерії засвоєння економічних знань в умовах кредитно-модульною системи організації навчального процесу;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формували систему критеріїв оцінювання економічних знань, які є факторами мотивації студентів з різними рівнями підготовки.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005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Інформаційна база дослідження 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1335049" y="1487165"/>
            <a:ext cx="3240360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Визначити наукові школи та науковців, які займались дотичною до Вашої тематикою</a:t>
            </a:r>
            <a:endParaRPr lang="ru-RU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572000" y="1487165"/>
            <a:ext cx="3240360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Ідентифікувати вчених вітчизняних, близького і далекого зарубіжжя, які займалися аналогічними дослідженнями</a:t>
            </a:r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335049" y="3849363"/>
            <a:ext cx="3236951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Вказати коротко узагальнену тематику дослідження цих груп вчених (Чим вони займались?)</a:t>
            </a:r>
            <a:endParaRPr lang="ru-RU" dirty="0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4575409" y="3849363"/>
            <a:ext cx="3236951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Зазначити нормативно-правові статистичні та інші джерела, які використовувались в процесі дослідження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10019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054" y="116632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інформаційної бази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362" y="836712"/>
            <a:ext cx="8856984" cy="5702622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діагностичних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щодо оцінювання знань займались українські науковці 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Амоша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Ю.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Бажал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Бодров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Галиця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Гальчинський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Геєць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 Даниленко, Г.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Єрохін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Я. Жаліло, Е. Забарна, Б.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Кваснюк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Ю.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Кіндзерський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Кондрашов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Семиноженко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Соколенко, В. Соловйов, А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Сухоруков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Трофимчук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Туган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-Барановський, Л. Федулова,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Чухно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М. Якубовський та ін. В останні роки активно розвивається напрямок щодо дослідження питань комплексного оцінювання навчальних досягнень. Результати дослідження з цієї тематики знайшли відображення у наукових працях таких українських вчених як В. Андрійчук,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Бегма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Бінько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Варналій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Васильців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Власюк, В. Горбулін, Б. Губський, М. Денисенко, Я. Жаліло, О. Захаров,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Корольчук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Ляшенко,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Мунтіян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овицький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Пастернак-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Таранушенко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Собкевич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Токар,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Шлемко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Н. Юрків та ін. Інформаційною базою дослідження були текстові та електронні матеріали щодо реалізації завдань Болонського процесу, освітня статистика, матеріали опитувань студентів ЗВО.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61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70992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Походження та інтерпретація терміну «апробація»</a:t>
            </a:r>
            <a:endParaRPr lang="ru-RU" sz="36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Апробація (лат. 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pprobation)</a:t>
            </a:r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схвалення, визнання, встановлення якості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1242854"/>
              </p:ext>
            </p:extLst>
          </p:nvPr>
        </p:nvGraphicFramePr>
        <p:xfrm>
          <a:off x="287524" y="2194561"/>
          <a:ext cx="8568951" cy="40973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7991"/>
                <a:gridCol w="2294437"/>
                <a:gridCol w="4716523"/>
              </a:tblGrid>
              <a:tr h="33401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Термін</a:t>
                      </a:r>
                      <a:endParaRPr lang="ru-RU" sz="1600" dirty="0"/>
                    </a:p>
                  </a:txBody>
                  <a:tcPr>
                    <a:solidFill>
                      <a:srgbClr val="E85D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Сфера застосування</a:t>
                      </a:r>
                      <a:endParaRPr lang="ru-RU" sz="1600" dirty="0"/>
                    </a:p>
                  </a:txBody>
                  <a:tcPr>
                    <a:solidFill>
                      <a:srgbClr val="E85D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Зміст поняття</a:t>
                      </a:r>
                      <a:endParaRPr lang="ru-RU" sz="1600" dirty="0"/>
                    </a:p>
                  </a:txBody>
                  <a:tcPr>
                    <a:solidFill>
                      <a:srgbClr val="E85D4E"/>
                    </a:solidFill>
                  </a:tcPr>
                </a:tc>
              </a:tr>
              <a:tr h="576937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Апробація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Римо-католицьке</a:t>
                      </a:r>
                      <a:r>
                        <a:rPr lang="uk-UA" sz="1600" baseline="0" dirty="0" smtClean="0"/>
                        <a:t> право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Акт, який подається єпископу для засвідчення</a:t>
                      </a:r>
                      <a:r>
                        <a:rPr lang="uk-UA" sz="1600" baseline="0" dirty="0" smtClean="0"/>
                        <a:t> його церковного служіння </a:t>
                      </a:r>
                      <a:endParaRPr lang="ru-RU" sz="1600" dirty="0"/>
                    </a:p>
                  </a:txBody>
                  <a:tcPr/>
                </a:tc>
              </a:tr>
              <a:tr h="9681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Апробація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Інноваційна</a:t>
                      </a:r>
                      <a:r>
                        <a:rPr lang="uk-UA" sz="1600" baseline="0" dirty="0" smtClean="0"/>
                        <a:t> діяльність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Перевірка в дії теоретично</a:t>
                      </a:r>
                      <a:r>
                        <a:rPr lang="uk-UA" sz="1600" baseline="0" dirty="0" smtClean="0"/>
                        <a:t> обґрунтованих програм та проектів, оцінка ефективності їх практичної реалізації</a:t>
                      </a:r>
                      <a:endParaRPr lang="ru-RU" sz="1600" dirty="0"/>
                    </a:p>
                  </a:txBody>
                  <a:tcPr/>
                </a:tc>
              </a:tr>
              <a:tr h="5724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Апробація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Управління проектами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Методи оцінки (схвалення) певних проектів </a:t>
                      </a:r>
                      <a:endParaRPr lang="ru-RU" sz="1600" dirty="0"/>
                    </a:p>
                  </a:txBody>
                  <a:tcPr/>
                </a:tc>
              </a:tr>
              <a:tr h="57693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Апробація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Сільське господарство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Визначення сортових якостей посівів із метою</a:t>
                      </a:r>
                      <a:r>
                        <a:rPr lang="uk-UA" sz="1600" baseline="0" dirty="0" smtClean="0"/>
                        <a:t> вибору кращого з них для насіння </a:t>
                      </a:r>
                      <a:endParaRPr lang="ru-RU" sz="1600" dirty="0"/>
                    </a:p>
                  </a:txBody>
                  <a:tcPr/>
                </a:tc>
              </a:tr>
              <a:tr h="106319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Апробація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Усі сфери економічної діяльності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/>
                        <a:t>Перевірка на практиці, в реальних умовах теоретично побудованих методів, розрахунків, схем, моделей</a:t>
                      </a:r>
                      <a:r>
                        <a:rPr lang="uk-UA" sz="1600" baseline="0" dirty="0" smtClean="0"/>
                        <a:t> економічних процесів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0874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267744" y="476672"/>
            <a:ext cx="4495800" cy="84137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Загальнонаукові методи дослідження</a:t>
            </a:r>
            <a:endParaRPr lang="ru-RU" alt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5105400" y="6031468"/>
            <a:ext cx="2743200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000000"/>
                </a:solidFill>
                <a:latin typeface="Times New Roman" pitchFamily="18" charset="0"/>
              </a:rPr>
              <a:t>вимірювання</a:t>
            </a:r>
            <a:endParaRPr lang="ru-RU" altLang="ru-RU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2509" name="Group 45"/>
          <p:cNvGrpSpPr>
            <a:grpSpLocks/>
          </p:cNvGrpSpPr>
          <p:nvPr/>
        </p:nvGrpSpPr>
        <p:grpSpPr bwMode="auto">
          <a:xfrm>
            <a:off x="541338" y="1330325"/>
            <a:ext cx="7307263" cy="4903788"/>
            <a:chOff x="341" y="838"/>
            <a:chExt cx="4603" cy="3089"/>
          </a:xfrm>
        </p:grpSpPr>
        <p:grpSp>
          <p:nvGrpSpPr>
            <p:cNvPr id="62480" name="Group 16"/>
            <p:cNvGrpSpPr>
              <a:grpSpLocks/>
            </p:cNvGrpSpPr>
            <p:nvPr/>
          </p:nvGrpSpPr>
          <p:grpSpPr bwMode="auto">
            <a:xfrm>
              <a:off x="341" y="838"/>
              <a:ext cx="1733" cy="2726"/>
              <a:chOff x="341" y="1222"/>
              <a:chExt cx="1733" cy="2726"/>
            </a:xfrm>
          </p:grpSpPr>
          <p:sp>
            <p:nvSpPr>
              <p:cNvPr id="62470" name="Rectangle 6"/>
              <p:cNvSpPr>
                <a:spLocks noChangeArrowheads="1"/>
              </p:cNvSpPr>
              <p:nvPr/>
            </p:nvSpPr>
            <p:spPr bwMode="auto">
              <a:xfrm>
                <a:off x="346" y="1222"/>
                <a:ext cx="1723" cy="377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Теоретичні та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 емпіричні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2" name="Text Box 8"/>
              <p:cNvSpPr txBox="1">
                <a:spLocks noChangeArrowheads="1"/>
              </p:cNvSpPr>
              <p:nvPr/>
            </p:nvSpPr>
            <p:spPr bwMode="auto">
              <a:xfrm>
                <a:off x="346" y="1651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аналіз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3" name="Text Box 9"/>
              <p:cNvSpPr txBox="1">
                <a:spLocks noChangeArrowheads="1"/>
              </p:cNvSpPr>
              <p:nvPr/>
            </p:nvSpPr>
            <p:spPr bwMode="auto">
              <a:xfrm>
                <a:off x="346" y="1939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синтез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4" name="Text Box 10"/>
              <p:cNvSpPr txBox="1">
                <a:spLocks noChangeArrowheads="1"/>
              </p:cNvSpPr>
              <p:nvPr/>
            </p:nvSpPr>
            <p:spPr bwMode="auto">
              <a:xfrm>
                <a:off x="343" y="2227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індукція і дедукція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5" name="Text Box 11"/>
              <p:cNvSpPr txBox="1">
                <a:spLocks noChangeArrowheads="1"/>
              </p:cNvSpPr>
              <p:nvPr/>
            </p:nvSpPr>
            <p:spPr bwMode="auto">
              <a:xfrm>
                <a:off x="343" y="2515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аналогія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6" name="Text Box 12"/>
              <p:cNvSpPr txBox="1">
                <a:spLocks noChangeArrowheads="1"/>
              </p:cNvSpPr>
              <p:nvPr/>
            </p:nvSpPr>
            <p:spPr bwMode="auto">
              <a:xfrm>
                <a:off x="341" y="2796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моделювання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7" name="Text Box 13"/>
              <p:cNvSpPr txBox="1">
                <a:spLocks noChangeArrowheads="1"/>
              </p:cNvSpPr>
              <p:nvPr/>
            </p:nvSpPr>
            <p:spPr bwMode="auto">
              <a:xfrm>
                <a:off x="341" y="3098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абстракція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8" name="Text Box 14"/>
              <p:cNvSpPr txBox="1">
                <a:spLocks noChangeArrowheads="1"/>
              </p:cNvSpPr>
              <p:nvPr/>
            </p:nvSpPr>
            <p:spPr bwMode="auto">
              <a:xfrm>
                <a:off x="341" y="3386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конкретизація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9" name="Text Box 15"/>
              <p:cNvSpPr txBox="1">
                <a:spLocks noChangeArrowheads="1"/>
              </p:cNvSpPr>
              <p:nvPr/>
            </p:nvSpPr>
            <p:spPr bwMode="auto">
              <a:xfrm>
                <a:off x="341" y="3715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dirty="0" smtClean="0">
                    <a:solidFill>
                      <a:srgbClr val="000000"/>
                    </a:solidFill>
                    <a:latin typeface="Times New Roman" pitchFamily="18" charset="0"/>
                  </a:rPr>
                  <a:t>системний аналіз</a:t>
                </a:r>
                <a:endParaRPr lang="ru-RU" altLang="ru-RU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4014" y="1183"/>
              <a:ext cx="0" cy="11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3216" y="911"/>
              <a:ext cx="1728" cy="27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Специфічні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auto">
            <a:xfrm>
              <a:off x="3216" y="1296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dirty="0" smtClean="0">
                  <a:solidFill>
                    <a:srgbClr val="000000"/>
                  </a:solidFill>
                  <a:latin typeface="Times New Roman" pitchFamily="18" charset="0"/>
                </a:rPr>
                <a:t>Теоретичні</a:t>
              </a:r>
              <a:endParaRPr lang="ru-RU" altLang="ru-RU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3216" y="1593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формалізація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3216" y="1929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гіпотетичний метод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4" name="Text Box 20"/>
            <p:cNvSpPr txBox="1">
              <a:spLocks noChangeArrowheads="1"/>
            </p:cNvSpPr>
            <p:nvPr/>
          </p:nvSpPr>
          <p:spPr bwMode="auto">
            <a:xfrm>
              <a:off x="3216" y="2217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аксіоматичний метод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3216" y="2505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створення теорії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3216" y="2854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Емпіричні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>
              <a:off x="3072" y="1413"/>
              <a:ext cx="0" cy="122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9" name="Line 25"/>
            <p:cNvSpPr>
              <a:spLocks noChangeShapeType="1"/>
            </p:cNvSpPr>
            <p:nvPr/>
          </p:nvSpPr>
          <p:spPr bwMode="auto">
            <a:xfrm>
              <a:off x="3072" y="141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0" name="Line 26"/>
            <p:cNvSpPr>
              <a:spLocks noChangeShapeType="1"/>
            </p:cNvSpPr>
            <p:nvPr/>
          </p:nvSpPr>
          <p:spPr bwMode="auto">
            <a:xfrm>
              <a:off x="3074" y="263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1" name="Line 27"/>
            <p:cNvSpPr>
              <a:spLocks noChangeShapeType="1"/>
            </p:cNvSpPr>
            <p:nvPr/>
          </p:nvSpPr>
          <p:spPr bwMode="auto">
            <a:xfrm>
              <a:off x="3072" y="2361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2" name="Line 28"/>
            <p:cNvSpPr>
              <a:spLocks noChangeShapeType="1"/>
            </p:cNvSpPr>
            <p:nvPr/>
          </p:nvSpPr>
          <p:spPr bwMode="auto">
            <a:xfrm>
              <a:off x="3072" y="207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3072" y="1720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4" name="Line 30"/>
            <p:cNvSpPr>
              <a:spLocks noChangeShapeType="1"/>
            </p:cNvSpPr>
            <p:nvPr/>
          </p:nvSpPr>
          <p:spPr bwMode="auto">
            <a:xfrm flipH="1">
              <a:off x="2736" y="1047"/>
              <a:ext cx="48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5" name="Line 31"/>
            <p:cNvSpPr>
              <a:spLocks noChangeShapeType="1"/>
            </p:cNvSpPr>
            <p:nvPr/>
          </p:nvSpPr>
          <p:spPr bwMode="auto">
            <a:xfrm>
              <a:off x="2736" y="1047"/>
              <a:ext cx="0" cy="183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6" name="Line 32"/>
            <p:cNvSpPr>
              <a:spLocks noChangeShapeType="1"/>
            </p:cNvSpPr>
            <p:nvPr/>
          </p:nvSpPr>
          <p:spPr bwMode="auto">
            <a:xfrm>
              <a:off x="2736" y="2880"/>
              <a:ext cx="4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3216" y="3200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спостереження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2508" name="Group 44"/>
            <p:cNvGrpSpPr>
              <a:grpSpLocks/>
            </p:cNvGrpSpPr>
            <p:nvPr/>
          </p:nvGrpSpPr>
          <p:grpSpPr bwMode="auto">
            <a:xfrm>
              <a:off x="3072" y="3315"/>
              <a:ext cx="1872" cy="612"/>
              <a:chOff x="3072" y="3315"/>
              <a:chExt cx="1872" cy="612"/>
            </a:xfrm>
          </p:grpSpPr>
          <p:sp>
            <p:nvSpPr>
              <p:cNvPr id="62498" name="Text Box 34"/>
              <p:cNvSpPr txBox="1">
                <a:spLocks noChangeArrowheads="1"/>
              </p:cNvSpPr>
              <p:nvPr/>
            </p:nvSpPr>
            <p:spPr bwMode="auto">
              <a:xfrm>
                <a:off x="3216" y="3504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порівняння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3" name="Line 39"/>
              <p:cNvSpPr>
                <a:spLocks noChangeShapeType="1"/>
              </p:cNvSpPr>
              <p:nvPr/>
            </p:nvSpPr>
            <p:spPr bwMode="auto">
              <a:xfrm>
                <a:off x="3072" y="3317"/>
                <a:ext cx="0" cy="61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4" name="Line 40"/>
              <p:cNvSpPr>
                <a:spLocks noChangeShapeType="1"/>
              </p:cNvSpPr>
              <p:nvPr/>
            </p:nvSpPr>
            <p:spPr bwMode="auto">
              <a:xfrm>
                <a:off x="3072" y="3927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5" name="Line 41"/>
              <p:cNvSpPr>
                <a:spLocks noChangeShapeType="1"/>
              </p:cNvSpPr>
              <p:nvPr/>
            </p:nvSpPr>
            <p:spPr bwMode="auto">
              <a:xfrm>
                <a:off x="3072" y="3600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6" name="Line 42"/>
              <p:cNvSpPr>
                <a:spLocks noChangeShapeType="1"/>
              </p:cNvSpPr>
              <p:nvPr/>
            </p:nvSpPr>
            <p:spPr bwMode="auto">
              <a:xfrm>
                <a:off x="3072" y="3315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60541747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600200" y="914400"/>
            <a:ext cx="5715000" cy="7620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Спеціальні методи дослідження проблем 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228600" y="2667000"/>
            <a:ext cx="8458200" cy="2590800"/>
            <a:chOff x="144" y="960"/>
            <a:chExt cx="5328" cy="1632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 rot="10800000">
              <a:off x="14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збору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 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 rot="10800000">
              <a:off x="1248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обробки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 rot="10800000">
              <a:off x="230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аналізу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 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 rot="10800000">
              <a:off x="3360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розрахунків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та обгрунтування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 rot="10800000">
              <a:off x="4512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прогнозування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685800" y="1981200"/>
            <a:ext cx="7467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858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27432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43434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60960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81534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4343400" y="1676400"/>
            <a:ext cx="0" cy="3810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79767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600200" y="980728"/>
            <a:ext cx="5715000" cy="7620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Спеціальні  методи в дослідженнях 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228600" y="2733328"/>
            <a:ext cx="8458200" cy="2590800"/>
            <a:chOff x="144" y="960"/>
            <a:chExt cx="5328" cy="1632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 rot="10800000">
              <a:off x="14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 експертних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оцінок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 rot="10800000">
              <a:off x="1248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Екстраполяція </a:t>
              </a:r>
            </a:p>
          </p:txBody>
        </p:sp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 rot="10800000">
              <a:off x="230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Економіко 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математичні</a:t>
              </a:r>
            </a:p>
          </p:txBody>
        </p:sp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 rot="10800000">
              <a:off x="3360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Методи рангової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кореляції</a:t>
              </a: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 rot="10800000">
              <a:off x="4512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 ланцюгових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підстановок</a:t>
              </a:r>
            </a:p>
          </p:txBody>
        </p:sp>
      </p:grp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685800" y="2047528"/>
            <a:ext cx="7467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858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27432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43434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60960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81534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4343400" y="1742728"/>
            <a:ext cx="0" cy="3810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74825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295400" y="476672"/>
            <a:ext cx="6248400" cy="66632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Методи збору інформації на підприємствах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457200" y="1447800"/>
            <a:ext cx="75438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4343400" y="11430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286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Безпосереднє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спостереження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4384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Опитування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46482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Фотографія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69342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Хронометраж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228600" y="2514600"/>
            <a:ext cx="1981200" cy="174942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Збір необхідної інформації шляхом спостереження явищ, що вивчаються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2438400" y="2514600"/>
            <a:ext cx="1981200" cy="174942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Збір необхідної інформації шляхом реєстрації відповідей осіб, яких опитують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4648200" y="2514600"/>
            <a:ext cx="1981200" cy="202406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Проведення спостережень і замірів витрат часу протягом зміни у порядку їх фактичної послідовності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6934200" y="2514600"/>
            <a:ext cx="1981200" cy="257333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Спостереження і замір витрат оперативного часу, що циклічно повторюються при багаторазовому виконанні певної операції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 rot="10800000">
            <a:off x="228600" y="4572000"/>
            <a:ext cx="6858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Статистичне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спостереження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 rot="10800000">
            <a:off x="1219200" y="4572000"/>
            <a:ext cx="6858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Бухгалтерське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спостереження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H="1">
            <a:off x="533400" y="4267200"/>
            <a:ext cx="457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990600" y="4267200"/>
            <a:ext cx="457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>
            <a:off x="4572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>
            <a:off x="34290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54864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>
            <a:off x="80010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800593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36" name="Group 12"/>
          <p:cNvGrpSpPr>
            <a:grpSpLocks/>
          </p:cNvGrpSpPr>
          <p:nvPr/>
        </p:nvGrpSpPr>
        <p:grpSpPr bwMode="auto">
          <a:xfrm>
            <a:off x="114300" y="1052736"/>
            <a:ext cx="8915400" cy="3711575"/>
            <a:chOff x="0" y="336"/>
            <a:chExt cx="5616" cy="2038"/>
          </a:xfrm>
        </p:grpSpPr>
        <p:sp>
          <p:nvSpPr>
            <p:cNvPr id="77828" name="Rectangle 4"/>
            <p:cNvSpPr>
              <a:spLocks noChangeArrowheads="1"/>
            </p:cNvSpPr>
            <p:nvPr/>
          </p:nvSpPr>
          <p:spPr bwMode="auto">
            <a:xfrm>
              <a:off x="1104" y="336"/>
              <a:ext cx="3600" cy="480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>
                  <a:solidFill>
                    <a:srgbClr val="000000"/>
                  </a:solidFill>
                  <a:latin typeface="Times New Roman" pitchFamily="18" charset="0"/>
                </a:rPr>
                <a:t>Бухгалтерське спостереження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>
                  <a:solidFill>
                    <a:srgbClr val="000000"/>
                  </a:solidFill>
                  <a:latin typeface="Times New Roman" pitchFamily="18" charset="0"/>
                </a:rPr>
                <a:t>та його різновиди</a:t>
              </a:r>
              <a:endParaRPr lang="ru-RU" altLang="ru-RU" sz="2400" b="1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0" y="1152"/>
              <a:ext cx="1728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Стандартне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інформація про кожну  операцію або групу однотипних операцій 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обов</a:t>
              </a:r>
              <a:r>
                <a:rPr lang="en-US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’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язково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реєструється у двох різних рахунках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1824" y="1152"/>
              <a:ext cx="1584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Інвентаризація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особливе періодичне, документальне спостереження, що доповнює поточні спостереження 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3456" y="1152"/>
              <a:ext cx="2160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“ Натуральне обстеження ”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вивчення окремих сторін об</a:t>
              </a:r>
              <a:r>
                <a:rPr lang="en-US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’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єктів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або процесів, які не відображаються у бухгалтерському або оперативному обліку і статистичній звітності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3" name="Line 9"/>
            <p:cNvSpPr>
              <a:spLocks noChangeShapeType="1"/>
            </p:cNvSpPr>
            <p:nvPr/>
          </p:nvSpPr>
          <p:spPr bwMode="auto">
            <a:xfrm flipH="1">
              <a:off x="768" y="816"/>
              <a:ext cx="2064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>
              <a:off x="2832" y="816"/>
              <a:ext cx="2064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>
              <a:off x="2832" y="816"/>
              <a:ext cx="0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84858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83568" y="533400"/>
            <a:ext cx="7488832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Бухгалтерське спостереження за охопленням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одиниць сукупності спостереження</a:t>
            </a:r>
            <a:r>
              <a:rPr lang="uk-UA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endParaRPr lang="ru-RU" alt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27432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Суцільне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інформація надходить від усіх одиниць сукупності, що вивчаються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429000" y="1752600"/>
            <a:ext cx="49530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Несуцільне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інформація збирається лише від заздалегідь встановленої частини одиниць сукупності, що вивчається, з метою отримання характеристик об</a:t>
            </a:r>
            <a:r>
              <a:rPr lang="en-US" altLang="ru-RU" sz="2000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єкта в цілому.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 flipH="1">
            <a:off x="1752600" y="1295400"/>
            <a:ext cx="2667000" cy="457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4343400" y="1295400"/>
            <a:ext cx="2743200" cy="457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57200" y="4114800"/>
            <a:ext cx="40386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Вибіркове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ґрунтується на принципі випадкового відбору порівняно невеликої частини одиниць сукупності для їхнього обстеження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4800600" y="4114800"/>
            <a:ext cx="4038600" cy="10858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Монографічне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детально досліджуються окремі типові одиниці об</a:t>
            </a:r>
            <a:r>
              <a:rPr lang="en-US" altLang="ru-RU" sz="2000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єкта, що вивчається.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2362200" y="3429000"/>
            <a:ext cx="26670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953000" y="3429000"/>
            <a:ext cx="21336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46040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447800" y="1066800"/>
            <a:ext cx="60960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Різновиди інформації, яку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отримують за допомогою опитування</a:t>
            </a:r>
            <a:endParaRPr lang="ru-RU" alt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438400"/>
            <a:ext cx="27432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Соціально-економічна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дані про соціальне становище і вид занять осіб, яких опитують, розмір доходів, склад сім</a:t>
            </a:r>
            <a:r>
              <a:rPr lang="en-US" altLang="ru-RU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ї, забезпеченість товарами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0" y="2438400"/>
            <a:ext cx="28956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Товарознавча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відомості, що характеризують ставлення споживачів до якісних та естетичних властивостей товарів та послуг, їх форми, розміру, упакування і розфасовки.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019800" y="2438400"/>
            <a:ext cx="29718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Соціально-психологічна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відомості про вплив на купівельний попит факторів суб</a:t>
            </a:r>
            <a:r>
              <a:rPr lang="en-US" altLang="ru-RU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єктивно-психологічного характеру (причини відмови від покупки тощо)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1295400" y="21336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1295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>
            <a:off x="4419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7696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44196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218935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743200" y="952500"/>
            <a:ext cx="3657600" cy="838200"/>
          </a:xfrm>
          <a:prstGeom prst="rect">
            <a:avLst/>
          </a:prstGeom>
          <a:solidFill>
            <a:srgbClr val="FAB4E8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Різновиди опитувань</a:t>
            </a:r>
            <a:endParaRPr lang="ru-RU" altLang="ru-RU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476500"/>
            <a:ext cx="3962400" cy="2324100"/>
          </a:xfrm>
          <a:prstGeom prst="rect">
            <a:avLst/>
          </a:prstGeom>
          <a:solidFill>
            <a:srgbClr val="FCD4F2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Анкетні опитування</a:t>
            </a:r>
            <a:r>
              <a:rPr lang="uk-UA" alt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</a:t>
            </a:r>
            <a:r>
              <a:rPr lang="uk-UA" altLang="ru-RU" sz="2000" dirty="0" smtClean="0">
                <a:solidFill>
                  <a:srgbClr val="000000"/>
                </a:solidFill>
                <a:latin typeface="Times New Roman" pitchFamily="18" charset="0"/>
              </a:rPr>
              <a:t>проводяться за регламентною програмою, в анкеті наводиться структурно організований набір питань, кожне з яких дозволяє отримати дані, які передбачені програмою опитування</a:t>
            </a:r>
            <a:endParaRPr lang="ru-RU" altLang="ru-RU" sz="20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860032" y="2476500"/>
            <a:ext cx="3962400" cy="2308225"/>
          </a:xfrm>
          <a:prstGeom prst="rect">
            <a:avLst/>
          </a:prstGeom>
          <a:solidFill>
            <a:srgbClr val="FCD4F2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Опитування-інтерв</a:t>
            </a:r>
            <a:r>
              <a:rPr lang="en-US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’</a:t>
            </a:r>
            <a:r>
              <a:rPr lang="uk-UA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ю</a:t>
            </a:r>
            <a:r>
              <a:rPr lang="uk-UA" alt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</a:t>
            </a:r>
            <a:r>
              <a:rPr lang="uk-UA" altLang="ru-RU" sz="2000" dirty="0" smtClean="0">
                <a:solidFill>
                  <a:srgbClr val="000000"/>
                </a:solidFill>
                <a:latin typeface="Times New Roman" pitchFamily="18" charset="0"/>
              </a:rPr>
              <a:t>проводяться у формі бесіди, під час якої задаються питання, а відповіді на них дозволяють отримати необхідну інформацію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uk-UA" altLang="ru-RU" sz="1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altLang="ru-RU" sz="12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1676400" y="2019300"/>
            <a:ext cx="5334000" cy="0"/>
          </a:xfrm>
          <a:prstGeom prst="line">
            <a:avLst/>
          </a:prstGeom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1676400" y="2019300"/>
            <a:ext cx="0" cy="457200"/>
          </a:xfrm>
          <a:prstGeom prst="line">
            <a:avLst/>
          </a:prstGeom>
          <a:ln>
            <a:solidFill>
              <a:srgbClr val="F559CC"/>
            </a:solidFill>
            <a:headEnd/>
            <a:tailEnd type="triangl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7010400" y="2019300"/>
            <a:ext cx="0" cy="457200"/>
          </a:xfrm>
          <a:prstGeom prst="line">
            <a:avLst/>
          </a:prstGeom>
          <a:ln>
            <a:solidFill>
              <a:srgbClr val="F559CC"/>
            </a:solidFill>
            <a:headEnd/>
            <a:tailEnd type="triangl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4572000" y="1793009"/>
            <a:ext cx="0" cy="228600"/>
          </a:xfrm>
          <a:prstGeom prst="line">
            <a:avLst/>
          </a:prstGeom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5860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7" name="Rectangle 7"/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6870700" cy="1066800"/>
          </a:xfrm>
        </p:spPr>
        <p:txBody>
          <a:bodyPr>
            <a:noAutofit/>
          </a:bodyPr>
          <a:lstStyle/>
          <a:p>
            <a:r>
              <a:rPr lang="uk-UA" alt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Методи обробки економічної інформації</a:t>
            </a:r>
            <a:endParaRPr lang="ru-RU" altLang="ru-RU" sz="4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28" name="Rectangle 8"/>
          <p:cNvSpPr>
            <a:spLocks noGrp="1" noChangeArrowheads="1"/>
          </p:cNvSpPr>
          <p:nvPr>
            <p:ph idx="1"/>
          </p:nvPr>
        </p:nvSpPr>
        <p:spPr>
          <a:xfrm>
            <a:off x="723900" y="1988840"/>
            <a:ext cx="7696200" cy="3657600"/>
          </a:xfrm>
        </p:spPr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Групування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Розрахунок відносних і середніх розмірів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Показники варіації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Розробка таблиць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Графічне зображення матеріалів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Побудова рядів динаміки</a:t>
            </a:r>
            <a:endParaRPr lang="ru-RU" altLang="ru-RU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33567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Виклад результатів дослідження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518457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Здійснюється в логічній послідовності з визначеними завданнями;</a:t>
            </a:r>
          </a:p>
          <a:p>
            <a:pPr marL="514350" indent="-514350">
              <a:buFont typeface="+mj-lt"/>
              <a:buAutoNum type="arabicParenR"/>
            </a:pPr>
            <a:endParaRPr lang="uk-UA" sz="13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Містить фактологічну базу дослідження;</a:t>
            </a:r>
          </a:p>
          <a:p>
            <a:pPr marL="514350" indent="-514350">
              <a:buFont typeface="+mj-lt"/>
              <a:buAutoNum type="arabicParenR"/>
            </a:pPr>
            <a:endParaRPr lang="uk-UA" sz="13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Зазначаються методи та методики (алгоритми) </a:t>
            </a:r>
            <a:r>
              <a:rPr lang="uk-UA" dirty="0"/>
              <a:t>ї</a:t>
            </a:r>
            <a:r>
              <a:rPr lang="uk-UA" dirty="0" smtClean="0"/>
              <a:t>х застосування (для нових методів та методик необхідна авторська інтерпретація);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Вказуються важливі (нові, удосконалені та ті що отримали подальший розвиток) конкретні результати;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Здійснюється аналіз результатів та їх узагальнення;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Формулюється висновок (відповідно до мети) та зазначається корисні ефекти для науки та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635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Термін «апробація» в науковій діяльності</a:t>
            </a:r>
            <a:endParaRPr lang="ru-RU" sz="4000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критична оцінка з боку наукового співтовариства наукових досліджень здобувача (вузьке розуміння).</a:t>
            </a:r>
          </a:p>
          <a:p>
            <a:pPr marL="0" indent="0" algn="just">
              <a:buNone/>
            </a:pP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Апробація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 отримання об'єктивних оцінок науковців щодо планування та реалізації усіх етапів наукового дослідження від виявлення проблеми до експериментального впровадження (широке розуміння).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48590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Вимоги до формування наукових публікацій регламентуються: 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i="1" dirty="0" smtClean="0">
                <a:latin typeface="Century" panose="02040604050505020304" pitchFamily="18" charset="0"/>
              </a:rPr>
              <a:t>ДСТУ ГОСТ 7.1: 2006 Бібліографічний запис. Бібліографічний опис-загальні вимоги та привила складання</a:t>
            </a:r>
          </a:p>
          <a:p>
            <a:pPr marL="0" indent="0">
              <a:buNone/>
            </a:pPr>
            <a:endParaRPr lang="uk-UA" sz="2400" i="1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uk-UA" sz="2400" i="1" dirty="0" smtClean="0">
                <a:latin typeface="Century" panose="02040604050505020304" pitchFamily="18" charset="0"/>
              </a:rPr>
              <a:t>ДСТУ 3008-95. Документація. Звіти у сфері науки і техніки. Структури і правила оформлення.</a:t>
            </a:r>
            <a:endParaRPr lang="ru-RU" sz="2400" i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7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Оформлення ілюстрацій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688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оформлення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 наведено на рисунку 2: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26" y="2204864"/>
            <a:ext cx="101606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0082935"/>
              </p:ext>
            </p:extLst>
          </p:nvPr>
        </p:nvGraphicFramePr>
        <p:xfrm>
          <a:off x="277688" y="1640038"/>
          <a:ext cx="6106998" cy="3921299"/>
        </p:xfrm>
        <a:graphic>
          <a:graphicData uri="http://schemas.openxmlformats.org/presentationml/2006/ole">
            <p:oleObj spid="_x0000_s1032" name="Диаграмма" r:id="rId3" imgW="5495849" imgH="3305251" progId="Excel.Shee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180528" y="5379961"/>
            <a:ext cx="850728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Рис.2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Фактичні та теоретичні рівні динаміки прибутку підприємства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3413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172" y="199901"/>
            <a:ext cx="8229600" cy="1143000"/>
          </a:xfrm>
        </p:spPr>
        <p:txBody>
          <a:bodyPr/>
          <a:lstStyle/>
          <a:p>
            <a:r>
              <a:rPr lang="uk-UA" dirty="0" smtClean="0"/>
              <a:t>Побудова діаграм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221904"/>
            <a:ext cx="734481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Діаграми будуються за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зразком наведеним на рис. 1.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2600781"/>
              </p:ext>
            </p:extLst>
          </p:nvPr>
        </p:nvGraphicFramePr>
        <p:xfrm>
          <a:off x="1331640" y="1729735"/>
          <a:ext cx="4838396" cy="2419345"/>
        </p:xfrm>
        <a:graphic>
          <a:graphicData uri="http://schemas.openxmlformats.org/presentationml/2006/ole">
            <p:oleObj spid="_x0000_s2065" name="Диаграмма" r:id="rId3" imgW="3381375" imgH="2295525" progId="Excel.Sheet.8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055876" y="4149080"/>
            <a:ext cx="4517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ctr">
              <a:spcAft>
                <a:spcPts val="0"/>
              </a:spcAft>
            </a:pP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Складові ціни доставки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вантажу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57200" y="148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95732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76" y="404664"/>
            <a:ext cx="8604448" cy="868958"/>
          </a:xfrm>
        </p:spPr>
        <p:txBody>
          <a:bodyPr>
            <a:noAutofit/>
          </a:bodyPr>
          <a:lstStyle/>
          <a:p>
            <a:r>
              <a:rPr lang="uk-UA" sz="3600" dirty="0" smtClean="0"/>
              <a:t>Приклад оформлення стовпчастих діаграм</a:t>
            </a:r>
            <a:br>
              <a:rPr lang="uk-UA" sz="3600" dirty="0" smtClean="0"/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7585076"/>
              </p:ext>
            </p:extLst>
          </p:nvPr>
        </p:nvGraphicFramePr>
        <p:xfrm>
          <a:off x="539552" y="2065278"/>
          <a:ext cx="7560840" cy="2054028"/>
        </p:xfrm>
        <a:graphic>
          <a:graphicData uri="http://schemas.openxmlformats.org/presentationml/2006/ole">
            <p:oleObj spid="_x0000_s4104" name="Диаграмма" r:id="rId3" imgW="5715000" imgH="1552575" progId="Excel.Shee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4221088"/>
            <a:ext cx="8322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spcAft>
                <a:spcPts val="0"/>
              </a:spcAft>
            </a:pP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 обсягів вантажних перевезень українськими авіакомпаніями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8356" y="1484784"/>
            <a:ext cx="6842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Стовпчасті діаграми будуються за </a:t>
            </a:r>
            <a:r>
              <a:rPr lang="uk-UA" dirty="0" smtClean="0"/>
              <a:t>зразком  наведеним на рисунку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02800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Побудова схем</a:t>
            </a:r>
            <a:endParaRPr lang="ru-RU" dirty="0"/>
          </a:p>
        </p:txBody>
      </p:sp>
      <p:grpSp>
        <p:nvGrpSpPr>
          <p:cNvPr id="55" name="Группа 54"/>
          <p:cNvGrpSpPr/>
          <p:nvPr/>
        </p:nvGrpSpPr>
        <p:grpSpPr>
          <a:xfrm>
            <a:off x="683568" y="1740079"/>
            <a:ext cx="7047259" cy="3517471"/>
            <a:chOff x="405061" y="1292545"/>
            <a:chExt cx="7047259" cy="3517471"/>
          </a:xfrm>
        </p:grpSpPr>
        <p:sp>
          <p:nvSpPr>
            <p:cNvPr id="28" name="AutoShape 46"/>
            <p:cNvSpPr>
              <a:spLocks noChangeAspect="1" noChangeArrowheads="1" noTextEdit="1"/>
            </p:cNvSpPr>
            <p:nvPr/>
          </p:nvSpPr>
          <p:spPr bwMode="auto">
            <a:xfrm>
              <a:off x="405061" y="1292545"/>
              <a:ext cx="7047259" cy="3330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AutoShape 45"/>
            <p:cNvSpPr>
              <a:spLocks noChangeArrowheads="1"/>
            </p:cNvSpPr>
            <p:nvPr/>
          </p:nvSpPr>
          <p:spPr bwMode="auto">
            <a:xfrm>
              <a:off x="1429565" y="1292545"/>
              <a:ext cx="5124479" cy="640874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Джерела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інформації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AutoShape 44"/>
            <p:cNvSpPr>
              <a:spLocks noChangeArrowheads="1"/>
            </p:cNvSpPr>
            <p:nvPr/>
          </p:nvSpPr>
          <p:spPr bwMode="auto">
            <a:xfrm>
              <a:off x="405061" y="2188791"/>
              <a:ext cx="2305379" cy="76904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Досвід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AutoShape 43"/>
            <p:cNvSpPr>
              <a:spLocks noChangeArrowheads="1"/>
            </p:cNvSpPr>
            <p:nvPr/>
          </p:nvSpPr>
          <p:spPr bwMode="auto">
            <a:xfrm>
              <a:off x="2710440" y="2188791"/>
              <a:ext cx="2179151" cy="102539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Дослідження (первинна інформація)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AutoShape 42"/>
            <p:cNvSpPr>
              <a:spLocks noChangeArrowheads="1"/>
            </p:cNvSpPr>
            <p:nvPr/>
          </p:nvSpPr>
          <p:spPr bwMode="auto">
            <a:xfrm>
              <a:off x="5016798" y="2188791"/>
              <a:ext cx="2304401" cy="76904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Експертиза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AutoShape 41"/>
            <p:cNvSpPr>
              <a:spLocks noChangeArrowheads="1"/>
            </p:cNvSpPr>
            <p:nvPr/>
          </p:nvSpPr>
          <p:spPr bwMode="auto">
            <a:xfrm>
              <a:off x="3735923" y="1933419"/>
              <a:ext cx="128185" cy="255371"/>
            </a:xfrm>
            <a:prstGeom prst="downArrow">
              <a:avLst>
                <a:gd name="adj1" fmla="val 50000"/>
                <a:gd name="adj2" fmla="val 4980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AutoShape 40"/>
            <p:cNvSpPr>
              <a:spLocks noChangeArrowheads="1"/>
            </p:cNvSpPr>
            <p:nvPr/>
          </p:nvSpPr>
          <p:spPr bwMode="auto">
            <a:xfrm>
              <a:off x="2070492" y="1933419"/>
              <a:ext cx="128185" cy="255371"/>
            </a:xfrm>
            <a:prstGeom prst="downArrow">
              <a:avLst>
                <a:gd name="adj1" fmla="val 50000"/>
                <a:gd name="adj2" fmla="val 4980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AutoShape 39"/>
            <p:cNvSpPr>
              <a:spLocks noChangeArrowheads="1"/>
            </p:cNvSpPr>
            <p:nvPr/>
          </p:nvSpPr>
          <p:spPr bwMode="auto">
            <a:xfrm>
              <a:off x="6041303" y="1933419"/>
              <a:ext cx="129164" cy="254393"/>
            </a:xfrm>
            <a:prstGeom prst="downArrow">
              <a:avLst>
                <a:gd name="adj1" fmla="val 50000"/>
                <a:gd name="adj2" fmla="val 4924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2966811" y="3342365"/>
              <a:ext cx="1923759" cy="3825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Якісні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2966811" y="3854086"/>
              <a:ext cx="1920823" cy="3845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Кількісні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5273169" y="3086015"/>
              <a:ext cx="2177194" cy="511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Послуги компаній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273169" y="3726889"/>
              <a:ext cx="2178173" cy="10831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Комп’ютерні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інтелектуальні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інформаційні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системи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661432" y="3086015"/>
              <a:ext cx="1921802" cy="8962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Внутрішня інформація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661432" y="4110436"/>
              <a:ext cx="1921802" cy="5127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Зовнішня вторинна інформація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2"/>
            <p:cNvSpPr>
              <a:spLocks noChangeShapeType="1"/>
            </p:cNvSpPr>
            <p:nvPr/>
          </p:nvSpPr>
          <p:spPr bwMode="auto">
            <a:xfrm>
              <a:off x="5144984" y="2957840"/>
              <a:ext cx="0" cy="11525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5144984" y="4110436"/>
              <a:ext cx="128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30"/>
            <p:cNvSpPr>
              <a:spLocks noChangeShapeType="1"/>
            </p:cNvSpPr>
            <p:nvPr/>
          </p:nvSpPr>
          <p:spPr bwMode="auto">
            <a:xfrm>
              <a:off x="5144984" y="3342365"/>
              <a:ext cx="128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29"/>
            <p:cNvSpPr>
              <a:spLocks noChangeShapeType="1"/>
            </p:cNvSpPr>
            <p:nvPr/>
          </p:nvSpPr>
          <p:spPr bwMode="auto">
            <a:xfrm flipH="1">
              <a:off x="2711419" y="3214190"/>
              <a:ext cx="979" cy="7680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2711419" y="3470540"/>
              <a:ext cx="2553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2711419" y="3982261"/>
              <a:ext cx="2553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>
              <a:off x="405061" y="2957840"/>
              <a:ext cx="0" cy="1408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>
              <a:off x="405061" y="3494022"/>
              <a:ext cx="2465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432832" y="4354626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395536" y="950254"/>
            <a:ext cx="62602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6600" algn="l"/>
              </a:tabLst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Схеми будують за зразком, наведеним на рисунку 2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6600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9"/>
          <p:cNvSpPr>
            <a:spLocks noChangeArrowheads="1"/>
          </p:cNvSpPr>
          <p:nvPr/>
        </p:nvSpPr>
        <p:spPr bwMode="auto">
          <a:xfrm>
            <a:off x="395536" y="15327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171827" y="5385725"/>
            <a:ext cx="88003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uk-UA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Джерела </a:t>
            </a:r>
            <a:r>
              <a:rPr lang="uk-UA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інформації, що використовується у процесі маркетинг інновацій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удосконалено автором на 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7031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39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таблиць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836" y="931364"/>
            <a:ext cx="8412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таблиці наведено в таблиці 2)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4774348"/>
              </p:ext>
            </p:extLst>
          </p:nvPr>
        </p:nvGraphicFramePr>
        <p:xfrm>
          <a:off x="765919" y="2198318"/>
          <a:ext cx="7920881" cy="2748963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505834"/>
                <a:gridCol w="1466830"/>
                <a:gridCol w="1466830"/>
                <a:gridCol w="1320147"/>
                <a:gridCol w="1161240"/>
              </a:tblGrid>
              <a:tr h="339513">
                <a:tc rowSpan="2">
                  <a:txBody>
                    <a:bodyPr/>
                    <a:lstStyle/>
                    <a:p>
                      <a:pPr indent="45085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вантажу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Росія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Вугілля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Залізорудні концентрати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Чорні метали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Нафтопродукти: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Світлі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Темні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24,10-25,06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Мінеральні добрива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9,26-11,07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9,26-11,07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критих вагонах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рефрижераторних вагонах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9492" y="1466218"/>
            <a:ext cx="845696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2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ТАРИФИ НА ТРАНЗИТНІ ПЕРЕВЕЗЕННЯ ЗАЛІЗНИЧНИМ ТРАНСПОРТОМ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ОДНІЄЇ ТОННИ ВАНТАЖІВ НА ВІДСТАНЬ 1200 КМ, ГРН.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966576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Джерело: розраховано автором за </a:t>
            </a:r>
            <a:r>
              <a:rPr lang="uk-UA" altLang="ru-R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даними </a:t>
            </a:r>
            <a:r>
              <a:rPr lang="ru-RU" altLang="ru-R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[5</a:t>
            </a:r>
            <a:r>
              <a:rPr lang="ru-RU" altLang="ru-RU" dirty="0">
                <a:latin typeface="Arial" panose="020B0604020202020204" pitchFamily="34" charset="0"/>
                <a:ea typeface="Times New Roman" panose="02020603050405020304" pitchFamily="18" charset="0"/>
              </a:rPr>
              <a:t>, с.14-47]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056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формул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28594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оформлення формули наведено нижче, формула 1.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66729" y="21258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</a:t>
            </a:r>
            <a:endParaRPr kumimoji="0" lang="uk-UA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40446407"/>
              </p:ext>
            </p:extLst>
          </p:nvPr>
        </p:nvGraphicFramePr>
        <p:xfrm>
          <a:off x="489218" y="2430088"/>
          <a:ext cx="4546848" cy="934158"/>
        </p:xfrm>
        <a:graphic>
          <a:graphicData uri="http://schemas.openxmlformats.org/presentationml/2006/ole">
            <p:oleObj spid="_x0000_s6215" name="Уравнение" r:id="rId3" imgW="940363" imgH="164335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148064" y="2664575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</a:t>
            </a:r>
            <a:endParaRPr lang="ru-RU" dirty="0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1395460"/>
              </p:ext>
            </p:extLst>
          </p:nvPr>
        </p:nvGraphicFramePr>
        <p:xfrm>
          <a:off x="719054" y="4234761"/>
          <a:ext cx="447675" cy="238125"/>
        </p:xfrm>
        <a:graphic>
          <a:graphicData uri="http://schemas.openxmlformats.org/presentationml/2006/ole">
            <p:oleObj spid="_x0000_s6216" name="Уравнение" r:id="rId4" imgW="424466" imgH="260157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70689"/>
              </p:ext>
            </p:extLst>
          </p:nvPr>
        </p:nvGraphicFramePr>
        <p:xfrm>
          <a:off x="719054" y="4523388"/>
          <a:ext cx="247650" cy="223784"/>
        </p:xfrm>
        <a:graphic>
          <a:graphicData uri="http://schemas.openxmlformats.org/presentationml/2006/ole">
            <p:oleObj spid="_x0000_s6217" name="Уравнение" r:id="rId5" imgW="221463" imgH="262987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8715979"/>
              </p:ext>
            </p:extLst>
          </p:nvPr>
        </p:nvGraphicFramePr>
        <p:xfrm>
          <a:off x="717938" y="5013263"/>
          <a:ext cx="238125" cy="238125"/>
        </p:xfrm>
        <a:graphic>
          <a:graphicData uri="http://schemas.openxmlformats.org/presentationml/2006/ole">
            <p:oleObj spid="_x0000_s6218" name="Уравнение" r:id="rId6" imgW="206644" imgH="261749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280609"/>
              </p:ext>
            </p:extLst>
          </p:nvPr>
        </p:nvGraphicFramePr>
        <p:xfrm>
          <a:off x="717938" y="5304881"/>
          <a:ext cx="276225" cy="238125"/>
        </p:xfrm>
        <a:graphic>
          <a:graphicData uri="http://schemas.openxmlformats.org/presentationml/2006/ole">
            <p:oleObj spid="_x0000_s6219" name="Уравнение" r:id="rId7" imgW="249028" imgH="262863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6626077"/>
              </p:ext>
            </p:extLst>
          </p:nvPr>
        </p:nvGraphicFramePr>
        <p:xfrm>
          <a:off x="727462" y="5603422"/>
          <a:ext cx="219075" cy="200025"/>
        </p:xfrm>
        <a:graphic>
          <a:graphicData uri="http://schemas.openxmlformats.org/presentationml/2006/ole">
            <p:oleObj spid="_x0000_s6220" name="Уравнение" r:id="rId8" imgW="175700" imgH="243277" progId="Equation.3">
              <p:embed/>
            </p:oleObj>
          </a:graphicData>
        </a:graphic>
      </p:graphicFrame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323528" y="4199934"/>
            <a:ext cx="5450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            </a:t>
            </a:r>
            <a:r>
              <a:rPr lang="uk-UA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ціна вікової технологічної фази ВТФ і-го виду, грн.;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uk-UA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251520" y="5004412"/>
            <a:ext cx="4713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витрати t-го року створення ВТФ i-го виду, грн.;</a:t>
            </a:r>
            <a:endParaRPr kumimoji="0" lang="ru-RU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269711" y="5251388"/>
            <a:ext cx="88742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дотації, компенсаційні платежі в t-ому році за екологічно орієнтоване лісовирощування i-го виду, грн.;</a:t>
            </a:r>
            <a:endParaRPr kumimoji="0" lang="ru-RU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518179" y="5523342"/>
            <a:ext cx="40000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коефіцієнт нарощення витрат від t=1 до T.</a:t>
            </a:r>
            <a:endParaRPr kumimoji="0" lang="uk-UA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17938" y="4464051"/>
            <a:ext cx="8318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індекс зміни цін на і-ту вікову технологічну фазу в кінці розрахункового періоду Т, рівному терміну створення ВТФ;</a:t>
            </a:r>
            <a:endParaRPr lang="ru-RU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5648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посилання: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№1.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Посилання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 в кінці речення перед крапкою або іншим пунктуаційним знаком (двокрапкою, комою, крапкою з комою тощо. При цитуванні запозичених переліків посилання слід подавати перед двокрапкою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№2.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Якщо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здійснюється відразу на декілька джерел, вони виділяються одне від іншого крапкою з комою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2456930"/>
              </p:ext>
            </p:extLst>
          </p:nvPr>
        </p:nvGraphicFramePr>
        <p:xfrm>
          <a:off x="107504" y="2420888"/>
          <a:ext cx="8712968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8"/>
              </a:tblGrid>
              <a:tr h="28004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 інноваційним процесом розуміють комплекс  численних інституційних утворень з багатьма прямими та зворотними зв’язками, у межах яких інтенсивно взаємодіють виробники і споживачі знань[11, с.15; 20, с. 41]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5215294"/>
              </p:ext>
            </p:extLst>
          </p:nvPr>
        </p:nvGraphicFramePr>
        <p:xfrm>
          <a:off x="109826" y="4836855"/>
          <a:ext cx="306705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7050"/>
              </a:tblGrid>
              <a:tr h="91440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[8]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[3; 7; 22]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[7-10]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[15, с.31-39]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[25, с.18, 21-23]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[11, с.15; 20, с.8-11]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39690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посилання: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 3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Допускається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джерела у виносках, при цьому оформлення посилання має відповідати його бібліографічному опису за переліком посилань із зазначенням номера.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863849"/>
              </p:ext>
            </p:extLst>
          </p:nvPr>
        </p:nvGraphicFramePr>
        <p:xfrm>
          <a:off x="192108" y="2780928"/>
          <a:ext cx="8494692" cy="149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4692"/>
              </a:tblGrid>
              <a:tr h="325120">
                <a:tc>
                  <a:txBody>
                    <a:bodyPr/>
                    <a:lstStyle/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Цитата в тексті: “… Щорічно в Україні утворюється 1,7 мільярдів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різноманітних твердих промислових відходів…” [6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].</a:t>
                      </a: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Відповідний опис у переліку посилань: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О.Й. Про розробку концепції ресурсозбереження в мінерально-сировинному комплексі України // Мінеральні ресурси України. – 1995. – № 2. – С. 20-21.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8060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920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Технічні вимоги до оформлення тез на наукову конференцію ПВНЗ “УГІ”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006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Технічні вимоги до оформлення тез наведенні в таблиці</a:t>
            </a:r>
          </a:p>
          <a:p>
            <a:pPr marL="0" indent="0" algn="r">
              <a:buNone/>
            </a:pPr>
            <a:r>
              <a:rPr lang="uk-UA" dirty="0" smtClean="0"/>
              <a:t>Таблиця</a:t>
            </a:r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4008397"/>
              </p:ext>
            </p:extLst>
          </p:nvPr>
        </p:nvGraphicFramePr>
        <p:xfrm>
          <a:off x="899592" y="2876128"/>
          <a:ext cx="7992888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/>
                <a:gridCol w="4464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Показник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Значення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Обсяг доповіді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  повних сторінки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Текстовий редактор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Microsoft Word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Розширення комп'ютерного файлу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*</a:t>
                      </a:r>
                      <a:r>
                        <a:rPr lang="en-US" dirty="0" smtClean="0"/>
                        <a:t>doc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*</a:t>
                      </a:r>
                      <a:r>
                        <a:rPr lang="en-US" baseline="0" dirty="0" smtClean="0"/>
                        <a:t>docx. </a:t>
                      </a:r>
                      <a:r>
                        <a:rPr lang="uk-UA" baseline="0" dirty="0" smtClean="0"/>
                        <a:t>або *</a:t>
                      </a:r>
                      <a:r>
                        <a:rPr lang="en-US" baseline="0" dirty="0" smtClean="0"/>
                        <a:t>rtf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Шрифт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Arial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Розмір (кегль)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Міжрядковий інтервал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568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Поля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Ліве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uk-UA" dirty="0" smtClean="0"/>
                        <a:t> </a:t>
                      </a:r>
                      <a:r>
                        <a:rPr lang="en-US" dirty="0" smtClean="0"/>
                        <a:t>25</a:t>
                      </a:r>
                      <a:r>
                        <a:rPr lang="uk-UA" dirty="0" smtClean="0"/>
                        <a:t> мм</a:t>
                      </a:r>
                    </a:p>
                    <a:p>
                      <a:pPr algn="ctr"/>
                      <a:r>
                        <a:rPr lang="uk-UA" dirty="0" smtClean="0"/>
                        <a:t>Всі інші – 20 мм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775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entury" panose="02040604050505020304" pitchFamily="18" charset="0"/>
              </a:rPr>
              <a:t>Апробація в навчально-правовій базі наукової діяльності </a:t>
            </a:r>
            <a:endParaRPr lang="ru-RU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b="1" i="1" dirty="0" smtClean="0">
                <a:latin typeface="Candara" panose="020E0502030303020204" pitchFamily="34" charset="0"/>
              </a:rPr>
              <a:t>Апробація</a:t>
            </a:r>
            <a:r>
              <a:rPr lang="uk-UA" sz="3600" dirty="0" smtClean="0">
                <a:latin typeface="Candara" panose="020E0502030303020204" pitchFamily="34" charset="0"/>
              </a:rPr>
              <a:t> – вид наукової діяльності, що полягає у здійсненні перевірки результатів наукових досліджень з метою встановлення їх придатності для досягнення конкретних цілей.</a:t>
            </a:r>
          </a:p>
          <a:p>
            <a:pPr marL="0" indent="0" algn="ctr">
              <a:buNone/>
            </a:pPr>
            <a:endParaRPr lang="uk-UA" sz="2400" dirty="0" smtClean="0"/>
          </a:p>
          <a:p>
            <a:pPr marL="0" indent="0" algn="ctr">
              <a:buNone/>
            </a:pPr>
            <a:endParaRPr lang="uk-UA" sz="1400" dirty="0"/>
          </a:p>
          <a:p>
            <a:pPr marL="0" indent="0" algn="ctr">
              <a:buNone/>
            </a:pPr>
            <a:r>
              <a:rPr lang="uk-UA" sz="2400" dirty="0" smtClean="0"/>
              <a:t>(Стаття 1 Закону Республіки Беларусь від 21 жовтня 1996 року «Про наукову діяльність)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989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розташування елементів тез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тез – великими літерами.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один інтервал – прізвище, ініціали, місце роботи/навчання автора.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 рядок – прізвище, ініціали наукового керівника, науковий ступінь та вчене звання, місце роботи.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 рядок –основний текст тез.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 тексту тез розміщується «Список використаних джерел», який повинен бути оформлений відповідно до існуючих стандартів бібліографічного опису.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6946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404664"/>
            <a:ext cx="8424936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Приклади оформлення бібліографічного опису</a:t>
            </a:r>
            <a:endParaRPr lang="uk-UA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879817"/>
              </p:ext>
            </p:extLst>
          </p:nvPr>
        </p:nvGraphicFramePr>
        <p:xfrm>
          <a:off x="539552" y="1700808"/>
          <a:ext cx="8208912" cy="4471196"/>
        </p:xfrm>
        <a:graphic>
          <a:graphicData uri="http://schemas.openxmlformats.org/drawingml/2006/table">
            <a:tbl>
              <a:tblPr/>
              <a:tblGrid>
                <a:gridCol w="2302670"/>
                <a:gridCol w="5906242"/>
              </a:tblGrid>
              <a:tr h="265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Характеристика джерела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Приклад оформлення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одного автора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Василій Великий. Гомілії / Василій Великий; [пер. з давньогрец. Л. Звонська]. — Л.: Свічадо, 2006. — 307 с. — (Джерела християнського Сходу. Золотий вік патристики IV–V ст.; № 14).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двох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Матяш І. Б. Діяльність Надзвичайної дипломатичної місії УНР в Угорщині: історія, спогади, арх. док. / І. Матяш, Ю. Мушка. — К.: Києво-Могилян. акад., 2005. — 397, [1] с. — (Бібліотека наукового щорічника "Україна дипломатична"; вип. 1).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трьох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Акофф Р. Л. Идеализированное проектирование: как предотвратить завтрашний кризис сегодня. Создание будущего организации  / Акофф Р. Л., Магидсон Д., Эддисон Г. Д. ; пер. с англ. Ф. П. Тарасенко. — Д.: Баланс Бизнес Букс, 2007. — XLIII, 265 с.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чотирьох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Методика нормування ресурсів для виробництва продукції рослинництва / [Вітвіцький В. В., Кисляченко М. Ф., Лобастов І. В., Нечипорук А. А.]. — К. : НДІ "Украгропромпродуктивність", 2006. — 106 с. — (Бібліотека спеціаліста АПК. Економічні нормативи).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П’ять і більше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Психология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менеджмента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(Власов П. К.,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Липницкий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А. В.,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Лущихина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И. М. и др.);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ред. Г. С. Никифорова. — [3-е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.]. — Х.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Гуманит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центр, 2007. — 510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80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3011208"/>
              </p:ext>
            </p:extLst>
          </p:nvPr>
        </p:nvGraphicFramePr>
        <p:xfrm>
          <a:off x="323528" y="692696"/>
          <a:ext cx="8496944" cy="5064755"/>
        </p:xfrm>
        <a:graphic>
          <a:graphicData uri="http://schemas.openxmlformats.org/drawingml/2006/table">
            <a:tbl>
              <a:tblPr/>
              <a:tblGrid>
                <a:gridCol w="2383465"/>
                <a:gridCol w="6113479"/>
              </a:tblGrid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 автора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Проблеми типологічної та квантитативної лексикології 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[зб.наук.праць / наук. ред. Каліущенко В. та ін.]. — Чернівці 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Рута, 2007. — 310 с.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Багатотомний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Історія Національної академії наук України, 1941—1945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упоряд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Л. М. Яременко та ін.]. — К. : Нац. б-ка України ім. В.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Вернадського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2007— .— (Джерела з історії науки в Україні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 : Додатки — 2007. — 573, [1] c.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Межгосударственные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стандарты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каталог в 6 т. / 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сост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Ковалева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В.,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Рубцова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Е. Ю. ; ред.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В. Л.]. — Львов 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НТЦ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Леонорм-Стандарт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", 2005— .—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Серия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Нормативная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база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предприятия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").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1. — 2005. — 277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Дарова А. Т.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Неисповедимы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пути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Господни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... :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Дочь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врага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народа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трилогия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А. Дарова. —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Одесса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Астропринт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2006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—.—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Сочинения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в 8 кн. / А. Дарова ; кн. 4).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Матеріали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конференцій,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з’їздів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Економіка, менеджмент, освіта в системі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реформування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агропромислового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комплексу : матеріали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Молодих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учених-аграрників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["Молодь України і аграрна реформа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"],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Харків, 11—13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жовт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2000 р.) / М-во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політики,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ун-т ім. В. В. Докучаєва. — Х.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ун-т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ім. В. В. Докучаєва, 2000. — 167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Кібернетика в сучасних економічних процесах : зб.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Текстів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виступів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республік.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міжвуз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наук.-практ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/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Держкомстат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Ін-т статистики, обліку та аудиту. — К. : ІСОА, 2002.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147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Матеріали ІХ з’їзду Асоціації українських банків, 30 червня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2000р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бюл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К.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Асоц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укр. банків, 2000. — 117 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Спецвип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.: 10 років АУБ).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3052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2893609"/>
              </p:ext>
            </p:extLst>
          </p:nvPr>
        </p:nvGraphicFramePr>
        <p:xfrm>
          <a:off x="539552" y="764705"/>
          <a:ext cx="8208911" cy="5384477"/>
        </p:xfrm>
        <a:graphic>
          <a:graphicData uri="http://schemas.openxmlformats.org/drawingml/2006/table">
            <a:tbl>
              <a:tblPr/>
              <a:tblGrid>
                <a:gridCol w="2302670"/>
                <a:gridCol w="5906241"/>
              </a:tblGrid>
              <a:tr h="236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Препринти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Шиляев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Б.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Расчеты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параметров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радиационного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повреждения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материалов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нейтронами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ННЦ ХФТИ/ANL USA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подкритической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сборкой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управляемой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ускорителем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электронов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Шиляев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Б. А.,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Воеводин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В. Н. — Х. ННЦ ХФТИ, 2006. — 19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(Препринт / НАН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Украины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Нац.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центр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Харьк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физ.-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техн.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ин-т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 ; ХФТИ 2006-4).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Панасюк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М. І. Про точність визначення активності твердих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радіоактивних відходів гамма-методами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Панасюк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М. І.,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Скорбун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А. Д.,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Сплошной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Б. М. — Чорнобиль : Ін-т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безпеки АЕС НАН України, 2006. — 7, [1] с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(Препринт / НАН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України, Ін-т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безпеки АЕС ; 06-1)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Стаття з журналу (газети) одного автора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Панфілова Т.С. Україна в глобальному інноваційному середовищі/Т.С. Панфілова //Економіка України. – 2009. - №6. – С.75-84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Стаття з журналу (газети)  двох авторів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Жданов І.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Формула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економічного розвитку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нотатки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сторонніх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спо­стерігачів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І.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Жданов І., Ю. Якименко //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Дзеркало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тижня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2005. — № 2 (22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січ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.). — С. 18–21</a:t>
                      </a: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Депоновані наукові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праці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Социологическое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исследование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малых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групп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В. И.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[и др.] ; М-во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Рос.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Федерации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Финансовая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академия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 М., 2002. – 110 с. – Деп. в ВИНИТИ 13.06.02,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№145432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Разумовский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маркетинговыми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исследованиями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регионе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В.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Разумовский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Д.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Андреев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М., 2002. – 210 с. – Деп. в ИНИОН Рос. акад. наук 15.02.02, 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139876.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91430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444736"/>
              </p:ext>
            </p:extLst>
          </p:nvPr>
        </p:nvGraphicFramePr>
        <p:xfrm>
          <a:off x="251520" y="548680"/>
          <a:ext cx="8712968" cy="2698616"/>
        </p:xfrm>
        <a:graphic>
          <a:graphicData uri="http://schemas.openxmlformats.org/drawingml/2006/table">
            <a:tbl>
              <a:tblPr/>
              <a:tblGrid>
                <a:gridCol w="2376264"/>
                <a:gridCol w="6336704"/>
              </a:tblGrid>
              <a:tr h="269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Законодавчі та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Кримінально-процесуальний кодекс України : за станом на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2005 р. / Верховна Рада України. — Офіц. вид. — К.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Парлам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вид-во, 2006. — 207 с. — (Бібліотека офіційних видань).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Медична статистика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статистика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зб.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док.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упоряд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таголов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ред. В. М.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Заболотько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 : МНІАЦ мед. статистики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Медінформ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2006. — 459 с. — (Нормативні директивні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правові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Експлуатація, порядок і терміни перевірки запобіжних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пристроївпосудин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апаратів і трубопроводів теплових електростанцій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:СОУ-Н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ЕЕ 39.501:2007. — Офіц. вид. — К. : ГРІФРЕ 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М-во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палива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енергетики України, 2007. — VІ, 74 с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Нормативний документ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Мінпаливенерго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України. Інструкція).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1459636"/>
              </p:ext>
            </p:extLst>
          </p:nvPr>
        </p:nvGraphicFramePr>
        <p:xfrm>
          <a:off x="251520" y="3240826"/>
          <a:ext cx="8712968" cy="2587744"/>
        </p:xfrm>
        <a:graphic>
          <a:graphicData uri="http://schemas.openxmlformats.org/drawingml/2006/table">
            <a:tbl>
              <a:tblPr/>
              <a:tblGrid>
                <a:gridCol w="2376264"/>
                <a:gridCol w="6336704"/>
              </a:tblGrid>
              <a:tr h="620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Дисертації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Петров П.П. Активність молодих зірок сонячної маси: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...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доктора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фіз.-мат. наук : 01.03.02 / Петров Петро Петрович. – К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2005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 276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Автореферати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дисертацій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Новосад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І.Я. Технологічне забезпечення виготовлення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секцій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робочих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органів гнучких гвинтових конвеєрів : автореф.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здобуття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 ступеня канд. техн. наук : спец.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05.02.08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„Технологія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машинобудування” / І. Я.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Новосад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Тернопіль,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2007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20, [1]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Нгуен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Данг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Моделювання 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прогнозування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макроекономічних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показників в системі підтримки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прийняття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рішень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управління державними фінансами : автореф.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здобуття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 ступеня канд. техн. наук : спец.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05.13.06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„Автоматиз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системи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та прогрес.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технології” /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Нгуен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Ші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Данг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К., 2007. — 20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05003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3875258"/>
              </p:ext>
            </p:extLst>
          </p:nvPr>
        </p:nvGraphicFramePr>
        <p:xfrm>
          <a:off x="251520" y="516703"/>
          <a:ext cx="8784976" cy="5778150"/>
        </p:xfrm>
        <a:graphic>
          <a:graphicData uri="http://schemas.openxmlformats.org/drawingml/2006/table">
            <a:tbl>
              <a:tblPr/>
              <a:tblGrid>
                <a:gridCol w="2160240"/>
                <a:gridCol w="6624736"/>
              </a:tblGrid>
              <a:tr h="1937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Частина книги,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періодичного,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продовжуваного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видання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Козіна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Ж. Л. Теоретичні основи і результати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практичного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застосування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системного аналізу в наукових дослідженнях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області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спортивних ігор / Ж. Л.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Козіна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// Теорія та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методика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фізичного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виховання. — 2007. — № 6. — С. 15—18, 35—38.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Гранчак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Т. Інформаційно-аналітичні структури бібліотек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умовах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демократичних перетворень / Тетяна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Гранчак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Валерій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Горовий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// Бібліотечний вісник. — 2006. — № 6. — С. 14—17.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Валькман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Ю. Р.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Моделирование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НЕ-факторов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интеллектуализации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компьютерных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технологий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Ю.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Валькман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В. 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Быков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А. Ю.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Рыхальский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//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Системні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дослідження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інформаційні технології. — 2007. — № 1. 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С.39—61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Електронні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Богомольний Б. Р. Медицина екстремальних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ситуацій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[Електронний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ресурс] ]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навч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посіб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для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студ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мед. вузів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III—IV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рівнів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акредитації / Б. Р. Богомольний, В. В. Кононенко, П.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Чуєв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80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Min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700 MB. — Одеса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Одес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мед. ун-т, 2003.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Бібліотека студента-медика) — 1 електрон. опт. диск (CD-ROM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);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 см. — Систем. вимоги: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Pentium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; 32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Mb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RAM ; Windows 95,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2000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XP ; MS Word 97-2000.— Назва з контейнера.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Розподіл населення найбільш численних національностей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статтю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віком, шлюбним станом, мовними ознаками та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рівнем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освіти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[Електронний ресурс] : за даними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Перепису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2001 р.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ком. статистики України ; ред. О.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Осауленко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 : CD-вид-во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Інфодиск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", 2004. — 1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опт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диск (CD-ROM)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кольор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; 12 см. —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Перепис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2001). — Систем. вимоги: Pentium-266 ; 32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Mb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RAM ;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CD-ROM Windows 98/2000/NT/XP. — Назва з титул. екрану.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Бібліотека і доступність інформації у сучасному світі: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електронні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ресурси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 науці, культурі та освіті : (підсумки 10-ї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Міжнар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Крим-2003”) [Електронний ресурс] / Л. Й. Костенко, А.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Чекмарьов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А. Г.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Бровкін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І. А. Павлуша // Бібліотечний вісник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2003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№ 4. — С. 43. — Режим доступу до журн.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http</a:t>
                      </a:r>
                      <a:r>
                        <a:rPr lang="uk-UA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://www.nbuv.gov.ua/articles/2003/03klinko.htm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69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 характеристики високоякісної доповіді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0881670"/>
              </p:ext>
            </p:extLst>
          </p:nvPr>
        </p:nvGraphicFramePr>
        <p:xfrm>
          <a:off x="1175792" y="1556793"/>
          <a:ext cx="679241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4408"/>
                <a:gridCol w="588008"/>
              </a:tblGrid>
              <a:tr h="3600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b="0" dirty="0" smtClean="0">
                          <a:solidFill>
                            <a:schemeClr val="tx1"/>
                          </a:solidFill>
                        </a:rPr>
                        <a:t>Доповідач вільно розказую про роботу,</a:t>
                      </a:r>
                      <a:r>
                        <a:rPr lang="uk-UA" sz="1600" b="0" baseline="0" dirty="0" smtClean="0">
                          <a:solidFill>
                            <a:schemeClr val="tx1"/>
                          </a:solidFill>
                        </a:rPr>
                        <a:t> а не читає з листка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Автор вільний в побудові хода думки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Доповідь</a:t>
                      </a:r>
                      <a:r>
                        <a:rPr lang="uk-UA" sz="1600" baseline="0" dirty="0" smtClean="0"/>
                        <a:t> побудована логічно, має гарну структуру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Доповідь містить</a:t>
                      </a:r>
                      <a:r>
                        <a:rPr lang="uk-UA" sz="1600" baseline="0" dirty="0" smtClean="0"/>
                        <a:t> інтригу і тримає аудиторію в тиші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22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В доповіді активно використовуються</a:t>
                      </a:r>
                      <a:r>
                        <a:rPr lang="uk-UA" sz="1600" baseline="0" dirty="0" smtClean="0"/>
                        <a:t> ілюстрації (плакати),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uk-UA" sz="1600" baseline="0" dirty="0" smtClean="0"/>
                        <a:t>      вони – </a:t>
                      </a:r>
                      <a:r>
                        <a:rPr lang="uk-UA" sz="1600" baseline="0" noProof="0" dirty="0" smtClean="0"/>
                        <a:t>опора доповідача </a:t>
                      </a:r>
                      <a:endParaRPr lang="uk-UA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Ілюстрацій достатньо багато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Ілюстрації відповідають темі доповіді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noProof="0" dirty="0" smtClean="0"/>
                        <a:t>Ілюстрації повно представляє</a:t>
                      </a:r>
                      <a:r>
                        <a:rPr lang="uk-UA" sz="1600" baseline="0" noProof="0" dirty="0" smtClean="0"/>
                        <a:t> данні </a:t>
                      </a:r>
                      <a:endParaRPr lang="uk-UA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Ілюстрації наочні (зрозумілі для пояснення)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Ілюстрації</a:t>
                      </a:r>
                      <a:r>
                        <a:rPr lang="uk-UA" sz="1600" baseline="0" dirty="0" smtClean="0"/>
                        <a:t> виконані чітко, яскраво, крупно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На кожному плакати один ключовий пункт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sz="1600" dirty="0" smtClean="0"/>
                        <a:t>Математичні залежності представлені діаграмами</a:t>
                      </a:r>
                      <a:r>
                        <a:rPr lang="uk-UA" sz="1600" baseline="0" dirty="0" smtClean="0"/>
                        <a:t> та графіками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613424" y="1650295"/>
            <a:ext cx="18806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7672175" y="1424807"/>
            <a:ext cx="129309" cy="381762"/>
          </a:xfrm>
          <a:custGeom>
            <a:avLst/>
            <a:gdLst>
              <a:gd name="connsiteX0" fmla="*/ 0 w 129309"/>
              <a:gd name="connsiteY0" fmla="*/ 147781 h 381762"/>
              <a:gd name="connsiteX1" fmla="*/ 46181 w 129309"/>
              <a:gd name="connsiteY1" fmla="*/ 378691 h 381762"/>
              <a:gd name="connsiteX2" fmla="*/ 129309 w 129309"/>
              <a:gd name="connsiteY2" fmla="*/ 0 h 381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309" h="381762">
                <a:moveTo>
                  <a:pt x="0" y="147781"/>
                </a:moveTo>
                <a:cubicBezTo>
                  <a:pt x="12315" y="275551"/>
                  <a:pt x="24630" y="403321"/>
                  <a:pt x="46181" y="378691"/>
                </a:cubicBezTo>
                <a:cubicBezTo>
                  <a:pt x="67732" y="354061"/>
                  <a:pt x="98520" y="177030"/>
                  <a:pt x="12930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796244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140215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489169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5" y="2974181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4" y="3448397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24" y="3790993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23" y="4149080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22" y="4509120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21" y="4869160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20" y="5229200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3424" y="5634215"/>
            <a:ext cx="207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46582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169044">
            <a:off x="-300806" y="177210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anose="04040605051002020D02" pitchFamily="82" charset="0"/>
              </a:rPr>
              <a:t>Дякую за увагу! 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pic>
        <p:nvPicPr>
          <p:cNvPr id="13316" name="Picture 4" descr="C:\Program Files\Microsoft Office\MEDIA\CAGCAT10\j033607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21962"/>
            <a:ext cx="3521798" cy="356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5688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7163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Корисність апробації:</a:t>
            </a:r>
            <a:endParaRPr lang="ru-RU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Стимулює до переосмислення власних наукових досліджень;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Дає можливість більш глибоко і якісно доопрацювати їх як за формою так і змістом;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Допомагає підтвердити правильність або усвідомити необхідність переглянути окремі наукові положення;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Дозволяє презентувати себе як вченого початківця  в конкретній галузі науки;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Надає можливість утвердитися в діловому професійному  співтоваристві шляхом активної участі в обговоренні проблеми;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Результати апробації, визначають ступінь фактичної завершеності студентського наукового дослідження;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300" dirty="0" smtClean="0"/>
              <a:t>Формує навички публічного виступу та аргументованого відстоювання своєї думки.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xmlns="" val="183880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Основні форми апробації </a:t>
            </a:r>
            <a:endParaRPr lang="ru-RU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2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152695" y="2420888"/>
            <a:ext cx="288032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Основні форми апробації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37780" y="400506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Дискусії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32715" y="4005064"/>
            <a:ext cx="252028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Письмове та усне рецензування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4383" y="4005064"/>
            <a:ext cx="248376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Публічні доповіді та виступи </a:t>
            </a:r>
            <a:endParaRPr lang="ru-RU" dirty="0"/>
          </a:p>
        </p:txBody>
      </p:sp>
      <p:cxnSp>
        <p:nvCxnSpPr>
          <p:cNvPr id="15" name="Соединительная линия уступом 14"/>
          <p:cNvCxnSpPr>
            <a:stCxn id="8" idx="0"/>
          </p:cNvCxnSpPr>
          <p:nvPr/>
        </p:nvCxnSpPr>
        <p:spPr>
          <a:xfrm rot="5400000" flipH="1" flipV="1">
            <a:off x="4368057" y="719218"/>
            <a:ext cx="504056" cy="6067637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2"/>
            <a:endCxn id="7" idx="0"/>
          </p:cNvCxnSpPr>
          <p:nvPr/>
        </p:nvCxnSpPr>
        <p:spPr>
          <a:xfrm>
            <a:off x="4592855" y="3068960"/>
            <a:ext cx="0" cy="93610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0"/>
          </p:cNvCxnSpPr>
          <p:nvPr/>
        </p:nvCxnSpPr>
        <p:spPr>
          <a:xfrm>
            <a:off x="7653904" y="3501008"/>
            <a:ext cx="0" cy="50405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1993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Види наукових результатів</a:t>
            </a:r>
            <a:endParaRPr lang="ru-RU" sz="4000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275856" y="1442512"/>
            <a:ext cx="2592288" cy="720080"/>
          </a:xfrm>
          <a:prstGeom prst="cube">
            <a:avLst>
              <a:gd name="adj" fmla="val 13456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Наукові результати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5724128" y="2564904"/>
            <a:ext cx="2592288" cy="720080"/>
          </a:xfrm>
          <a:prstGeom prst="cube">
            <a:avLst>
              <a:gd name="adj" fmla="val 13456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Інструментальні</a:t>
            </a:r>
            <a:endParaRPr lang="ru-RU" dirty="0"/>
          </a:p>
        </p:txBody>
      </p:sp>
      <p:sp>
        <p:nvSpPr>
          <p:cNvPr id="7" name="Куб 6"/>
          <p:cNvSpPr/>
          <p:nvPr/>
        </p:nvSpPr>
        <p:spPr>
          <a:xfrm>
            <a:off x="462578" y="2564904"/>
            <a:ext cx="2592288" cy="720080"/>
          </a:xfrm>
          <a:prstGeom prst="cube">
            <a:avLst>
              <a:gd name="adj" fmla="val 13456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Теоретико-методологічні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179512" y="3500703"/>
            <a:ext cx="2520280" cy="1584481"/>
          </a:xfrm>
          <a:prstGeom prst="cloudCallout">
            <a:avLst>
              <a:gd name="adj1" fmla="val 85149"/>
              <a:gd name="adj2" fmla="val 51386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концепція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гіпотеза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класифікація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закон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метод тощо.</a:t>
            </a:r>
            <a:endParaRPr lang="ru-RU" sz="1600" dirty="0"/>
          </a:p>
        </p:txBody>
      </p:sp>
      <p:sp>
        <p:nvSpPr>
          <p:cNvPr id="11" name="Выноска-облако 10"/>
          <p:cNvSpPr/>
          <p:nvPr/>
        </p:nvSpPr>
        <p:spPr>
          <a:xfrm>
            <a:off x="6012160" y="3431380"/>
            <a:ext cx="2703404" cy="1653804"/>
          </a:xfrm>
          <a:prstGeom prst="cloudCallout">
            <a:avLst>
              <a:gd name="adj1" fmla="val -70571"/>
              <a:gd name="adj2" fmla="val 46154"/>
            </a:avLst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спосіб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технологія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методика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алгоритм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 smtClean="0"/>
              <a:t>рідина тощо.</a:t>
            </a:r>
            <a:endParaRPr lang="ru-RU" sz="1600" dirty="0"/>
          </a:p>
        </p:txBody>
      </p:sp>
      <p:pic>
        <p:nvPicPr>
          <p:cNvPr id="3075" name="Picture 3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60312"/>
            <a:ext cx="1807769" cy="191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 flipH="1">
            <a:off x="1807169" y="2162592"/>
            <a:ext cx="2764831" cy="402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  <a:endCxn id="6" idx="0"/>
          </p:cNvCxnSpPr>
          <p:nvPr/>
        </p:nvCxnSpPr>
        <p:spPr>
          <a:xfrm>
            <a:off x="4523553" y="2162592"/>
            <a:ext cx="2545166" cy="402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187624" y="32849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804248" y="32849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41509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4943</Words>
  <Application>Microsoft Office PowerPoint</Application>
  <PresentationFormat>Экран (4:3)</PresentationFormat>
  <Paragraphs>655</Paragraphs>
  <Slides>67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67</vt:i4>
      </vt:variant>
    </vt:vector>
  </HeadingPairs>
  <TitlesOfParts>
    <vt:vector size="70" baseType="lpstr">
      <vt:lpstr>Тема Office</vt:lpstr>
      <vt:lpstr>Диаграмма</vt:lpstr>
      <vt:lpstr>Уравнение</vt:lpstr>
      <vt:lpstr>   УНІВЕРСИТЕТ ЕКОНОМІКИ ТА ПРАВА “КРОК”  Коледж економіки права та інформаційних технологій    Науково-практичний семінар на тему: «Апробація результатів студентських наукових досліджень»   м. Буча  2021р.</vt:lpstr>
      <vt:lpstr>Слайд 2</vt:lpstr>
      <vt:lpstr>Завдання наукового семінару</vt:lpstr>
      <vt:lpstr>Походження та інтерпретація терміну «апробація»</vt:lpstr>
      <vt:lpstr>Термін «апробація» в науковій діяльності</vt:lpstr>
      <vt:lpstr>Апробація в навчально-правовій базі наукової діяльності </vt:lpstr>
      <vt:lpstr>Корисність апробації:</vt:lpstr>
      <vt:lpstr>Основні форми апробації </vt:lpstr>
      <vt:lpstr>Види наукових результатів</vt:lpstr>
      <vt:lpstr>Зверніть увагу!</vt:lpstr>
      <vt:lpstr>Класифікація наукових результатів з точки зору їх вкладу в науку і практику</vt:lpstr>
      <vt:lpstr>Основні форми представлення результатів наукових досліджень</vt:lpstr>
      <vt:lpstr>Слайд 13</vt:lpstr>
      <vt:lpstr>Підтвердження новизни, достовірності і корисності наукового результату</vt:lpstr>
      <vt:lpstr>Форми апробації РНД</vt:lpstr>
      <vt:lpstr>Тези наукової доповіді</vt:lpstr>
      <vt:lpstr>Структура тез наукової доповіді</vt:lpstr>
      <vt:lpstr>Тематика наукового дослідження</vt:lpstr>
      <vt:lpstr>Вимоги до тематики тез доповіді</vt:lpstr>
      <vt:lpstr>Формулювання теми дослідження</vt:lpstr>
      <vt:lpstr>Приклад формулювання теми дослідження</vt:lpstr>
      <vt:lpstr>Складові актуальності наукового дослідження </vt:lpstr>
      <vt:lpstr>Актуальність в науковому аспекті означає, що:</vt:lpstr>
      <vt:lpstr>Актуальність теми у прикладному аспекті означає, що:</vt:lpstr>
      <vt:lpstr>Слайд 25</vt:lpstr>
      <vt:lpstr>Слайд 26</vt:lpstr>
      <vt:lpstr>В основі обґрунтування актуальності теми знаходиться певна проблемна ситуація Проблемна ситуація – брак чого небудь, що перешкоджає нормальному функціонуванню системи і потребує задоволення в цьому (незадоволена потреба). </vt:lpstr>
      <vt:lpstr>Постановка цілі прикладного наукового дослідження</vt:lpstr>
      <vt:lpstr>Приклад формулювання проблемної ситуації</vt:lpstr>
      <vt:lpstr>Приклад формулювання актуальності теми</vt:lpstr>
      <vt:lpstr>Слайд 31</vt:lpstr>
      <vt:lpstr>Взаємозв'язок формулювання проблеми, цілі, об'єкта, предмета і назви теми наукового дослідження</vt:lpstr>
      <vt:lpstr>Приклад формулювання об'єкта та предмета дослідження </vt:lpstr>
      <vt:lpstr>Слайд 34</vt:lpstr>
      <vt:lpstr>Приклад формулювання мети</vt:lpstr>
      <vt:lpstr>Вимоги до формування завдань дослідження</vt:lpstr>
      <vt:lpstr>Приклад формулювання завдань</vt:lpstr>
      <vt:lpstr>Інформаційна база дослідження </vt:lpstr>
      <vt:lpstr>Приклад формулювання інформаційної бази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Методи обробки економічної інформації</vt:lpstr>
      <vt:lpstr>Виклад результатів дослідження</vt:lpstr>
      <vt:lpstr>Вимоги до формування наукових публікацій регламентуються: </vt:lpstr>
      <vt:lpstr>Оформлення ілюстрацій</vt:lpstr>
      <vt:lpstr>Побудова діаграм</vt:lpstr>
      <vt:lpstr>Приклад оформлення стовпчастих діаграм </vt:lpstr>
      <vt:lpstr>Побудова схем</vt:lpstr>
      <vt:lpstr>Оформлення таблиць</vt:lpstr>
      <vt:lpstr>Оформлення формул</vt:lpstr>
      <vt:lpstr>Приклади посилання:</vt:lpstr>
      <vt:lpstr>Приклади посилання:</vt:lpstr>
      <vt:lpstr>Технічні вимоги до оформлення тез на наукову конференцію ПВНЗ “УГІ”</vt:lpstr>
      <vt:lpstr>Правила розташування елементів тез</vt:lpstr>
      <vt:lpstr>Приклади оформлення бібліографічного опису</vt:lpstr>
      <vt:lpstr>Слайд 62</vt:lpstr>
      <vt:lpstr>Слайд 63</vt:lpstr>
      <vt:lpstr>Слайд 64</vt:lpstr>
      <vt:lpstr>Слайд 65</vt:lpstr>
      <vt:lpstr>Деякі характеристики високоякісної доповіді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Білокур Ганна Віталіївна</dc:creator>
  <cp:lastModifiedBy>Dom</cp:lastModifiedBy>
  <cp:revision>173</cp:revision>
  <cp:lastPrinted>2018-02-23T13:07:32Z</cp:lastPrinted>
  <dcterms:created xsi:type="dcterms:W3CDTF">2015-09-25T10:54:12Z</dcterms:created>
  <dcterms:modified xsi:type="dcterms:W3CDTF">2021-03-25T10:02:27Z</dcterms:modified>
</cp:coreProperties>
</file>