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8"/>
  </p:handoutMasterIdLst>
  <p:sldIdLst>
    <p:sldId id="268" r:id="rId2"/>
    <p:sldId id="259" r:id="rId3"/>
    <p:sldId id="284" r:id="rId4"/>
    <p:sldId id="335" r:id="rId5"/>
    <p:sldId id="336" r:id="rId6"/>
    <p:sldId id="307" r:id="rId7"/>
    <p:sldId id="306" r:id="rId8"/>
    <p:sldId id="337" r:id="rId9"/>
    <p:sldId id="347" r:id="rId10"/>
    <p:sldId id="346" r:id="rId11"/>
    <p:sldId id="340" r:id="rId12"/>
    <p:sldId id="333" r:id="rId13"/>
    <p:sldId id="345" r:id="rId14"/>
    <p:sldId id="305" r:id="rId15"/>
    <p:sldId id="344" r:id="rId16"/>
    <p:sldId id="304" r:id="rId17"/>
    <p:sldId id="343" r:id="rId18"/>
    <p:sldId id="303" r:id="rId19"/>
    <p:sldId id="342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302" r:id="rId30"/>
    <p:sldId id="301" r:id="rId31"/>
    <p:sldId id="312" r:id="rId32"/>
    <p:sldId id="313" r:id="rId33"/>
    <p:sldId id="315" r:id="rId34"/>
    <p:sldId id="314" r:id="rId35"/>
    <p:sldId id="316" r:id="rId36"/>
    <p:sldId id="317" r:id="rId37"/>
    <p:sldId id="318" r:id="rId38"/>
    <p:sldId id="319" r:id="rId39"/>
    <p:sldId id="331" r:id="rId40"/>
    <p:sldId id="332" r:id="rId41"/>
    <p:sldId id="300" r:id="rId42"/>
    <p:sldId id="299" r:id="rId43"/>
    <p:sldId id="298" r:id="rId44"/>
    <p:sldId id="308" r:id="rId45"/>
    <p:sldId id="309" r:id="rId46"/>
    <p:sldId id="281" r:id="rId47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9F9BF"/>
    <a:srgbClr val="9FF7A7"/>
    <a:srgbClr val="0EB61E"/>
    <a:srgbClr val="42F053"/>
    <a:srgbClr val="7FF58A"/>
    <a:srgbClr val="F559CC"/>
    <a:srgbClr val="FAB4E8"/>
    <a:srgbClr val="FCD4F2"/>
    <a:srgbClr val="FFFF66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6740" autoAdjust="0"/>
    <p:restoredTop sz="94660"/>
  </p:normalViewPr>
  <p:slideViewPr>
    <p:cSldViewPr>
      <p:cViewPr varScale="1">
        <p:scale>
          <a:sx n="77" d="100"/>
          <a:sy n="77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1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25E25-9DE6-4BC7-950C-AD4B08D1CF11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07956"/>
            <a:ext cx="2918831" cy="491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07956"/>
            <a:ext cx="2918831" cy="491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B43EA-B03E-4648-8F2B-996753504B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7225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7512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8946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058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599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55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576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130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663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10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882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343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405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95536" y="116630"/>
            <a:ext cx="8424936" cy="6624738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 «КРОК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управлінських технологій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 дисципліна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наукових досліджень»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Науково-практичний семінар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70C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>«</a:t>
            </a:r>
            <a:r>
              <a:rPr lang="uk-UA" sz="3600" b="1" dirty="0" smtClean="0">
                <a:solidFill>
                  <a:srgbClr val="0070C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>Як правильно сформувати вступ до курсової роботи?</a:t>
            </a:r>
            <a:r>
              <a:rPr lang="uk-UA" sz="3600" b="1" dirty="0" smtClean="0">
                <a:solidFill>
                  <a:srgbClr val="0070C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>»</a:t>
            </a:r>
            <a:r>
              <a:rPr lang="ru-RU" sz="3600" b="1" dirty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/>
            </a:r>
            <a:br>
              <a:rPr lang="ru-RU" sz="3600" b="1" dirty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</a:br>
            <a:r>
              <a:rPr lang="ru-RU" sz="3600" b="1" dirty="0" smtClean="0"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/>
            </a:r>
            <a:br>
              <a:rPr lang="ru-RU" sz="3600" b="1" dirty="0" smtClean="0"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2018р.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type="subTitle" idx="1"/>
          </p:nvPr>
        </p:nvSpPr>
        <p:spPr>
          <a:xfrm>
            <a:off x="2159224" y="4941167"/>
            <a:ext cx="6589240" cy="145709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onotype Corsiva" panose="03010101010201010101" pitchFamily="66" charset="0"/>
              </a:rPr>
              <a:t>Викладач: </a:t>
            </a:r>
            <a:r>
              <a:rPr lang="uk-UA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Monotype Corsiva" panose="03010101010201010101" pitchFamily="66" charset="0"/>
              </a:rPr>
              <a:t>д.ек.н</a:t>
            </a:r>
            <a:r>
              <a:rPr lang="uk-UA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onotype Corsiva" panose="03010101010201010101" pitchFamily="66" charset="0"/>
              </a:rPr>
              <a:t>., професор </a:t>
            </a:r>
            <a:endParaRPr lang="uk-UA" sz="2400" dirty="0">
              <a:solidFill>
                <a:schemeClr val="tx1">
                  <a:lumMod val="50000"/>
                  <a:lumOff val="50000"/>
                </a:schemeClr>
              </a:solidFill>
              <a:latin typeface="Monotype Corsiva" panose="03010101010201010101" pitchFamily="66" charset="0"/>
            </a:endParaRPr>
          </a:p>
          <a:p>
            <a:pPr marL="0" indent="0" algn="r">
              <a:buNone/>
            </a:pPr>
            <a:r>
              <a:rPr lang="uk-UA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onotype Corsiva" panose="03010101010201010101" pitchFamily="66" charset="0"/>
              </a:rPr>
              <a:t>Алькема Віктор Григорович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037" name="Picture 13" descr="C:\Program Files\Microsoft Office\MEDIA\OFFICE14\Lines\BD21315_.gif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2" y="6398261"/>
            <a:ext cx="5328593" cy="26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Program Files\Microsoft Office\MEDIA\OFFICE14\Lines\BD21315_.gif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500"/>
                    </a14:imgEffect>
                    <a14:imgEffect>
                      <a14:saturation sat="1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907702" y="116631"/>
            <a:ext cx="5328593" cy="264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88491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формулювання проблемної ситуації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світовому ринку українські експортери зерна зустрічаються з жорсткою конкуренцією, а на національному з недосконалістю вітчизняної соціально-економічної системи. Слабкий економічний стан, нестабільне політичне середовище, необґрунтоване втручання держави в регулювання ринку зерна і відсутність заходів для розвитку інфраструктури зернової логістики негативно впливають на функціонування цих підприємств. Проблема полягає у недостатньому рівні захищеності цих підприємств від дії вищезазначених деструктивних чинників, що обумовлює необхідність обґрунтування шляхів вирішення проблеми захисту інтересів українських зерноекспортерів.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335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формулювання актуальності теми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 цієї роботи пов'язана з формуванням національної системи освіти на засадах сучасної європейської моделі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[1-2]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Нашій державі потрібно відшукати свою нішу в міжнародному освітньому просторі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Суттєва роль в реалізації вказаних завдань повинна бути відведена сучасній вищій школі. Серед пріоритетів її розвитку впровадження систем управління якістю вищої освіти важливим елементом якої є оцінка якості сформованих знань. Кредитно-модульна система є найбільш мотивуючою для студентської молоді в досягненні найвищих результатів навчання, а існуючі проблеми оцінювання програмних результатів щодо знань студентів в процесі її впровадження і обумовили вибір цієї теми.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335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0070C0"/>
                </a:solidFill>
              </a:rPr>
              <a:t>Взаємозв'язок формулювання проблеми, цілі, об'єкта, предмета і назви теми наукового дослідження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Куб 3"/>
          <p:cNvSpPr/>
          <p:nvPr/>
        </p:nvSpPr>
        <p:spPr>
          <a:xfrm>
            <a:off x="1944128" y="2737501"/>
            <a:ext cx="1440160" cy="648072"/>
          </a:xfrm>
          <a:prstGeom prst="cube">
            <a:avLst>
              <a:gd name="adj" fmla="val 107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Прикладна проблема</a:t>
            </a:r>
            <a:endParaRPr lang="ru-RU" dirty="0"/>
          </a:p>
        </p:txBody>
      </p:sp>
      <p:sp>
        <p:nvSpPr>
          <p:cNvPr id="6" name="Куб 5"/>
          <p:cNvSpPr/>
          <p:nvPr/>
        </p:nvSpPr>
        <p:spPr>
          <a:xfrm>
            <a:off x="1944128" y="4113076"/>
            <a:ext cx="1440160" cy="648072"/>
          </a:xfrm>
          <a:prstGeom prst="cube">
            <a:avLst>
              <a:gd name="adj" fmla="val 107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Наукова проблема</a:t>
            </a:r>
            <a:endParaRPr lang="ru-RU" dirty="0"/>
          </a:p>
        </p:txBody>
      </p:sp>
      <p:sp>
        <p:nvSpPr>
          <p:cNvPr id="7" name="Куб 6"/>
          <p:cNvSpPr/>
          <p:nvPr/>
        </p:nvSpPr>
        <p:spPr>
          <a:xfrm>
            <a:off x="1944128" y="5525355"/>
            <a:ext cx="1440160" cy="648072"/>
          </a:xfrm>
          <a:prstGeom prst="cube">
            <a:avLst>
              <a:gd name="adj" fmla="val 107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Ціль</a:t>
            </a:r>
            <a:endParaRPr lang="ru-RU" dirty="0"/>
          </a:p>
        </p:txBody>
      </p:sp>
      <p:sp>
        <p:nvSpPr>
          <p:cNvPr id="8" name="Куб 7"/>
          <p:cNvSpPr/>
          <p:nvPr/>
        </p:nvSpPr>
        <p:spPr>
          <a:xfrm>
            <a:off x="5634461" y="5533478"/>
            <a:ext cx="1440160" cy="648072"/>
          </a:xfrm>
          <a:prstGeom prst="cube">
            <a:avLst>
              <a:gd name="adj" fmla="val 107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Назва теми</a:t>
            </a:r>
            <a:endParaRPr lang="ru-RU" dirty="0"/>
          </a:p>
        </p:txBody>
      </p:sp>
      <p:sp>
        <p:nvSpPr>
          <p:cNvPr id="9" name="Куб 8"/>
          <p:cNvSpPr/>
          <p:nvPr/>
        </p:nvSpPr>
        <p:spPr>
          <a:xfrm>
            <a:off x="5634461" y="4113076"/>
            <a:ext cx="1440160" cy="648072"/>
          </a:xfrm>
          <a:prstGeom prst="cube">
            <a:avLst>
              <a:gd name="adj" fmla="val 107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Предмет</a:t>
            </a:r>
            <a:endParaRPr lang="ru-RU" dirty="0"/>
          </a:p>
        </p:txBody>
      </p:sp>
      <p:sp>
        <p:nvSpPr>
          <p:cNvPr id="10" name="Куб 9"/>
          <p:cNvSpPr/>
          <p:nvPr/>
        </p:nvSpPr>
        <p:spPr>
          <a:xfrm>
            <a:off x="5632145" y="2648921"/>
            <a:ext cx="1440160" cy="648072"/>
          </a:xfrm>
          <a:prstGeom prst="cube">
            <a:avLst>
              <a:gd name="adj" fmla="val 107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Об'єкт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32240" y="4854043"/>
            <a:ext cx="183569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 smtClean="0">
                <a:solidFill>
                  <a:schemeClr val="tx1"/>
                </a:solidFill>
              </a:rPr>
              <a:t>формулювання предмету дослідження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26105" y="2993860"/>
            <a:ext cx="2258532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 smtClean="0">
                <a:solidFill>
                  <a:schemeClr val="tx1"/>
                </a:solidFill>
              </a:rPr>
              <a:t>Недостатність наукових знань для вирішення прикладної проблеми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4854043"/>
            <a:ext cx="177328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 smtClean="0">
                <a:solidFill>
                  <a:schemeClr val="tx1"/>
                </a:solidFill>
              </a:rPr>
              <a:t>заперечення</a:t>
            </a:r>
            <a:r>
              <a:rPr lang="uk-UA" sz="1600" i="1" dirty="0" smtClean="0">
                <a:solidFill>
                  <a:srgbClr val="FF0000"/>
                </a:solidFill>
              </a:rPr>
              <a:t> </a:t>
            </a:r>
            <a:r>
              <a:rPr lang="uk-UA" sz="1600" i="1" dirty="0" smtClean="0">
                <a:solidFill>
                  <a:schemeClr val="tx1"/>
                </a:solidFill>
              </a:rPr>
              <a:t> формулювання проблеми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04248" y="3347468"/>
            <a:ext cx="1835696" cy="664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>
                <a:solidFill>
                  <a:schemeClr val="tx1"/>
                </a:solidFill>
              </a:rPr>
              <a:t>д</a:t>
            </a:r>
            <a:r>
              <a:rPr lang="uk-UA" sz="1600" i="1" dirty="0" smtClean="0">
                <a:solidFill>
                  <a:schemeClr val="tx1"/>
                </a:solidFill>
              </a:rPr>
              <a:t>ослідницька  сторона об'єкту 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91880" y="2089429"/>
            <a:ext cx="216024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i="1" dirty="0" smtClean="0">
                <a:solidFill>
                  <a:schemeClr val="tx1"/>
                </a:solidFill>
              </a:rPr>
              <a:t>Явище, що народжує проблему</a:t>
            </a:r>
            <a:endParaRPr lang="ru-RU" sz="1600" i="1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>
            <a:stCxn id="4" idx="5"/>
            <a:endCxn id="10" idx="2"/>
          </p:cNvCxnSpPr>
          <p:nvPr/>
        </p:nvCxnSpPr>
        <p:spPr>
          <a:xfrm flipV="1">
            <a:off x="3384288" y="3007784"/>
            <a:ext cx="2247857" cy="189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3"/>
            <a:endCxn id="6" idx="1"/>
          </p:cNvCxnSpPr>
          <p:nvPr/>
        </p:nvCxnSpPr>
        <p:spPr>
          <a:xfrm>
            <a:off x="2629381" y="3385573"/>
            <a:ext cx="0" cy="7971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3"/>
            <a:endCxn id="7" idx="1"/>
          </p:cNvCxnSpPr>
          <p:nvPr/>
        </p:nvCxnSpPr>
        <p:spPr>
          <a:xfrm>
            <a:off x="2629381" y="4761148"/>
            <a:ext cx="0" cy="833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0" idx="3"/>
            <a:endCxn id="9" idx="1"/>
          </p:cNvCxnSpPr>
          <p:nvPr/>
        </p:nvCxnSpPr>
        <p:spPr>
          <a:xfrm>
            <a:off x="6317398" y="3296993"/>
            <a:ext cx="2316" cy="885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49" name="Прямая со стрелкой 2048"/>
          <p:cNvCxnSpPr>
            <a:stCxn id="9" idx="3"/>
            <a:endCxn id="8" idx="1"/>
          </p:cNvCxnSpPr>
          <p:nvPr/>
        </p:nvCxnSpPr>
        <p:spPr>
          <a:xfrm>
            <a:off x="6319714" y="4761148"/>
            <a:ext cx="0" cy="8419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55" name="Прямая со стрелкой 2054"/>
          <p:cNvCxnSpPr>
            <a:stCxn id="8" idx="2"/>
          </p:cNvCxnSpPr>
          <p:nvPr/>
        </p:nvCxnSpPr>
        <p:spPr>
          <a:xfrm flipH="1" flipV="1">
            <a:off x="3131842" y="3385573"/>
            <a:ext cx="2502619" cy="25067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27267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d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формулювання об'єкта та предмета дослідження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 дослідження є процес об'єктивної, комплексної і достовірної оцінки знань, вмінь та інших компетентностей, що передбачені освітньо-професійною програмою підготовки фахівця.</a:t>
            </a:r>
          </a:p>
          <a:p>
            <a:pPr marL="0" indent="4572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дослідження є закономірності та критерії оцінювання знань студентів в умовах кредитно-модульної системи організації навчального процесу.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5401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915816" y="1052736"/>
            <a:ext cx="3528392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entury" panose="02040604050505020304" pitchFamily="18" charset="0"/>
              </a:rPr>
              <a:t>Мета дослідження</a:t>
            </a:r>
            <a:endParaRPr lang="ru-RU" sz="2800" b="1" dirty="0">
              <a:latin typeface="Century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311685"/>
            <a:ext cx="2232248" cy="8664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entury" panose="02040604050505020304" pitchFamily="18" charset="0"/>
              </a:rPr>
              <a:t>Містить методологічну частину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3690530"/>
            <a:ext cx="1603815" cy="9481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entury" panose="02040604050505020304" pitchFamily="18" charset="0"/>
              </a:rPr>
              <a:t>Виділення базової методології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5666" y="3690530"/>
            <a:ext cx="1883916" cy="11521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entury" panose="02040604050505020304" pitchFamily="18" charset="0"/>
              </a:rPr>
              <a:t>Вектор спрямування думок дослідника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3690530"/>
            <a:ext cx="2084958" cy="8640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entury" panose="02040604050505020304" pitchFamily="18" charset="0"/>
              </a:rPr>
              <a:t>Зазначення необхідного результату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19091" y="3690530"/>
            <a:ext cx="1944217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entury" panose="02040604050505020304" pitchFamily="18" charset="0"/>
              </a:rPr>
              <a:t>Формулювання заходів для усунення проблеми</a:t>
            </a:r>
            <a:endParaRPr lang="ru-RU" dirty="0">
              <a:latin typeface="Century" panose="020406040505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58952" y="2311685"/>
            <a:ext cx="2232248" cy="8664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entury" panose="02040604050505020304" pitchFamily="18" charset="0"/>
              </a:rPr>
              <a:t>Містить практичну частину</a:t>
            </a:r>
            <a:endParaRPr lang="ru-RU" dirty="0">
              <a:latin typeface="Century" panose="02040604050505020304" pitchFamily="18" charset="0"/>
            </a:endParaRPr>
          </a:p>
        </p:txBody>
      </p:sp>
      <p:cxnSp>
        <p:nvCxnSpPr>
          <p:cNvPr id="12" name="Прямая соединительная линия 11"/>
          <p:cNvCxnSpPr>
            <a:stCxn id="5" idx="2"/>
            <a:endCxn id="8" idx="0"/>
          </p:cNvCxnSpPr>
          <p:nvPr/>
        </p:nvCxnSpPr>
        <p:spPr>
          <a:xfrm flipH="1">
            <a:off x="1187624" y="3178162"/>
            <a:ext cx="1116124" cy="512368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4" name="Прямая соединительная линия 13"/>
          <p:cNvCxnSpPr>
            <a:stCxn id="5" idx="2"/>
            <a:endCxn id="7" idx="0"/>
          </p:cNvCxnSpPr>
          <p:nvPr/>
        </p:nvCxnSpPr>
        <p:spPr>
          <a:xfrm>
            <a:off x="2303748" y="3178162"/>
            <a:ext cx="981928" cy="512368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>
            <a:stCxn id="11" idx="2"/>
            <a:endCxn id="9" idx="0"/>
          </p:cNvCxnSpPr>
          <p:nvPr/>
        </p:nvCxnSpPr>
        <p:spPr>
          <a:xfrm flipH="1">
            <a:off x="5614479" y="3178162"/>
            <a:ext cx="1260597" cy="512368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9" name="Прямая соединительная линия 18"/>
          <p:cNvCxnSpPr>
            <a:stCxn id="11" idx="2"/>
            <a:endCxn id="10" idx="0"/>
          </p:cNvCxnSpPr>
          <p:nvPr/>
        </p:nvCxnSpPr>
        <p:spPr>
          <a:xfrm>
            <a:off x="6875076" y="3178162"/>
            <a:ext cx="1116124" cy="512368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1" name="Прямая соединительная линия 20"/>
          <p:cNvCxnSpPr>
            <a:stCxn id="4" idx="2"/>
            <a:endCxn id="5" idx="0"/>
          </p:cNvCxnSpPr>
          <p:nvPr/>
        </p:nvCxnSpPr>
        <p:spPr>
          <a:xfrm flipH="1">
            <a:off x="2303748" y="1772816"/>
            <a:ext cx="2376264" cy="538869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3" name="Прямая соединительная линия 22"/>
          <p:cNvCxnSpPr>
            <a:stCxn id="4" idx="2"/>
            <a:endCxn id="11" idx="0"/>
          </p:cNvCxnSpPr>
          <p:nvPr/>
        </p:nvCxnSpPr>
        <p:spPr>
          <a:xfrm>
            <a:off x="4680012" y="1772816"/>
            <a:ext cx="2195064" cy="538869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xmlns="" val="1529330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 формулювання мети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356" y="1916832"/>
            <a:ext cx="8229600" cy="4525963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роботи є аналіз підходів до розробки критеріїв модульно-рейтингового оцінювання знань студентів з різними рівнями підготовки та формування системи критеріїв які є факторами їх мотивації.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3635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Century" panose="02040604050505020304" pitchFamily="18" charset="0"/>
              </a:rPr>
              <a:t>Вимоги до формування завдань дослідження</a:t>
            </a:r>
            <a:endParaRPr lang="ru-RU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1916832"/>
            <a:ext cx="3960440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   Усі завдання формулюються   в послідовності планових </a:t>
            </a:r>
          </a:p>
          <a:p>
            <a:pPr algn="ctr"/>
            <a:r>
              <a:rPr lang="uk-UA" dirty="0" smtClean="0">
                <a:latin typeface="Candara" panose="020E0502030303020204" pitchFamily="34" charset="0"/>
              </a:rPr>
              <a:t>етапів реалізації дослідження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941168"/>
            <a:ext cx="3960440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Формулювання завдань слід проводити в минулому часі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430102"/>
            <a:ext cx="3960440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Змістовно завдання повинно розкривати конкретну діяльність автора на відповідному етапі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4941168"/>
            <a:ext cx="3960440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     Завдання формулюються чітко, однозначно та лаконічно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3430102"/>
            <a:ext cx="3960440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 Серед переліку завдань не повинно бути таких, які не відносяться до сфери обраного предмету дослідження 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60032" y="1916832"/>
            <a:ext cx="3960440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Число завдань повинно бути самодостатнім для досягнення мети 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698352" y="3503852"/>
            <a:ext cx="432048" cy="43204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Century" panose="02040604050505020304" pitchFamily="18" charset="0"/>
                <a:cs typeface="Kalinga" panose="020B0502040204020203" pitchFamily="34" charset="0"/>
              </a:rPr>
              <a:t>2</a:t>
            </a:r>
            <a:endParaRPr lang="ru-RU" sz="2400" dirty="0">
              <a:latin typeface="Century" panose="02040604050505020304" pitchFamily="18" charset="0"/>
              <a:cs typeface="Kalinga" panose="020B0502040204020203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4909600" y="5267385"/>
            <a:ext cx="432048" cy="43204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Century" panose="02040604050505020304" pitchFamily="18" charset="0"/>
                <a:cs typeface="Kalinga" panose="020B0502040204020203" pitchFamily="34" charset="0"/>
              </a:rPr>
              <a:t>6</a:t>
            </a:r>
            <a:endParaRPr lang="ru-RU" sz="2400" dirty="0">
              <a:latin typeface="Century" panose="02040604050505020304" pitchFamily="18" charset="0"/>
              <a:cs typeface="Kalinga" panose="020B0502040204020203" pitchFamily="34" charset="0"/>
            </a:endParaRPr>
          </a:p>
        </p:txBody>
      </p:sp>
      <p:sp>
        <p:nvSpPr>
          <p:cNvPr id="13" name="Блок-схема: узел 12"/>
          <p:cNvSpPr/>
          <p:nvPr/>
        </p:nvSpPr>
        <p:spPr>
          <a:xfrm>
            <a:off x="4909600" y="3574118"/>
            <a:ext cx="432048" cy="43204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Century" panose="02040604050505020304" pitchFamily="18" charset="0"/>
                <a:cs typeface="Kalinga" panose="020B0502040204020203" pitchFamily="34" charset="0"/>
              </a:rPr>
              <a:t>5</a:t>
            </a:r>
            <a:endParaRPr lang="ru-RU" sz="2400" dirty="0">
              <a:latin typeface="Century" panose="02040604050505020304" pitchFamily="18" charset="0"/>
              <a:cs typeface="Kalinga" panose="020B0502040204020203" pitchFamily="34" charset="0"/>
            </a:endParaRPr>
          </a:p>
        </p:txBody>
      </p:sp>
      <p:sp>
        <p:nvSpPr>
          <p:cNvPr id="14" name="Блок-схема: узел 13"/>
          <p:cNvSpPr/>
          <p:nvPr/>
        </p:nvSpPr>
        <p:spPr>
          <a:xfrm>
            <a:off x="698352" y="5267385"/>
            <a:ext cx="432048" cy="43204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Century" panose="02040604050505020304" pitchFamily="18" charset="0"/>
                <a:cs typeface="Kalinga" panose="020B0502040204020203" pitchFamily="34" charset="0"/>
              </a:rPr>
              <a:t>3</a:t>
            </a:r>
            <a:endParaRPr lang="ru-RU" sz="2400" dirty="0">
              <a:latin typeface="Century" panose="02040604050505020304" pitchFamily="18" charset="0"/>
              <a:cs typeface="Kalinga" panose="020B0502040204020203" pitchFamily="34" charset="0"/>
            </a:endParaRPr>
          </a:p>
        </p:txBody>
      </p:sp>
      <p:sp>
        <p:nvSpPr>
          <p:cNvPr id="15" name="Блок-схема: узел 14"/>
          <p:cNvSpPr/>
          <p:nvPr/>
        </p:nvSpPr>
        <p:spPr>
          <a:xfrm>
            <a:off x="698352" y="2204864"/>
            <a:ext cx="432048" cy="43204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Century" panose="02040604050505020304" pitchFamily="18" charset="0"/>
                <a:cs typeface="Kalinga" panose="020B0502040204020203" pitchFamily="34" charset="0"/>
              </a:rPr>
              <a:t>1</a:t>
            </a:r>
            <a:endParaRPr lang="ru-RU" sz="2400" dirty="0">
              <a:latin typeface="Century" panose="02040604050505020304" pitchFamily="18" charset="0"/>
              <a:cs typeface="Kalinga" panose="020B0502040204020203" pitchFamily="34" charset="0"/>
            </a:endParaRPr>
          </a:p>
        </p:txBody>
      </p:sp>
      <p:sp>
        <p:nvSpPr>
          <p:cNvPr id="16" name="Блок-схема: узел 15"/>
          <p:cNvSpPr/>
          <p:nvPr/>
        </p:nvSpPr>
        <p:spPr>
          <a:xfrm>
            <a:off x="4914892" y="2091473"/>
            <a:ext cx="432048" cy="432048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Century" panose="02040604050505020304" pitchFamily="18" charset="0"/>
                <a:cs typeface="Kalinga" panose="020B0502040204020203" pitchFamily="34" charset="0"/>
              </a:rPr>
              <a:t>4</a:t>
            </a:r>
            <a:endParaRPr lang="ru-RU" sz="2400" dirty="0">
              <a:latin typeface="Century" panose="02040604050505020304" pitchFamily="18" charset="0"/>
              <a:cs typeface="Kaling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3257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формулювання завдань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досягнення поставленої мети в роботі вирішували наступні завдання:</a:t>
            </a: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проводили аналіз бібліографічних джерел щодо оцінювання знань в умовах кредитно-модульної системи організації навчального процесу;</a:t>
            </a: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аналізували критерії засвоєння економічних знань в умовах кредитно-модульною системи організації навчального процесу;</a:t>
            </a: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формували систему критеріїв оцінювання економічних знань, які є факторами мотивації студентів з різними рівнями підготовки.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8005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  <a:latin typeface="Candara" panose="020E0502030303020204" pitchFamily="34" charset="0"/>
              </a:rPr>
              <a:t>Інформаційна база дослідження </a:t>
            </a:r>
            <a:endParaRPr lang="ru-RU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Вертикальный свиток 3"/>
          <p:cNvSpPr/>
          <p:nvPr/>
        </p:nvSpPr>
        <p:spPr>
          <a:xfrm>
            <a:off x="1335049" y="1487165"/>
            <a:ext cx="3240360" cy="1944216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*</a:t>
            </a:r>
            <a:r>
              <a:rPr lang="uk-UA" dirty="0" smtClean="0"/>
              <a:t>Визначити наукові школи та науковців, які займались дотичною до Вашої тематикою</a:t>
            </a:r>
            <a:endParaRPr lang="ru-RU" dirty="0"/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4572000" y="1487165"/>
            <a:ext cx="3240360" cy="1944216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*</a:t>
            </a:r>
            <a:r>
              <a:rPr lang="uk-UA" dirty="0" smtClean="0"/>
              <a:t>Ідентифікувати вчених вітчизняних, близького і далекого зарубіжжя, які займалися аналогічними дослідженнями</a:t>
            </a:r>
            <a:endParaRPr lang="ru-RU" dirty="0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1335049" y="3849363"/>
            <a:ext cx="3236951" cy="1944216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*</a:t>
            </a:r>
            <a:r>
              <a:rPr lang="uk-UA" dirty="0" smtClean="0"/>
              <a:t>Вказати коротко узагальнену тематику дослідження цих груп вчених (Чим вони займались?)</a:t>
            </a:r>
            <a:endParaRPr lang="ru-RU" dirty="0"/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4575409" y="3849363"/>
            <a:ext cx="3236951" cy="1944216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*</a:t>
            </a:r>
            <a:r>
              <a:rPr lang="uk-UA" dirty="0" smtClean="0"/>
              <a:t>Зазначити нормативно-правові статистичні та інші джерела, які використовувались в процесі дослідження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1001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054" y="116632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формулювання інформаційної бази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362" y="836712"/>
            <a:ext cx="8856984" cy="5702622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Дослідженням діагностичних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щодо оцінювання знань займались українські науковці  А.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Акимов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Амоша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Ю.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Бажал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Бодров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Галиця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Гальчинський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Геєць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А. Даниленко, Г.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Єрохін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Я. Жаліло, Е. Забарна, Б.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Кваснюк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Ю.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Кіндзерський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Кондрашов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Маліцький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Семиноженко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 Соколенко, В. Соловйов, А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Сухоруков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Трофимчук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Туган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-Барановський, Л. Федулова, А.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Чухно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М. Якубовський та ін. В останні роки активно розвивається напрямок щодо дослідження питань комплексного оцінювання навчальних досягнень. Результати дослідження з цієї тематики знайшли відображення у наукових працях таких українських вчених як В. Андрійчук, В.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Бегма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Бінько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Варналій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Васильців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Власюк, В. Горбулін, Б. Губський, М. Денисенко, Я. Жаліло, О. Захаров, О.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Корольчук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Ляшенко, В.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Мунтіян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овицький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Г. Пастернак-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Таранушенко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Собкевич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 Токар, В. </a:t>
            </a:r>
            <a:r>
              <a:rPr lang="uk-UA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Шлемко</a:t>
            </a:r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Н. Юрків та ін. Інформаційною базою дослідження були текстові та електронні матеріали щодо реалізації завдань Болонського процесу, освітня статистика, матеріали опитувань студентів ЗВО.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661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Структура </a:t>
            </a:r>
            <a:r>
              <a:rPr lang="uk-UA" sz="3200" b="1" dirty="0" smtClean="0">
                <a:solidFill>
                  <a:srgbClr val="0070C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елементів вступу</a:t>
            </a:r>
            <a:endParaRPr lang="ru-RU" sz="3200" b="1" dirty="0">
              <a:solidFill>
                <a:srgbClr val="0070C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187624" y="4894726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187624" y="4239090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187624" y="3537277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187624" y="2398694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187624" y="2935516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187624" y="1809215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953265" y="5436955"/>
            <a:ext cx="5327649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 smtClean="0">
              <a:solidFill>
                <a:schemeClr val="tx1"/>
              </a:solidFill>
            </a:endParaRPr>
          </a:p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Теоретична </a:t>
            </a:r>
            <a:r>
              <a:rPr lang="uk-UA" sz="1600" dirty="0" smtClean="0">
                <a:solidFill>
                  <a:schemeClr val="tx1"/>
                </a:solidFill>
              </a:rPr>
              <a:t>або практичну значущість результатів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987794" y="4894726"/>
            <a:ext cx="669260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 smtClean="0">
              <a:solidFill>
                <a:schemeClr val="tx1"/>
              </a:solidFill>
            </a:endParaRPr>
          </a:p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Розкриття </a:t>
            </a:r>
            <a:r>
              <a:rPr lang="uk-UA" sz="1600" dirty="0" smtClean="0">
                <a:solidFill>
                  <a:schemeClr val="tx1"/>
                </a:solidFill>
              </a:rPr>
              <a:t>методології </a:t>
            </a:r>
            <a:r>
              <a:rPr lang="uk-UA" sz="1600" dirty="0" smtClean="0">
                <a:solidFill>
                  <a:schemeClr val="tx1"/>
                </a:solidFill>
              </a:rPr>
              <a:t>дослідження (які методи та для чого?)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956775" y="5994935"/>
            <a:ext cx="7124656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Структура курсової роботи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977820" y="4149080"/>
            <a:ext cx="7124656" cy="54006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 smtClean="0">
              <a:solidFill>
                <a:schemeClr val="tx1"/>
              </a:solidFill>
            </a:endParaRPr>
          </a:p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Висвітлення </a:t>
            </a:r>
            <a:r>
              <a:rPr lang="uk-UA" sz="1600" dirty="0" smtClean="0">
                <a:solidFill>
                  <a:schemeClr val="tx1"/>
                </a:solidFill>
              </a:rPr>
              <a:t>інформаційної бази </a:t>
            </a:r>
            <a:r>
              <a:rPr lang="uk-UA" sz="1600" dirty="0" smtClean="0">
                <a:solidFill>
                  <a:schemeClr val="tx1"/>
                </a:solidFill>
              </a:rPr>
              <a:t>дослідження (науковці, джерела інформації)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187624" y="5436955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187624" y="1232368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943849" y="1232368"/>
            <a:ext cx="5327649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Обґрунтування актуальності </a:t>
            </a:r>
            <a:r>
              <a:rPr lang="uk-UA" sz="1600" dirty="0" smtClean="0">
                <a:solidFill>
                  <a:schemeClr val="tx1"/>
                </a:solidFill>
              </a:rPr>
              <a:t>теми курсової роботи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956930" y="2395456"/>
            <a:ext cx="5323984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Визначення предмета дослідження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956930" y="2935516"/>
            <a:ext cx="5323984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Формування мети </a:t>
            </a:r>
            <a:r>
              <a:rPr lang="uk-UA" sz="1600" dirty="0" smtClean="0">
                <a:solidFill>
                  <a:schemeClr val="tx1"/>
                </a:solidFill>
              </a:rPr>
              <a:t>курсової роботи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987793" y="3448317"/>
            <a:ext cx="6692609" cy="53796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Визначення завдань курсової роботи та формування їх логічного переліку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943850" y="1809215"/>
            <a:ext cx="6696274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Встановлення об'єкту дослідження, його коротка характеристика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187624" y="5994935"/>
            <a:ext cx="432048" cy="360040"/>
          </a:xfrm>
          <a:prstGeom prst="rect">
            <a:avLst/>
          </a:prstGeom>
          <a:solidFill>
            <a:srgbClr val="FAB4E8"/>
          </a:solidFill>
          <a:ln>
            <a:solidFill>
              <a:srgbClr val="F88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9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56" name="Прямая со стрелкой 55"/>
          <p:cNvCxnSpPr>
            <a:stCxn id="48" idx="2"/>
          </p:cNvCxnSpPr>
          <p:nvPr/>
        </p:nvCxnSpPr>
        <p:spPr>
          <a:xfrm>
            <a:off x="4607674" y="1592408"/>
            <a:ext cx="0" cy="216419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49" name="Прямая со стрелкой 10248"/>
          <p:cNvCxnSpPr>
            <a:endCxn id="49" idx="0"/>
          </p:cNvCxnSpPr>
          <p:nvPr/>
        </p:nvCxnSpPr>
        <p:spPr>
          <a:xfrm>
            <a:off x="4596199" y="2169255"/>
            <a:ext cx="22723" cy="226201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54" name="Прямая со стрелкой 10253"/>
          <p:cNvCxnSpPr>
            <a:stCxn id="49" idx="2"/>
            <a:endCxn id="50" idx="0"/>
          </p:cNvCxnSpPr>
          <p:nvPr/>
        </p:nvCxnSpPr>
        <p:spPr>
          <a:xfrm>
            <a:off x="4618922" y="2755496"/>
            <a:ext cx="0" cy="180020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60" name="Прямая со стрелкой 10259"/>
          <p:cNvCxnSpPr>
            <a:stCxn id="50" idx="2"/>
          </p:cNvCxnSpPr>
          <p:nvPr/>
        </p:nvCxnSpPr>
        <p:spPr>
          <a:xfrm>
            <a:off x="4618922" y="3295556"/>
            <a:ext cx="0" cy="152761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63" name="Прямая со стрелкой 10262"/>
          <p:cNvCxnSpPr/>
          <p:nvPr/>
        </p:nvCxnSpPr>
        <p:spPr>
          <a:xfrm flipH="1">
            <a:off x="4596199" y="3986277"/>
            <a:ext cx="11475" cy="162803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65" name="Прямая со стрелкой 10264"/>
          <p:cNvCxnSpPr/>
          <p:nvPr/>
        </p:nvCxnSpPr>
        <p:spPr>
          <a:xfrm>
            <a:off x="4618922" y="4689140"/>
            <a:ext cx="0" cy="205586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67" name="Прямая со стрелкой 10266"/>
          <p:cNvCxnSpPr>
            <a:endCxn id="41" idx="0"/>
          </p:cNvCxnSpPr>
          <p:nvPr/>
        </p:nvCxnSpPr>
        <p:spPr>
          <a:xfrm flipH="1">
            <a:off x="4617090" y="5254766"/>
            <a:ext cx="1832" cy="182189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70" name="Прямая со стрелкой 10269"/>
          <p:cNvCxnSpPr>
            <a:stCxn id="41" idx="2"/>
          </p:cNvCxnSpPr>
          <p:nvPr/>
        </p:nvCxnSpPr>
        <p:spPr>
          <a:xfrm>
            <a:off x="4617090" y="5796995"/>
            <a:ext cx="1832" cy="197940"/>
          </a:xfrm>
          <a:prstGeom prst="straightConnector1">
            <a:avLst/>
          </a:prstGeom>
          <a:ln>
            <a:solidFill>
              <a:srgbClr val="F88CD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72" name="Прямая соединительная линия 10271"/>
          <p:cNvCxnSpPr>
            <a:stCxn id="47" idx="3"/>
            <a:endCxn id="48" idx="1"/>
          </p:cNvCxnSpPr>
          <p:nvPr/>
        </p:nvCxnSpPr>
        <p:spPr>
          <a:xfrm>
            <a:off x="1619672" y="1412388"/>
            <a:ext cx="324177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74" name="Прямая соединительная линия 10273"/>
          <p:cNvCxnSpPr>
            <a:stCxn id="40" idx="3"/>
            <a:endCxn id="52" idx="1"/>
          </p:cNvCxnSpPr>
          <p:nvPr/>
        </p:nvCxnSpPr>
        <p:spPr>
          <a:xfrm>
            <a:off x="1619672" y="1989235"/>
            <a:ext cx="324178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76" name="Прямая соединительная линия 10275"/>
          <p:cNvCxnSpPr>
            <a:stCxn id="38" idx="3"/>
            <a:endCxn id="49" idx="1"/>
          </p:cNvCxnSpPr>
          <p:nvPr/>
        </p:nvCxnSpPr>
        <p:spPr>
          <a:xfrm flipV="1">
            <a:off x="1619672" y="2575476"/>
            <a:ext cx="337258" cy="3238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78" name="Прямая соединительная линия 10277"/>
          <p:cNvCxnSpPr>
            <a:stCxn id="39" idx="3"/>
            <a:endCxn id="50" idx="1"/>
          </p:cNvCxnSpPr>
          <p:nvPr/>
        </p:nvCxnSpPr>
        <p:spPr>
          <a:xfrm>
            <a:off x="1619672" y="3115536"/>
            <a:ext cx="337258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80" name="Прямая соединительная линия 10279"/>
          <p:cNvCxnSpPr>
            <a:stCxn id="37" idx="3"/>
            <a:endCxn id="51" idx="1"/>
          </p:cNvCxnSpPr>
          <p:nvPr/>
        </p:nvCxnSpPr>
        <p:spPr>
          <a:xfrm>
            <a:off x="1619672" y="3717297"/>
            <a:ext cx="368121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82" name="Прямая соединительная линия 10281"/>
          <p:cNvCxnSpPr>
            <a:stCxn id="36" idx="3"/>
            <a:endCxn id="44" idx="1"/>
          </p:cNvCxnSpPr>
          <p:nvPr/>
        </p:nvCxnSpPr>
        <p:spPr>
          <a:xfrm>
            <a:off x="1619672" y="4419110"/>
            <a:ext cx="358148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284" name="Прямая соединительная линия 10283"/>
          <p:cNvCxnSpPr>
            <a:stCxn id="23" idx="3"/>
            <a:endCxn id="42" idx="1"/>
          </p:cNvCxnSpPr>
          <p:nvPr/>
        </p:nvCxnSpPr>
        <p:spPr>
          <a:xfrm>
            <a:off x="1619672" y="5074746"/>
            <a:ext cx="368122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286" name="Прямая соединительная линия 10285"/>
          <p:cNvCxnSpPr>
            <a:stCxn id="45" idx="3"/>
            <a:endCxn id="41" idx="1"/>
          </p:cNvCxnSpPr>
          <p:nvPr/>
        </p:nvCxnSpPr>
        <p:spPr>
          <a:xfrm>
            <a:off x="1619672" y="5616975"/>
            <a:ext cx="333593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88" name="Прямая соединительная линия 10287"/>
          <p:cNvCxnSpPr>
            <a:stCxn id="53" idx="3"/>
            <a:endCxn id="43" idx="1"/>
          </p:cNvCxnSpPr>
          <p:nvPr/>
        </p:nvCxnSpPr>
        <p:spPr>
          <a:xfrm>
            <a:off x="1619672" y="6174955"/>
            <a:ext cx="337103" cy="0"/>
          </a:xfrm>
          <a:prstGeom prst="line">
            <a:avLst/>
          </a:prstGeom>
          <a:ln>
            <a:solidFill>
              <a:srgbClr val="F88C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4175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2267744" y="476672"/>
            <a:ext cx="4495800" cy="841375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Загальнонаукові методи дослідження</a:t>
            </a:r>
            <a:endParaRPr lang="ru-RU" altLang="ru-RU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2501" name="Text Box 37"/>
          <p:cNvSpPr txBox="1">
            <a:spLocks noChangeArrowheads="1"/>
          </p:cNvSpPr>
          <p:nvPr/>
        </p:nvSpPr>
        <p:spPr bwMode="auto">
          <a:xfrm>
            <a:off x="5105400" y="6031468"/>
            <a:ext cx="2743200" cy="36933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000000"/>
                </a:solidFill>
                <a:latin typeface="Times New Roman" pitchFamily="18" charset="0"/>
              </a:rPr>
              <a:t>вимірювання</a:t>
            </a:r>
            <a:endParaRPr lang="ru-RU" altLang="ru-RU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62509" name="Group 45"/>
          <p:cNvGrpSpPr>
            <a:grpSpLocks/>
          </p:cNvGrpSpPr>
          <p:nvPr/>
        </p:nvGrpSpPr>
        <p:grpSpPr bwMode="auto">
          <a:xfrm>
            <a:off x="541338" y="1330325"/>
            <a:ext cx="7307263" cy="4903788"/>
            <a:chOff x="341" y="838"/>
            <a:chExt cx="4603" cy="3089"/>
          </a:xfrm>
        </p:grpSpPr>
        <p:grpSp>
          <p:nvGrpSpPr>
            <p:cNvPr id="62480" name="Group 16"/>
            <p:cNvGrpSpPr>
              <a:grpSpLocks/>
            </p:cNvGrpSpPr>
            <p:nvPr/>
          </p:nvGrpSpPr>
          <p:grpSpPr bwMode="auto">
            <a:xfrm>
              <a:off x="341" y="838"/>
              <a:ext cx="1733" cy="2726"/>
              <a:chOff x="341" y="1222"/>
              <a:chExt cx="1733" cy="2726"/>
            </a:xfrm>
          </p:grpSpPr>
          <p:sp>
            <p:nvSpPr>
              <p:cNvPr id="62470" name="Rectangle 6"/>
              <p:cNvSpPr>
                <a:spLocks noChangeArrowheads="1"/>
              </p:cNvSpPr>
              <p:nvPr/>
            </p:nvSpPr>
            <p:spPr bwMode="auto">
              <a:xfrm>
                <a:off x="346" y="1222"/>
                <a:ext cx="1723" cy="377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Теоретичні та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 емпіричні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2" name="Text Box 8"/>
              <p:cNvSpPr txBox="1">
                <a:spLocks noChangeArrowheads="1"/>
              </p:cNvSpPr>
              <p:nvPr/>
            </p:nvSpPr>
            <p:spPr bwMode="auto">
              <a:xfrm>
                <a:off x="346" y="1651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аналіз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3" name="Text Box 9"/>
              <p:cNvSpPr txBox="1">
                <a:spLocks noChangeArrowheads="1"/>
              </p:cNvSpPr>
              <p:nvPr/>
            </p:nvSpPr>
            <p:spPr bwMode="auto">
              <a:xfrm>
                <a:off x="346" y="1939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синтез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4" name="Text Box 10"/>
              <p:cNvSpPr txBox="1">
                <a:spLocks noChangeArrowheads="1"/>
              </p:cNvSpPr>
              <p:nvPr/>
            </p:nvSpPr>
            <p:spPr bwMode="auto">
              <a:xfrm>
                <a:off x="343" y="2227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індукція і дедукція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5" name="Text Box 11"/>
              <p:cNvSpPr txBox="1">
                <a:spLocks noChangeArrowheads="1"/>
              </p:cNvSpPr>
              <p:nvPr/>
            </p:nvSpPr>
            <p:spPr bwMode="auto">
              <a:xfrm>
                <a:off x="343" y="2515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аналогія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6" name="Text Box 12"/>
              <p:cNvSpPr txBox="1">
                <a:spLocks noChangeArrowheads="1"/>
              </p:cNvSpPr>
              <p:nvPr/>
            </p:nvSpPr>
            <p:spPr bwMode="auto">
              <a:xfrm>
                <a:off x="341" y="2796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моделювання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7" name="Text Box 13"/>
              <p:cNvSpPr txBox="1">
                <a:spLocks noChangeArrowheads="1"/>
              </p:cNvSpPr>
              <p:nvPr/>
            </p:nvSpPr>
            <p:spPr bwMode="auto">
              <a:xfrm>
                <a:off x="341" y="3098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абстракція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8" name="Text Box 14"/>
              <p:cNvSpPr txBox="1">
                <a:spLocks noChangeArrowheads="1"/>
              </p:cNvSpPr>
              <p:nvPr/>
            </p:nvSpPr>
            <p:spPr bwMode="auto">
              <a:xfrm>
                <a:off x="341" y="3386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конкретизація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79" name="Text Box 15"/>
              <p:cNvSpPr txBox="1">
                <a:spLocks noChangeArrowheads="1"/>
              </p:cNvSpPr>
              <p:nvPr/>
            </p:nvSpPr>
            <p:spPr bwMode="auto">
              <a:xfrm>
                <a:off x="341" y="3715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dirty="0" smtClean="0">
                    <a:solidFill>
                      <a:srgbClr val="000000"/>
                    </a:solidFill>
                    <a:latin typeface="Times New Roman" pitchFamily="18" charset="0"/>
                  </a:rPr>
                  <a:t>системний аналіз</a:t>
                </a:r>
                <a:endParaRPr lang="ru-RU" altLang="ru-RU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62487" name="Line 23"/>
            <p:cNvSpPr>
              <a:spLocks noChangeShapeType="1"/>
            </p:cNvSpPr>
            <p:nvPr/>
          </p:nvSpPr>
          <p:spPr bwMode="auto">
            <a:xfrm>
              <a:off x="4014" y="1183"/>
              <a:ext cx="0" cy="11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71" name="Rectangle 7"/>
            <p:cNvSpPr>
              <a:spLocks noChangeArrowheads="1"/>
            </p:cNvSpPr>
            <p:nvPr/>
          </p:nvSpPr>
          <p:spPr bwMode="auto">
            <a:xfrm>
              <a:off x="3216" y="911"/>
              <a:ext cx="1728" cy="27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Специфічні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1" name="Text Box 17"/>
            <p:cNvSpPr txBox="1">
              <a:spLocks noChangeArrowheads="1"/>
            </p:cNvSpPr>
            <p:nvPr/>
          </p:nvSpPr>
          <p:spPr bwMode="auto">
            <a:xfrm>
              <a:off x="3216" y="1296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dirty="0" smtClean="0">
                  <a:solidFill>
                    <a:srgbClr val="000000"/>
                  </a:solidFill>
                  <a:latin typeface="Times New Roman" pitchFamily="18" charset="0"/>
                </a:rPr>
                <a:t>Теоретичні</a:t>
              </a:r>
              <a:endParaRPr lang="ru-RU" altLang="ru-RU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2" name="Text Box 18"/>
            <p:cNvSpPr txBox="1">
              <a:spLocks noChangeArrowheads="1"/>
            </p:cNvSpPr>
            <p:nvPr/>
          </p:nvSpPr>
          <p:spPr bwMode="auto">
            <a:xfrm>
              <a:off x="3216" y="1593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формалізація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3" name="Text Box 19"/>
            <p:cNvSpPr txBox="1">
              <a:spLocks noChangeArrowheads="1"/>
            </p:cNvSpPr>
            <p:nvPr/>
          </p:nvSpPr>
          <p:spPr bwMode="auto">
            <a:xfrm>
              <a:off x="3216" y="1929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гіпотетичний метод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4" name="Text Box 20"/>
            <p:cNvSpPr txBox="1">
              <a:spLocks noChangeArrowheads="1"/>
            </p:cNvSpPr>
            <p:nvPr/>
          </p:nvSpPr>
          <p:spPr bwMode="auto">
            <a:xfrm>
              <a:off x="3216" y="2217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аксіоматичний метод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5" name="Text Box 21"/>
            <p:cNvSpPr txBox="1">
              <a:spLocks noChangeArrowheads="1"/>
            </p:cNvSpPr>
            <p:nvPr/>
          </p:nvSpPr>
          <p:spPr bwMode="auto">
            <a:xfrm>
              <a:off x="3216" y="2505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створення теорії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6" name="Text Box 22"/>
            <p:cNvSpPr txBox="1">
              <a:spLocks noChangeArrowheads="1"/>
            </p:cNvSpPr>
            <p:nvPr/>
          </p:nvSpPr>
          <p:spPr bwMode="auto">
            <a:xfrm>
              <a:off x="3216" y="2854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Емпіричні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8" name="Line 24"/>
            <p:cNvSpPr>
              <a:spLocks noChangeShapeType="1"/>
            </p:cNvSpPr>
            <p:nvPr/>
          </p:nvSpPr>
          <p:spPr bwMode="auto">
            <a:xfrm>
              <a:off x="3072" y="1413"/>
              <a:ext cx="0" cy="122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89" name="Line 25"/>
            <p:cNvSpPr>
              <a:spLocks noChangeShapeType="1"/>
            </p:cNvSpPr>
            <p:nvPr/>
          </p:nvSpPr>
          <p:spPr bwMode="auto">
            <a:xfrm>
              <a:off x="3072" y="1413"/>
              <a:ext cx="144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0" name="Line 26"/>
            <p:cNvSpPr>
              <a:spLocks noChangeShapeType="1"/>
            </p:cNvSpPr>
            <p:nvPr/>
          </p:nvSpPr>
          <p:spPr bwMode="auto">
            <a:xfrm>
              <a:off x="3074" y="2633"/>
              <a:ext cx="144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1" name="Line 27"/>
            <p:cNvSpPr>
              <a:spLocks noChangeShapeType="1"/>
            </p:cNvSpPr>
            <p:nvPr/>
          </p:nvSpPr>
          <p:spPr bwMode="auto">
            <a:xfrm>
              <a:off x="3072" y="2361"/>
              <a:ext cx="144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2" name="Line 28"/>
            <p:cNvSpPr>
              <a:spLocks noChangeShapeType="1"/>
            </p:cNvSpPr>
            <p:nvPr/>
          </p:nvSpPr>
          <p:spPr bwMode="auto">
            <a:xfrm>
              <a:off x="3072" y="2073"/>
              <a:ext cx="144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3" name="Line 29"/>
            <p:cNvSpPr>
              <a:spLocks noChangeShapeType="1"/>
            </p:cNvSpPr>
            <p:nvPr/>
          </p:nvSpPr>
          <p:spPr bwMode="auto">
            <a:xfrm>
              <a:off x="3072" y="1720"/>
              <a:ext cx="144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4" name="Line 30"/>
            <p:cNvSpPr>
              <a:spLocks noChangeShapeType="1"/>
            </p:cNvSpPr>
            <p:nvPr/>
          </p:nvSpPr>
          <p:spPr bwMode="auto">
            <a:xfrm flipH="1">
              <a:off x="2736" y="1047"/>
              <a:ext cx="480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5" name="Line 31"/>
            <p:cNvSpPr>
              <a:spLocks noChangeShapeType="1"/>
            </p:cNvSpPr>
            <p:nvPr/>
          </p:nvSpPr>
          <p:spPr bwMode="auto">
            <a:xfrm>
              <a:off x="2736" y="1047"/>
              <a:ext cx="0" cy="183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6" name="Line 32"/>
            <p:cNvSpPr>
              <a:spLocks noChangeShapeType="1"/>
            </p:cNvSpPr>
            <p:nvPr/>
          </p:nvSpPr>
          <p:spPr bwMode="auto">
            <a:xfrm>
              <a:off x="2736" y="2880"/>
              <a:ext cx="480" cy="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497" name="Text Box 33"/>
            <p:cNvSpPr txBox="1">
              <a:spLocks noChangeArrowheads="1"/>
            </p:cNvSpPr>
            <p:nvPr/>
          </p:nvSpPr>
          <p:spPr bwMode="auto">
            <a:xfrm>
              <a:off x="3216" y="3200"/>
              <a:ext cx="1728" cy="233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mtClean="0">
                  <a:solidFill>
                    <a:srgbClr val="000000"/>
                  </a:solidFill>
                  <a:latin typeface="Times New Roman" pitchFamily="18" charset="0"/>
                </a:rPr>
                <a:t>спостереження</a:t>
              </a:r>
              <a:endParaRPr lang="ru-RU" alt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2508" name="Group 44"/>
            <p:cNvGrpSpPr>
              <a:grpSpLocks/>
            </p:cNvGrpSpPr>
            <p:nvPr/>
          </p:nvGrpSpPr>
          <p:grpSpPr bwMode="auto">
            <a:xfrm>
              <a:off x="3072" y="3315"/>
              <a:ext cx="1872" cy="612"/>
              <a:chOff x="3072" y="3315"/>
              <a:chExt cx="1872" cy="612"/>
            </a:xfrm>
          </p:grpSpPr>
          <p:sp>
            <p:nvSpPr>
              <p:cNvPr id="62498" name="Text Box 34"/>
              <p:cNvSpPr txBox="1">
                <a:spLocks noChangeArrowheads="1"/>
              </p:cNvSpPr>
              <p:nvPr/>
            </p:nvSpPr>
            <p:spPr bwMode="auto">
              <a:xfrm>
                <a:off x="3216" y="3504"/>
                <a:ext cx="1728" cy="233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uk-UA" altLang="ru-RU" smtClean="0">
                    <a:solidFill>
                      <a:srgbClr val="000000"/>
                    </a:solidFill>
                    <a:latin typeface="Times New Roman" pitchFamily="18" charset="0"/>
                  </a:rPr>
                  <a:t>порівняння</a:t>
                </a:r>
                <a:endParaRPr lang="ru-RU" alt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03" name="Line 39"/>
              <p:cNvSpPr>
                <a:spLocks noChangeShapeType="1"/>
              </p:cNvSpPr>
              <p:nvPr/>
            </p:nvSpPr>
            <p:spPr bwMode="auto">
              <a:xfrm>
                <a:off x="3072" y="3317"/>
                <a:ext cx="0" cy="61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04" name="Line 40"/>
              <p:cNvSpPr>
                <a:spLocks noChangeShapeType="1"/>
              </p:cNvSpPr>
              <p:nvPr/>
            </p:nvSpPr>
            <p:spPr bwMode="auto">
              <a:xfrm>
                <a:off x="3072" y="3927"/>
                <a:ext cx="144" cy="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05" name="Line 41"/>
              <p:cNvSpPr>
                <a:spLocks noChangeShapeType="1"/>
              </p:cNvSpPr>
              <p:nvPr/>
            </p:nvSpPr>
            <p:spPr bwMode="auto">
              <a:xfrm>
                <a:off x="3072" y="3600"/>
                <a:ext cx="144" cy="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06" name="Line 42"/>
              <p:cNvSpPr>
                <a:spLocks noChangeShapeType="1"/>
              </p:cNvSpPr>
              <p:nvPr/>
            </p:nvSpPr>
            <p:spPr bwMode="auto">
              <a:xfrm>
                <a:off x="3072" y="3315"/>
                <a:ext cx="144" cy="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60541747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600200" y="914400"/>
            <a:ext cx="5715000" cy="7620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Спеціальні методи дослідження проблем </a:t>
            </a:r>
            <a:endParaRPr lang="ru-RU" altLang="ru-RU" sz="24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75786" name="Group 10"/>
          <p:cNvGrpSpPr>
            <a:grpSpLocks/>
          </p:cNvGrpSpPr>
          <p:nvPr/>
        </p:nvGrpSpPr>
        <p:grpSpPr bwMode="auto">
          <a:xfrm>
            <a:off x="228600" y="2667000"/>
            <a:ext cx="8458200" cy="2590800"/>
            <a:chOff x="144" y="960"/>
            <a:chExt cx="5328" cy="1632"/>
          </a:xfrm>
        </p:grpSpPr>
        <p:sp>
          <p:nvSpPr>
            <p:cNvPr id="75781" name="Rectangle 5"/>
            <p:cNvSpPr>
              <a:spLocks noChangeArrowheads="1"/>
            </p:cNvSpPr>
            <p:nvPr/>
          </p:nvSpPr>
          <p:spPr bwMode="auto">
            <a:xfrm rot="10800000">
              <a:off x="144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Методи збору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 інформації</a:t>
              </a:r>
              <a:endParaRPr lang="ru-RU" altLang="ru-RU" sz="20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782" name="Rectangle 6"/>
            <p:cNvSpPr>
              <a:spLocks noChangeArrowheads="1"/>
            </p:cNvSpPr>
            <p:nvPr/>
          </p:nvSpPr>
          <p:spPr bwMode="auto">
            <a:xfrm rot="10800000">
              <a:off x="1248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Методи обробки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інформації</a:t>
              </a:r>
              <a:endParaRPr lang="ru-RU" altLang="ru-RU" sz="20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783" name="Rectangle 7"/>
            <p:cNvSpPr>
              <a:spLocks noChangeArrowheads="1"/>
            </p:cNvSpPr>
            <p:nvPr/>
          </p:nvSpPr>
          <p:spPr bwMode="auto">
            <a:xfrm rot="10800000">
              <a:off x="2304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Методи аналізу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 інформації</a:t>
              </a:r>
              <a:endParaRPr lang="ru-RU" altLang="ru-RU" sz="20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784" name="Rectangle 8"/>
            <p:cNvSpPr>
              <a:spLocks noChangeArrowheads="1"/>
            </p:cNvSpPr>
            <p:nvPr/>
          </p:nvSpPr>
          <p:spPr bwMode="auto">
            <a:xfrm rot="10800000">
              <a:off x="3360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Методи розрахунків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та обгрунтування</a:t>
              </a:r>
              <a:endParaRPr lang="ru-RU" altLang="ru-RU" sz="20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785" name="Rectangle 9"/>
            <p:cNvSpPr>
              <a:spLocks noChangeArrowheads="1"/>
            </p:cNvSpPr>
            <p:nvPr/>
          </p:nvSpPr>
          <p:spPr bwMode="auto">
            <a:xfrm rot="10800000">
              <a:off x="4512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Методи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smtClean="0">
                  <a:solidFill>
                    <a:srgbClr val="000000"/>
                  </a:solidFill>
                  <a:latin typeface="Times New Roman" pitchFamily="18" charset="0"/>
                </a:rPr>
                <a:t>прогнозування</a:t>
              </a:r>
              <a:endParaRPr lang="ru-RU" altLang="ru-RU" sz="20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5787" name="Line 11"/>
          <p:cNvSpPr>
            <a:spLocks noChangeShapeType="1"/>
          </p:cNvSpPr>
          <p:nvPr/>
        </p:nvSpPr>
        <p:spPr bwMode="auto">
          <a:xfrm>
            <a:off x="685800" y="1981200"/>
            <a:ext cx="7467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>
            <a:off x="685800" y="1981200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2743200" y="1981200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4343400" y="1981200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6096000" y="1981200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8153400" y="1981200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>
            <a:off x="4343400" y="1676400"/>
            <a:ext cx="0" cy="3810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579767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600200" y="980728"/>
            <a:ext cx="5715000" cy="7620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Спеціальні  методи в дослідженнях </a:t>
            </a:r>
            <a:endParaRPr lang="ru-RU" altLang="ru-RU" sz="24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75786" name="Group 10"/>
          <p:cNvGrpSpPr>
            <a:grpSpLocks/>
          </p:cNvGrpSpPr>
          <p:nvPr/>
        </p:nvGrpSpPr>
        <p:grpSpPr bwMode="auto">
          <a:xfrm>
            <a:off x="228600" y="2733328"/>
            <a:ext cx="8458200" cy="2590800"/>
            <a:chOff x="144" y="960"/>
            <a:chExt cx="5328" cy="1632"/>
          </a:xfrm>
        </p:grpSpPr>
        <p:sp>
          <p:nvSpPr>
            <p:cNvPr id="75781" name="Rectangle 5"/>
            <p:cNvSpPr>
              <a:spLocks noChangeArrowheads="1"/>
            </p:cNvSpPr>
            <p:nvPr/>
          </p:nvSpPr>
          <p:spPr bwMode="auto">
            <a:xfrm rot="10800000">
              <a:off x="144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Метод експертних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 оцінок</a:t>
              </a:r>
              <a:endParaRPr lang="ru-RU" altLang="ru-RU" sz="20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782" name="Rectangle 6"/>
            <p:cNvSpPr>
              <a:spLocks noChangeArrowheads="1"/>
            </p:cNvSpPr>
            <p:nvPr/>
          </p:nvSpPr>
          <p:spPr bwMode="auto">
            <a:xfrm rot="10800000">
              <a:off x="1248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Екстраполяція </a:t>
              </a:r>
            </a:p>
          </p:txBody>
        </p:sp>
        <p:sp>
          <p:nvSpPr>
            <p:cNvPr id="75783" name="Rectangle 7"/>
            <p:cNvSpPr>
              <a:spLocks noChangeArrowheads="1"/>
            </p:cNvSpPr>
            <p:nvPr/>
          </p:nvSpPr>
          <p:spPr bwMode="auto">
            <a:xfrm rot="10800000">
              <a:off x="2304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Економіко -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математичні</a:t>
              </a:r>
            </a:p>
          </p:txBody>
        </p:sp>
        <p:sp>
          <p:nvSpPr>
            <p:cNvPr id="75784" name="Rectangle 8"/>
            <p:cNvSpPr>
              <a:spLocks noChangeArrowheads="1"/>
            </p:cNvSpPr>
            <p:nvPr/>
          </p:nvSpPr>
          <p:spPr bwMode="auto">
            <a:xfrm rot="10800000">
              <a:off x="3360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Методи рангової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кореляції</a:t>
              </a:r>
            </a:p>
          </p:txBody>
        </p:sp>
        <p:sp>
          <p:nvSpPr>
            <p:cNvPr id="75785" name="Rectangle 9"/>
            <p:cNvSpPr>
              <a:spLocks noChangeArrowheads="1"/>
            </p:cNvSpPr>
            <p:nvPr/>
          </p:nvSpPr>
          <p:spPr bwMode="auto">
            <a:xfrm rot="10800000">
              <a:off x="4512" y="960"/>
              <a:ext cx="960" cy="163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Метод ланцюгових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підстановок</a:t>
              </a:r>
            </a:p>
          </p:txBody>
        </p:sp>
      </p:grpSp>
      <p:sp>
        <p:nvSpPr>
          <p:cNvPr id="75787" name="Line 11"/>
          <p:cNvSpPr>
            <a:spLocks noChangeShapeType="1"/>
          </p:cNvSpPr>
          <p:nvPr/>
        </p:nvSpPr>
        <p:spPr bwMode="auto">
          <a:xfrm>
            <a:off x="685800" y="2047528"/>
            <a:ext cx="7467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>
            <a:off x="685800" y="2047528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2743200" y="2047528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4343400" y="2047528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6096000" y="2047528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8153400" y="2047528"/>
            <a:ext cx="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>
            <a:off x="4343400" y="1742728"/>
            <a:ext cx="0" cy="3810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074825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1295400" y="476672"/>
            <a:ext cx="6248400" cy="666328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Методи збору інформації на підприємствах</a:t>
            </a:r>
            <a:endParaRPr lang="ru-RU" altLang="ru-RU" sz="24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457200" y="1447800"/>
            <a:ext cx="75438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4343400" y="1143000"/>
            <a:ext cx="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228600" y="1752600"/>
            <a:ext cx="1981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smtClean="0">
                <a:solidFill>
                  <a:srgbClr val="000000"/>
                </a:solidFill>
                <a:latin typeface="Times New Roman" pitchFamily="18" charset="0"/>
              </a:rPr>
              <a:t>Безпосереднє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smtClean="0">
                <a:solidFill>
                  <a:srgbClr val="000000"/>
                </a:solidFill>
                <a:latin typeface="Times New Roman" pitchFamily="18" charset="0"/>
              </a:rPr>
              <a:t>спостереження</a:t>
            </a:r>
            <a:endParaRPr lang="ru-RU" altLang="ru-RU" sz="20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2438400" y="1752600"/>
            <a:ext cx="1981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smtClean="0">
                <a:solidFill>
                  <a:srgbClr val="000000"/>
                </a:solidFill>
                <a:latin typeface="Times New Roman" pitchFamily="18" charset="0"/>
              </a:rPr>
              <a:t>Опитування</a:t>
            </a:r>
            <a:endParaRPr lang="ru-RU" altLang="ru-RU" sz="20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4648200" y="1752600"/>
            <a:ext cx="1981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smtClean="0">
                <a:solidFill>
                  <a:srgbClr val="000000"/>
                </a:solidFill>
                <a:latin typeface="Times New Roman" pitchFamily="18" charset="0"/>
              </a:rPr>
              <a:t>Фотографія</a:t>
            </a:r>
            <a:endParaRPr lang="ru-RU" altLang="ru-RU" sz="20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6934200" y="1752600"/>
            <a:ext cx="1981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smtClean="0">
                <a:solidFill>
                  <a:srgbClr val="000000"/>
                </a:solidFill>
                <a:latin typeface="Times New Roman" pitchFamily="18" charset="0"/>
              </a:rPr>
              <a:t>Хронометраж</a:t>
            </a:r>
            <a:endParaRPr lang="ru-RU" altLang="ru-RU" sz="20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228600" y="2514600"/>
            <a:ext cx="1981200" cy="1749425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Збір необхідної інформації шляхом спостереження явищ, що вивчаються</a:t>
            </a:r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2438400" y="2514600"/>
            <a:ext cx="1981200" cy="1749425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Збір необхідної інформації шляхом реєстрації відповідей осіб, яких опитують</a:t>
            </a:r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4648200" y="2514600"/>
            <a:ext cx="1981200" cy="2024063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Проведення спостережень і замірів витрат часу протягом зміни у порядку їх фактичної послідовності</a:t>
            </a:r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6934200" y="2514600"/>
            <a:ext cx="1981200" cy="2573338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Спостереження і замір витрат оперативного часу, що циклічно повторюються при багаторазовому виконанні певної операції</a:t>
            </a:r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 rot="10800000">
            <a:off x="228600" y="4572000"/>
            <a:ext cx="685800" cy="182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Статистичне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 спостереження</a:t>
            </a:r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7" name="Rectangle 17"/>
          <p:cNvSpPr>
            <a:spLocks noChangeArrowheads="1"/>
          </p:cNvSpPr>
          <p:nvPr/>
        </p:nvSpPr>
        <p:spPr bwMode="auto">
          <a:xfrm rot="10800000">
            <a:off x="1219200" y="4572000"/>
            <a:ext cx="685800" cy="182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Бухгалтерське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 спостереження</a:t>
            </a:r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8" name="Line 18"/>
          <p:cNvSpPr>
            <a:spLocks noChangeShapeType="1"/>
          </p:cNvSpPr>
          <p:nvPr/>
        </p:nvSpPr>
        <p:spPr bwMode="auto">
          <a:xfrm flipH="1">
            <a:off x="533400" y="4267200"/>
            <a:ext cx="45720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9" name="Line 19"/>
          <p:cNvSpPr>
            <a:spLocks noChangeShapeType="1"/>
          </p:cNvSpPr>
          <p:nvPr/>
        </p:nvSpPr>
        <p:spPr bwMode="auto">
          <a:xfrm>
            <a:off x="990600" y="4267200"/>
            <a:ext cx="45720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0" name="Line 20"/>
          <p:cNvSpPr>
            <a:spLocks noChangeShapeType="1"/>
          </p:cNvSpPr>
          <p:nvPr/>
        </p:nvSpPr>
        <p:spPr bwMode="auto">
          <a:xfrm>
            <a:off x="457200" y="1447800"/>
            <a:ext cx="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1" name="Line 21"/>
          <p:cNvSpPr>
            <a:spLocks noChangeShapeType="1"/>
          </p:cNvSpPr>
          <p:nvPr/>
        </p:nvSpPr>
        <p:spPr bwMode="auto">
          <a:xfrm>
            <a:off x="3429000" y="1447800"/>
            <a:ext cx="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2" name="Line 22"/>
          <p:cNvSpPr>
            <a:spLocks noChangeShapeType="1"/>
          </p:cNvSpPr>
          <p:nvPr/>
        </p:nvSpPr>
        <p:spPr bwMode="auto">
          <a:xfrm>
            <a:off x="5486400" y="1447800"/>
            <a:ext cx="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23" name="Line 23"/>
          <p:cNvSpPr>
            <a:spLocks noChangeShapeType="1"/>
          </p:cNvSpPr>
          <p:nvPr/>
        </p:nvSpPr>
        <p:spPr bwMode="auto">
          <a:xfrm>
            <a:off x="8001000" y="1447800"/>
            <a:ext cx="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9800593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7836" name="Group 12"/>
          <p:cNvGrpSpPr>
            <a:grpSpLocks/>
          </p:cNvGrpSpPr>
          <p:nvPr/>
        </p:nvGrpSpPr>
        <p:grpSpPr bwMode="auto">
          <a:xfrm>
            <a:off x="114300" y="1052736"/>
            <a:ext cx="8915400" cy="3711575"/>
            <a:chOff x="0" y="336"/>
            <a:chExt cx="5616" cy="2038"/>
          </a:xfrm>
        </p:grpSpPr>
        <p:sp>
          <p:nvSpPr>
            <p:cNvPr id="77828" name="Rectangle 4"/>
            <p:cNvSpPr>
              <a:spLocks noChangeArrowheads="1"/>
            </p:cNvSpPr>
            <p:nvPr/>
          </p:nvSpPr>
          <p:spPr bwMode="auto">
            <a:xfrm>
              <a:off x="1104" y="336"/>
              <a:ext cx="3600" cy="480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b="1" dirty="0" smtClean="0">
                  <a:solidFill>
                    <a:srgbClr val="000000"/>
                  </a:solidFill>
                  <a:latin typeface="Times New Roman" pitchFamily="18" charset="0"/>
                </a:rPr>
                <a:t>Бухгалтерське спостереження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2400" b="1" dirty="0" smtClean="0">
                  <a:solidFill>
                    <a:srgbClr val="000000"/>
                  </a:solidFill>
                  <a:latin typeface="Times New Roman" pitchFamily="18" charset="0"/>
                </a:rPr>
                <a:t>та його різновиди</a:t>
              </a:r>
              <a:endParaRPr lang="ru-RU" altLang="ru-RU" sz="2400" b="1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30" name="Text Box 6"/>
            <p:cNvSpPr txBox="1">
              <a:spLocks noChangeArrowheads="1"/>
            </p:cNvSpPr>
            <p:nvPr/>
          </p:nvSpPr>
          <p:spPr bwMode="auto">
            <a:xfrm>
              <a:off x="0" y="1152"/>
              <a:ext cx="1728" cy="122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z="20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Стандартне</a:t>
              </a: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 – інформація про кожну  операцію або групу однотипних операцій </a:t>
              </a:r>
              <a:r>
                <a:rPr lang="uk-UA" altLang="ru-RU" sz="2000" dirty="0" err="1" smtClean="0">
                  <a:solidFill>
                    <a:srgbClr val="000000"/>
                  </a:solidFill>
                  <a:latin typeface="Times New Roman" pitchFamily="18" charset="0"/>
                </a:rPr>
                <a:t>обов</a:t>
              </a:r>
              <a:r>
                <a:rPr lang="en-US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’</a:t>
              </a:r>
              <a:r>
                <a:rPr lang="uk-UA" altLang="ru-RU" sz="2000" dirty="0" err="1" smtClean="0">
                  <a:solidFill>
                    <a:srgbClr val="000000"/>
                  </a:solidFill>
                  <a:latin typeface="Times New Roman" pitchFamily="18" charset="0"/>
                </a:rPr>
                <a:t>язково</a:t>
              </a: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 реєструється у двох різних рахунках</a:t>
              </a:r>
              <a:endParaRPr lang="ru-RU" altLang="ru-RU" sz="20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31" name="Text Box 7"/>
            <p:cNvSpPr txBox="1">
              <a:spLocks noChangeArrowheads="1"/>
            </p:cNvSpPr>
            <p:nvPr/>
          </p:nvSpPr>
          <p:spPr bwMode="auto">
            <a:xfrm>
              <a:off x="1824" y="1152"/>
              <a:ext cx="1584" cy="122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z="20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Інвентаризація</a:t>
              </a: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 – особливе періодичне, документальне спостереження, що доповнює поточні спостереження </a:t>
              </a:r>
              <a:endParaRPr lang="ru-RU" altLang="ru-RU" sz="20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32" name="Text Box 8"/>
            <p:cNvSpPr txBox="1">
              <a:spLocks noChangeArrowheads="1"/>
            </p:cNvSpPr>
            <p:nvPr/>
          </p:nvSpPr>
          <p:spPr bwMode="auto">
            <a:xfrm>
              <a:off x="3456" y="1152"/>
              <a:ext cx="2160" cy="122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uk-UA" altLang="ru-RU" sz="20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“ Натуральне обстеження ”</a:t>
              </a: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 – вивчення окремих сторін об</a:t>
              </a:r>
              <a:r>
                <a:rPr lang="en-US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’</a:t>
              </a:r>
              <a:r>
                <a:rPr lang="uk-UA" altLang="ru-RU" sz="2000" dirty="0" err="1" smtClean="0">
                  <a:solidFill>
                    <a:srgbClr val="000000"/>
                  </a:solidFill>
                  <a:latin typeface="Times New Roman" pitchFamily="18" charset="0"/>
                </a:rPr>
                <a:t>єктів</a:t>
              </a:r>
              <a:r>
                <a:rPr lang="uk-UA" altLang="ru-RU" sz="2000" dirty="0" smtClean="0">
                  <a:solidFill>
                    <a:srgbClr val="000000"/>
                  </a:solidFill>
                  <a:latin typeface="Times New Roman" pitchFamily="18" charset="0"/>
                </a:rPr>
                <a:t> або процесів, які не відображаються у бухгалтерському або оперативному обліку і статистичній звітності</a:t>
              </a:r>
              <a:endParaRPr lang="ru-RU" altLang="ru-RU" sz="20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33" name="Line 9"/>
            <p:cNvSpPr>
              <a:spLocks noChangeShapeType="1"/>
            </p:cNvSpPr>
            <p:nvPr/>
          </p:nvSpPr>
          <p:spPr bwMode="auto">
            <a:xfrm flipH="1">
              <a:off x="768" y="816"/>
              <a:ext cx="2064" cy="336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34" name="Line 10"/>
            <p:cNvSpPr>
              <a:spLocks noChangeShapeType="1"/>
            </p:cNvSpPr>
            <p:nvPr/>
          </p:nvSpPr>
          <p:spPr bwMode="auto">
            <a:xfrm>
              <a:off x="2832" y="816"/>
              <a:ext cx="2064" cy="336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35" name="Line 11"/>
            <p:cNvSpPr>
              <a:spLocks noChangeShapeType="1"/>
            </p:cNvSpPr>
            <p:nvPr/>
          </p:nvSpPr>
          <p:spPr bwMode="auto">
            <a:xfrm>
              <a:off x="2832" y="816"/>
              <a:ext cx="0" cy="336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0848584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683568" y="533400"/>
            <a:ext cx="7488832" cy="76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Бухгалтерське спостереження за охопленням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одиниць сукупності спостереження</a:t>
            </a:r>
            <a:r>
              <a:rPr lang="uk-UA" alt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endParaRPr lang="ru-RU" alt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</a:endParaRP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457200" y="1752600"/>
            <a:ext cx="2743200" cy="1695450"/>
          </a:xfrm>
          <a:prstGeom prst="rect">
            <a:avLst/>
          </a:prstGeom>
          <a:solidFill>
            <a:srgbClr val="FFFF99"/>
          </a:solidFill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Суцільне</a:t>
            </a: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 – </a:t>
            </a:r>
            <a:r>
              <a:rPr lang="uk-UA" altLang="ru-RU" sz="2000" smtClean="0">
                <a:solidFill>
                  <a:srgbClr val="000000"/>
                </a:solidFill>
                <a:latin typeface="Times New Roman" pitchFamily="18" charset="0"/>
              </a:rPr>
              <a:t>інформація надходить від усіх одиниць сукупності, що вивчаються</a:t>
            </a:r>
            <a:endParaRPr lang="ru-RU" altLang="ru-RU" sz="2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3429000" y="1752600"/>
            <a:ext cx="4953000" cy="1695450"/>
          </a:xfrm>
          <a:prstGeom prst="rect">
            <a:avLst/>
          </a:prstGeom>
          <a:solidFill>
            <a:srgbClr val="FFFF99"/>
          </a:solidFill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Несуцільне</a:t>
            </a:r>
            <a:r>
              <a:rPr lang="uk-UA" altLang="ru-RU" sz="2000" smtClean="0">
                <a:solidFill>
                  <a:srgbClr val="000000"/>
                </a:solidFill>
                <a:latin typeface="Times New Roman" pitchFamily="18" charset="0"/>
              </a:rPr>
              <a:t> – інформація збирається лише від заздалегідь встановленої частини одиниць сукупності, що вивчається, з метою отримання характеристик об</a:t>
            </a:r>
            <a:r>
              <a:rPr lang="en-US" altLang="ru-RU" sz="2000" smtClean="0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uk-UA" altLang="ru-RU" sz="2000" smtClean="0">
                <a:solidFill>
                  <a:srgbClr val="000000"/>
                </a:solidFill>
                <a:latin typeface="Times New Roman" pitchFamily="18" charset="0"/>
              </a:rPr>
              <a:t>єкта в цілому.</a:t>
            </a:r>
            <a:endParaRPr lang="ru-RU" altLang="ru-RU" sz="2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 flipH="1">
            <a:off x="1752600" y="1295400"/>
            <a:ext cx="2667000" cy="4572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4343400" y="1295400"/>
            <a:ext cx="2743200" cy="4572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457200" y="4114800"/>
            <a:ext cx="4038600" cy="1695450"/>
          </a:xfrm>
          <a:prstGeom prst="rect">
            <a:avLst/>
          </a:prstGeom>
          <a:solidFill>
            <a:srgbClr val="FFFF99"/>
          </a:solidFill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Вибіркове</a:t>
            </a:r>
            <a:r>
              <a:rPr lang="uk-UA" altLang="ru-RU" sz="2000" smtClean="0">
                <a:solidFill>
                  <a:srgbClr val="000000"/>
                </a:solidFill>
                <a:latin typeface="Times New Roman" pitchFamily="18" charset="0"/>
              </a:rPr>
              <a:t> – ґрунтується на принципі випадкового відбору порівняно невеликої частини одиниць сукупності для їхнього обстеження</a:t>
            </a:r>
            <a:endParaRPr lang="ru-RU" altLang="ru-RU" sz="2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4800600" y="4114800"/>
            <a:ext cx="4038600" cy="1085850"/>
          </a:xfrm>
          <a:prstGeom prst="rect">
            <a:avLst/>
          </a:prstGeom>
          <a:solidFill>
            <a:srgbClr val="FFFF99"/>
          </a:solidFill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Монографічне</a:t>
            </a:r>
            <a:r>
              <a:rPr lang="uk-UA" altLang="ru-RU" sz="2000" smtClean="0">
                <a:solidFill>
                  <a:srgbClr val="000000"/>
                </a:solidFill>
                <a:latin typeface="Times New Roman" pitchFamily="18" charset="0"/>
              </a:rPr>
              <a:t> – детально досліджуються окремі типові одиниці об</a:t>
            </a:r>
            <a:r>
              <a:rPr lang="en-US" altLang="ru-RU" sz="2000" smtClean="0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uk-UA" altLang="ru-RU" sz="2000" smtClean="0">
                <a:solidFill>
                  <a:srgbClr val="000000"/>
                </a:solidFill>
                <a:latin typeface="Times New Roman" pitchFamily="18" charset="0"/>
              </a:rPr>
              <a:t>єкта, що вивчається.</a:t>
            </a:r>
            <a:endParaRPr lang="ru-RU" altLang="ru-RU" sz="2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 flipH="1">
            <a:off x="2362200" y="3429000"/>
            <a:ext cx="2667000" cy="685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>
            <a:off x="4953000" y="3429000"/>
            <a:ext cx="2133600" cy="685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9460409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1447800" y="1066800"/>
            <a:ext cx="6096000" cy="838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Різновиди інформації, яку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отримують за допомогою опитування</a:t>
            </a:r>
            <a:endParaRPr lang="ru-RU" alt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</a:endParaRP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52400" y="2438400"/>
            <a:ext cx="2743200" cy="20526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Соціально-економічна – </a:t>
            </a: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дані про соціальне становище і вид занять осіб, яких опитують, розмір доходів, склад сім</a:t>
            </a:r>
            <a:r>
              <a:rPr lang="en-US" altLang="ru-RU" smtClean="0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ї, забезпеченість товарами</a:t>
            </a:r>
            <a:endParaRPr lang="ru-RU" altLang="ru-RU" b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3048000" y="2438400"/>
            <a:ext cx="2895600" cy="20526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Товарознавча – </a:t>
            </a: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відомості, що характеризують ставлення споживачів до якісних та естетичних властивостей товарів та послуг, їх форми, розміру, упакування і розфасовки.</a:t>
            </a:r>
            <a:endParaRPr lang="ru-RU" altLang="ru-RU" b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6019800" y="2438400"/>
            <a:ext cx="2971800" cy="20526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Соціально-психологічна – </a:t>
            </a: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відомості про вплив на купівельний попит факторів суб</a:t>
            </a:r>
            <a:r>
              <a:rPr lang="en-US" altLang="ru-RU" smtClean="0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uk-UA" altLang="ru-RU" smtClean="0">
                <a:solidFill>
                  <a:srgbClr val="000000"/>
                </a:solidFill>
                <a:latin typeface="Times New Roman" pitchFamily="18" charset="0"/>
              </a:rPr>
              <a:t>єктивно-психологічного характеру (причини відмови від покупки тощо)</a:t>
            </a:r>
            <a:endParaRPr lang="ru-RU" altLang="ru-RU" b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881" name="Line 9"/>
          <p:cNvSpPr>
            <a:spLocks noChangeShapeType="1"/>
          </p:cNvSpPr>
          <p:nvPr/>
        </p:nvSpPr>
        <p:spPr bwMode="auto">
          <a:xfrm>
            <a:off x="1295400" y="2133600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82" name="Line 10"/>
          <p:cNvSpPr>
            <a:spLocks noChangeShapeType="1"/>
          </p:cNvSpPr>
          <p:nvPr/>
        </p:nvSpPr>
        <p:spPr bwMode="auto">
          <a:xfrm>
            <a:off x="12954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83" name="Line 11"/>
          <p:cNvSpPr>
            <a:spLocks noChangeShapeType="1"/>
          </p:cNvSpPr>
          <p:nvPr/>
        </p:nvSpPr>
        <p:spPr bwMode="auto">
          <a:xfrm>
            <a:off x="44196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76962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44196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3218935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2743200" y="952500"/>
            <a:ext cx="3657600" cy="838200"/>
          </a:xfrm>
          <a:prstGeom prst="rect">
            <a:avLst/>
          </a:prstGeom>
          <a:solidFill>
            <a:srgbClr val="FAB4E8"/>
          </a:solidFill>
          <a:ln>
            <a:solidFill>
              <a:srgbClr val="F559CC"/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dirty="0" smtClean="0">
                <a:solidFill>
                  <a:srgbClr val="000000"/>
                </a:solidFill>
                <a:latin typeface="Times New Roman" pitchFamily="18" charset="0"/>
              </a:rPr>
              <a:t>Різновиди опитувань</a:t>
            </a:r>
            <a:endParaRPr lang="ru-RU" altLang="ru-RU" sz="28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52400" y="2476500"/>
            <a:ext cx="3962400" cy="2324100"/>
          </a:xfrm>
          <a:prstGeom prst="rect">
            <a:avLst/>
          </a:prstGeom>
          <a:solidFill>
            <a:srgbClr val="FCD4F2"/>
          </a:solidFill>
          <a:ln>
            <a:solidFill>
              <a:srgbClr val="F559CC"/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Анкетні опитування</a:t>
            </a:r>
            <a:r>
              <a:rPr lang="uk-UA" alt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– </a:t>
            </a:r>
            <a:r>
              <a:rPr lang="uk-UA" altLang="ru-RU" sz="2000" dirty="0" smtClean="0">
                <a:solidFill>
                  <a:srgbClr val="000000"/>
                </a:solidFill>
                <a:latin typeface="Times New Roman" pitchFamily="18" charset="0"/>
              </a:rPr>
              <a:t>проводяться за регламентною програмою, в анкеті наводиться структурно організований набір питань, кожне з яких дозволяє отримати дані, які передбачені програмою опитування</a:t>
            </a:r>
            <a:endParaRPr lang="ru-RU" altLang="ru-RU" sz="20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4860032" y="2476500"/>
            <a:ext cx="3962400" cy="2308225"/>
          </a:xfrm>
          <a:prstGeom prst="rect">
            <a:avLst/>
          </a:prstGeom>
          <a:solidFill>
            <a:srgbClr val="FCD4F2"/>
          </a:solidFill>
          <a:ln>
            <a:solidFill>
              <a:srgbClr val="F559CC"/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ru-RU" sz="2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Опитування-інтерв</a:t>
            </a:r>
            <a:r>
              <a:rPr lang="en-US" alt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’</a:t>
            </a:r>
            <a:r>
              <a:rPr lang="uk-UA" alt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ю</a:t>
            </a:r>
            <a:r>
              <a:rPr lang="uk-UA" alt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– </a:t>
            </a:r>
            <a:r>
              <a:rPr lang="uk-UA" altLang="ru-RU" sz="2000" dirty="0" smtClean="0">
                <a:solidFill>
                  <a:srgbClr val="000000"/>
                </a:solidFill>
                <a:latin typeface="Times New Roman" pitchFamily="18" charset="0"/>
              </a:rPr>
              <a:t>проводяться у формі бесіди, під час якої задаються питання, а відповіді на них дозволяють отримати необхідну інформацію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uk-UA" altLang="ru-RU" sz="14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altLang="ru-RU" sz="12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>
            <a:off x="1676400" y="2019300"/>
            <a:ext cx="5334000" cy="0"/>
          </a:xfrm>
          <a:prstGeom prst="line">
            <a:avLst/>
          </a:prstGeom>
          <a:ln>
            <a:solidFill>
              <a:srgbClr val="F559CC"/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905" name="Line 9"/>
          <p:cNvSpPr>
            <a:spLocks noChangeShapeType="1"/>
          </p:cNvSpPr>
          <p:nvPr/>
        </p:nvSpPr>
        <p:spPr bwMode="auto">
          <a:xfrm>
            <a:off x="1676400" y="2019300"/>
            <a:ext cx="0" cy="457200"/>
          </a:xfrm>
          <a:prstGeom prst="line">
            <a:avLst/>
          </a:prstGeom>
          <a:ln>
            <a:solidFill>
              <a:srgbClr val="F559CC"/>
            </a:solidFill>
            <a:headEnd/>
            <a:tailEnd type="triangl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7010400" y="2019300"/>
            <a:ext cx="0" cy="457200"/>
          </a:xfrm>
          <a:prstGeom prst="line">
            <a:avLst/>
          </a:prstGeom>
          <a:ln>
            <a:solidFill>
              <a:srgbClr val="F559CC"/>
            </a:solidFill>
            <a:headEnd/>
            <a:tailEnd type="triangl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907" name="Line 11"/>
          <p:cNvSpPr>
            <a:spLocks noChangeShapeType="1"/>
          </p:cNvSpPr>
          <p:nvPr/>
        </p:nvSpPr>
        <p:spPr bwMode="auto">
          <a:xfrm>
            <a:off x="4572000" y="1793009"/>
            <a:ext cx="0" cy="228600"/>
          </a:xfrm>
          <a:prstGeom prst="line">
            <a:avLst/>
          </a:prstGeom>
          <a:ln>
            <a:solidFill>
              <a:srgbClr val="F559CC"/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158600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7" name="Rectangle 7"/>
          <p:cNvSpPr>
            <a:spLocks noGrp="1" noChangeArrowheads="1"/>
          </p:cNvSpPr>
          <p:nvPr>
            <p:ph type="title"/>
          </p:nvPr>
        </p:nvSpPr>
        <p:spPr>
          <a:xfrm>
            <a:off x="1043608" y="548680"/>
            <a:ext cx="6870700" cy="1066800"/>
          </a:xfrm>
        </p:spPr>
        <p:txBody>
          <a:bodyPr>
            <a:noAutofit/>
          </a:bodyPr>
          <a:lstStyle/>
          <a:p>
            <a:r>
              <a:rPr lang="uk-UA" alt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Методи обробки економічної інформації</a:t>
            </a:r>
            <a:endParaRPr lang="ru-RU" altLang="ru-RU" sz="4000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28" name="Rectangle 8"/>
          <p:cNvSpPr>
            <a:spLocks noGrp="1" noChangeArrowheads="1"/>
          </p:cNvSpPr>
          <p:nvPr>
            <p:ph idx="1"/>
          </p:nvPr>
        </p:nvSpPr>
        <p:spPr>
          <a:xfrm>
            <a:off x="723900" y="1988840"/>
            <a:ext cx="7696200" cy="3657600"/>
          </a:xfrm>
        </p:spPr>
        <p:txBody>
          <a:bodyPr/>
          <a:lstStyle/>
          <a:p>
            <a:pPr marL="609600" indent="-609600" algn="just">
              <a:buFontTx/>
              <a:buAutoNum type="arabicPeriod"/>
            </a:pPr>
            <a:r>
              <a:rPr lang="uk-UA" altLang="ru-RU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Групування</a:t>
            </a:r>
          </a:p>
          <a:p>
            <a:pPr marL="609600" indent="-609600" algn="just">
              <a:buFontTx/>
              <a:buAutoNum type="arabicPeriod"/>
            </a:pPr>
            <a:r>
              <a:rPr lang="uk-UA" altLang="ru-RU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Розрахунок відносних і середніх розмірів</a:t>
            </a:r>
          </a:p>
          <a:p>
            <a:pPr marL="609600" indent="-609600" algn="just">
              <a:buFontTx/>
              <a:buAutoNum type="arabicPeriod"/>
            </a:pPr>
            <a:r>
              <a:rPr lang="uk-UA" altLang="ru-RU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Показники варіації</a:t>
            </a:r>
          </a:p>
          <a:p>
            <a:pPr marL="609600" indent="-609600" algn="just">
              <a:buFontTx/>
              <a:buAutoNum type="arabicPeriod"/>
            </a:pPr>
            <a:r>
              <a:rPr lang="uk-UA" altLang="ru-RU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Розробка таблиць</a:t>
            </a:r>
          </a:p>
          <a:p>
            <a:pPr marL="609600" indent="-609600" algn="just">
              <a:buFontTx/>
              <a:buAutoNum type="arabicPeriod"/>
            </a:pPr>
            <a:r>
              <a:rPr lang="uk-UA" altLang="ru-RU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Графічне зображення матеріалів</a:t>
            </a:r>
          </a:p>
          <a:p>
            <a:pPr marL="609600" indent="-609600" algn="just">
              <a:buFontTx/>
              <a:buAutoNum type="arabicPeriod"/>
            </a:pPr>
            <a:r>
              <a:rPr lang="uk-UA" altLang="ru-RU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Побудова рядів динаміки</a:t>
            </a:r>
            <a:endParaRPr lang="ru-RU" altLang="ru-RU" sz="28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7335678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  <a:latin typeface="Candara" panose="020E0502030303020204" pitchFamily="34" charset="0"/>
              </a:rPr>
              <a:t>Виклад результатів дослідження</a:t>
            </a:r>
            <a:endParaRPr lang="ru-RU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0768"/>
            <a:ext cx="8075240" cy="518457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Здійснюється в логічній послідовності з визначеними завданнями;</a:t>
            </a:r>
          </a:p>
          <a:p>
            <a:pPr marL="514350" indent="-514350">
              <a:buFont typeface="+mj-lt"/>
              <a:buAutoNum type="arabicParenR"/>
            </a:pPr>
            <a:endParaRPr lang="uk-UA" sz="1300" dirty="0" smtClean="0"/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Містить фактологічну базу дослідження;</a:t>
            </a:r>
          </a:p>
          <a:p>
            <a:pPr marL="514350" indent="-514350">
              <a:buFont typeface="+mj-lt"/>
              <a:buAutoNum type="arabicParenR"/>
            </a:pPr>
            <a:endParaRPr lang="uk-UA" sz="1300" dirty="0" smtClean="0"/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Зазначаються методи та методики (алгоритми) </a:t>
            </a:r>
            <a:r>
              <a:rPr lang="uk-UA" dirty="0"/>
              <a:t>ї</a:t>
            </a:r>
            <a:r>
              <a:rPr lang="uk-UA" dirty="0" smtClean="0"/>
              <a:t>х застосування (для нових методів та методик необхідна авторська інтерпретація);</a:t>
            </a:r>
          </a:p>
          <a:p>
            <a:pPr marL="514350" indent="-514350">
              <a:buFont typeface="+mj-lt"/>
              <a:buAutoNum type="arabicParenR"/>
            </a:pPr>
            <a:endParaRPr lang="uk-UA" sz="1400" dirty="0" smtClean="0"/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Вказуються важливі (нові, удосконалені та ті що отримали подальший розвиток) конкретні результати;</a:t>
            </a:r>
          </a:p>
          <a:p>
            <a:pPr marL="514350" indent="-514350">
              <a:buFont typeface="+mj-lt"/>
              <a:buAutoNum type="arabicParenR"/>
            </a:pPr>
            <a:endParaRPr lang="uk-UA" sz="1400" dirty="0" smtClean="0"/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Здійснюється аналіз результатів та їх узагальнення;</a:t>
            </a:r>
          </a:p>
          <a:p>
            <a:pPr marL="514350" indent="-514350">
              <a:buFont typeface="+mj-lt"/>
              <a:buAutoNum type="arabicParenR"/>
            </a:pPr>
            <a:endParaRPr lang="uk-UA" sz="1400" dirty="0" smtClean="0"/>
          </a:p>
          <a:p>
            <a:pPr marL="514350" indent="-514350">
              <a:buFont typeface="+mj-lt"/>
              <a:buAutoNum type="arabicParenR"/>
            </a:pPr>
            <a:r>
              <a:rPr lang="uk-UA" dirty="0" smtClean="0"/>
              <a:t>Формулюється висновок (відповідно до мети) та зазначається корисні ефекти для науки та практики.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6352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Constantia" panose="02030602050306030303" pitchFamily="18" charset="0"/>
              </a:rPr>
              <a:t>Складові актуальності наукового дослідження </a:t>
            </a:r>
            <a:endParaRPr lang="ru-RU" dirty="0">
              <a:solidFill>
                <a:srgbClr val="0070C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0038" y="4725144"/>
            <a:ext cx="8229600" cy="133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600" dirty="0" smtClean="0">
                <a:solidFill>
                  <a:srgbClr val="FF0000"/>
                </a:solidFill>
              </a:rPr>
              <a:t>*</a:t>
            </a:r>
            <a:r>
              <a:rPr lang="uk-UA" sz="2400" dirty="0" smtClean="0"/>
              <a:t>Очевидність актуальності для автора не є достатньою !!!</a:t>
            </a:r>
          </a:p>
          <a:p>
            <a:pPr marL="0" indent="0">
              <a:buNone/>
            </a:pPr>
            <a:r>
              <a:rPr lang="uk-UA" sz="3600" spc="-300" dirty="0">
                <a:solidFill>
                  <a:srgbClr val="FF0000"/>
                </a:solidFill>
              </a:rPr>
              <a:t>**</a:t>
            </a:r>
            <a:r>
              <a:rPr lang="uk-UA" sz="2400" dirty="0" smtClean="0"/>
              <a:t>Актуальність дослідження аргументовано обґрунтовується в науковому і прикладному значенні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1412776"/>
            <a:ext cx="2880320" cy="7213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Складові характеристики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23424" y="2852936"/>
            <a:ext cx="1369501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сучасність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2852936"/>
            <a:ext cx="129614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важливість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2852936"/>
            <a:ext cx="1402562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значущість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63425" y="2852936"/>
            <a:ext cx="1612137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злободенність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491487" y="3689255"/>
            <a:ext cx="1368151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доречність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290486" y="3689255"/>
            <a:ext cx="180020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безсумнівність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307463" y="3689255"/>
            <a:ext cx="144016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доцільність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88494" y="3689255"/>
            <a:ext cx="165618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невідкладність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016586" y="2492896"/>
            <a:ext cx="737183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" idx="2"/>
          </p:cNvCxnSpPr>
          <p:nvPr/>
        </p:nvCxnSpPr>
        <p:spPr>
          <a:xfrm>
            <a:off x="4572000" y="2134173"/>
            <a:ext cx="0" cy="35872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7" idx="0"/>
          </p:cNvCxnSpPr>
          <p:nvPr/>
        </p:nvCxnSpPr>
        <p:spPr>
          <a:xfrm>
            <a:off x="3851920" y="2492896"/>
            <a:ext cx="0" cy="36004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6" idx="0"/>
          </p:cNvCxnSpPr>
          <p:nvPr/>
        </p:nvCxnSpPr>
        <p:spPr>
          <a:xfrm>
            <a:off x="1908174" y="2492896"/>
            <a:ext cx="1" cy="36004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13" idx="0"/>
          </p:cNvCxnSpPr>
          <p:nvPr/>
        </p:nvCxnSpPr>
        <p:spPr>
          <a:xfrm>
            <a:off x="1016586" y="2492896"/>
            <a:ext cx="0" cy="1196359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8" idx="0"/>
          </p:cNvCxnSpPr>
          <p:nvPr/>
        </p:nvCxnSpPr>
        <p:spPr>
          <a:xfrm>
            <a:off x="5417297" y="2492896"/>
            <a:ext cx="0" cy="36004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300192" y="2492896"/>
            <a:ext cx="0" cy="1196359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9" idx="0"/>
          </p:cNvCxnSpPr>
          <p:nvPr/>
        </p:nvCxnSpPr>
        <p:spPr>
          <a:xfrm>
            <a:off x="7369493" y="2492896"/>
            <a:ext cx="1" cy="36004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25" name="Прямая соединительная линия 1024"/>
          <p:cNvCxnSpPr/>
          <p:nvPr/>
        </p:nvCxnSpPr>
        <p:spPr>
          <a:xfrm>
            <a:off x="8388424" y="2492896"/>
            <a:ext cx="0" cy="1196359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58058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d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Candara" panose="020E0502030303020204" pitchFamily="34" charset="0"/>
              </a:rPr>
              <a:t>Вимоги до формування наукових публікацій регламентуються: </a:t>
            </a:r>
            <a:endParaRPr lang="ru-RU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i="1" dirty="0" smtClean="0">
                <a:latin typeface="Century" panose="02040604050505020304" pitchFamily="18" charset="0"/>
              </a:rPr>
              <a:t>ДСТУ ГОСТ 7.1: 2006 Бібліографічний запис. Бібліографічний опис-загальні вимоги та привила складання</a:t>
            </a:r>
          </a:p>
          <a:p>
            <a:pPr marL="0" indent="0">
              <a:buNone/>
            </a:pPr>
            <a:endParaRPr lang="uk-UA" sz="2400" i="1" dirty="0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uk-UA" sz="2400" i="1" dirty="0" smtClean="0">
                <a:latin typeface="Century" panose="02040604050505020304" pitchFamily="18" charset="0"/>
              </a:rPr>
              <a:t>ДСТУ 3008-95. Документація. Звіти у сфері науки і техніки. Структури і правила оформлення.</a:t>
            </a:r>
            <a:endParaRPr lang="ru-RU" sz="2400" i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770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Оформлення ілюстрацій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688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оформлення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ілюстрації наведено на рисунку 2: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81226" y="2204864"/>
            <a:ext cx="1016069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50082935"/>
              </p:ext>
            </p:extLst>
          </p:nvPr>
        </p:nvGraphicFramePr>
        <p:xfrm>
          <a:off x="277688" y="1640038"/>
          <a:ext cx="6106998" cy="3921299"/>
        </p:xfrm>
        <a:graphic>
          <a:graphicData uri="http://schemas.openxmlformats.org/presentationml/2006/ole">
            <p:oleObj spid="_x0000_s1032" name="Диаграмма" r:id="rId3" imgW="5495849" imgH="3305251" progId="Excel.Sheet.8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-180528" y="5379961"/>
            <a:ext cx="850728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Рис.2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Фактичні та теоретичні рівні динаміки прибутку підприємства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850" algn="just">
              <a:lnSpc>
                <a:spcPct val="150000"/>
              </a:lnSpc>
              <a:spcAft>
                <a:spcPts val="0"/>
              </a:spcAft>
            </a:pPr>
            <a:r>
              <a:rPr lang="uk-UA" sz="16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93413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172" y="199901"/>
            <a:ext cx="8229600" cy="1143000"/>
          </a:xfrm>
        </p:spPr>
        <p:txBody>
          <a:bodyPr/>
          <a:lstStyle/>
          <a:p>
            <a:r>
              <a:rPr lang="uk-UA" dirty="0" smtClean="0"/>
              <a:t>Побудова діаграм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1221904"/>
            <a:ext cx="7344816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50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Діаграми будуються за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зразком наведеним на рис. 1.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62600781"/>
              </p:ext>
            </p:extLst>
          </p:nvPr>
        </p:nvGraphicFramePr>
        <p:xfrm>
          <a:off x="1331640" y="1729735"/>
          <a:ext cx="4838396" cy="2419345"/>
        </p:xfrm>
        <a:graphic>
          <a:graphicData uri="http://schemas.openxmlformats.org/presentationml/2006/ole">
            <p:oleObj spid="_x0000_s2065" name="Диаграмма" r:id="rId3" imgW="3381375" imgH="2295525" progId="Excel.Sheet.8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055876" y="4149080"/>
            <a:ext cx="4517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850" algn="ctr">
              <a:spcAft>
                <a:spcPts val="0"/>
              </a:spcAft>
            </a:pP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</a:t>
            </a:r>
            <a:r>
              <a:rPr lang="uk-UA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Складові ціни доставки </a:t>
            </a:r>
            <a:r>
              <a:rPr lang="uk-UA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вантажу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57200" y="14847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95732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776" y="404664"/>
            <a:ext cx="8604448" cy="868958"/>
          </a:xfrm>
        </p:spPr>
        <p:txBody>
          <a:bodyPr>
            <a:noAutofit/>
          </a:bodyPr>
          <a:lstStyle/>
          <a:p>
            <a:r>
              <a:rPr lang="uk-UA" sz="3600" dirty="0" smtClean="0"/>
              <a:t>Приклад оформлення стовпчастих діаграм</a:t>
            </a:r>
            <a:br>
              <a:rPr lang="uk-UA" sz="3600" dirty="0" smtClean="0"/>
            </a:b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97585076"/>
              </p:ext>
            </p:extLst>
          </p:nvPr>
        </p:nvGraphicFramePr>
        <p:xfrm>
          <a:off x="539552" y="2065278"/>
          <a:ext cx="7560840" cy="2054028"/>
        </p:xfrm>
        <a:graphic>
          <a:graphicData uri="http://schemas.openxmlformats.org/presentationml/2006/ole">
            <p:oleObj spid="_x0000_s4104" name="Диаграмма" r:id="rId3" imgW="5715000" imgH="1552575" progId="Excel.Sheet.8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504" y="4221088"/>
            <a:ext cx="8322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spcAft>
                <a:spcPts val="0"/>
              </a:spcAft>
            </a:pP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</a:t>
            </a:r>
            <a:r>
              <a:rPr lang="uk-UA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Динаміка обсягів вантажних перевезень українськими авіакомпаніями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8356" y="1484784"/>
            <a:ext cx="6842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Стовпчасті діаграми будуються за </a:t>
            </a:r>
            <a:r>
              <a:rPr lang="uk-UA" dirty="0" smtClean="0"/>
              <a:t>зразком  наведеним на рисунку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02800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dirty="0" smtClean="0"/>
              <a:t>Побудова схем</a:t>
            </a:r>
            <a:endParaRPr lang="ru-RU" dirty="0"/>
          </a:p>
        </p:txBody>
      </p:sp>
      <p:grpSp>
        <p:nvGrpSpPr>
          <p:cNvPr id="55" name="Группа 54"/>
          <p:cNvGrpSpPr/>
          <p:nvPr/>
        </p:nvGrpSpPr>
        <p:grpSpPr>
          <a:xfrm>
            <a:off x="683568" y="1740079"/>
            <a:ext cx="7047259" cy="3517471"/>
            <a:chOff x="405061" y="1292545"/>
            <a:chExt cx="7047259" cy="3517471"/>
          </a:xfrm>
        </p:grpSpPr>
        <p:sp>
          <p:nvSpPr>
            <p:cNvPr id="28" name="AutoShape 46"/>
            <p:cNvSpPr>
              <a:spLocks noChangeAspect="1" noChangeArrowheads="1" noTextEdit="1"/>
            </p:cNvSpPr>
            <p:nvPr/>
          </p:nvSpPr>
          <p:spPr bwMode="auto">
            <a:xfrm>
              <a:off x="405061" y="1292545"/>
              <a:ext cx="7047259" cy="33305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AutoShape 45"/>
            <p:cNvSpPr>
              <a:spLocks noChangeArrowheads="1"/>
            </p:cNvSpPr>
            <p:nvPr/>
          </p:nvSpPr>
          <p:spPr bwMode="auto">
            <a:xfrm>
              <a:off x="1429565" y="1292545"/>
              <a:ext cx="5124479" cy="640874"/>
            </a:xfrm>
            <a:prstGeom prst="bevel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Джерела</a:t>
              </a:r>
              <a:r>
                <a:rPr kumimoji="0" lang="ru-RU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інформації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AutoShape 44"/>
            <p:cNvSpPr>
              <a:spLocks noChangeArrowheads="1"/>
            </p:cNvSpPr>
            <p:nvPr/>
          </p:nvSpPr>
          <p:spPr bwMode="auto">
            <a:xfrm>
              <a:off x="405061" y="2188791"/>
              <a:ext cx="2305379" cy="769049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Досвід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AutoShape 43"/>
            <p:cNvSpPr>
              <a:spLocks noChangeArrowheads="1"/>
            </p:cNvSpPr>
            <p:nvPr/>
          </p:nvSpPr>
          <p:spPr bwMode="auto">
            <a:xfrm>
              <a:off x="2710440" y="2188791"/>
              <a:ext cx="2179151" cy="1025399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Дослідження (первинна інформація)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AutoShape 42"/>
            <p:cNvSpPr>
              <a:spLocks noChangeArrowheads="1"/>
            </p:cNvSpPr>
            <p:nvPr/>
          </p:nvSpPr>
          <p:spPr bwMode="auto">
            <a:xfrm>
              <a:off x="5016798" y="2188791"/>
              <a:ext cx="2304401" cy="769049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Експертиза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AutoShape 41"/>
            <p:cNvSpPr>
              <a:spLocks noChangeArrowheads="1"/>
            </p:cNvSpPr>
            <p:nvPr/>
          </p:nvSpPr>
          <p:spPr bwMode="auto">
            <a:xfrm>
              <a:off x="3735923" y="1933419"/>
              <a:ext cx="128185" cy="255371"/>
            </a:xfrm>
            <a:prstGeom prst="downArrow">
              <a:avLst>
                <a:gd name="adj1" fmla="val 50000"/>
                <a:gd name="adj2" fmla="val 4980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AutoShape 40"/>
            <p:cNvSpPr>
              <a:spLocks noChangeArrowheads="1"/>
            </p:cNvSpPr>
            <p:nvPr/>
          </p:nvSpPr>
          <p:spPr bwMode="auto">
            <a:xfrm>
              <a:off x="2070492" y="1933419"/>
              <a:ext cx="128185" cy="255371"/>
            </a:xfrm>
            <a:prstGeom prst="downArrow">
              <a:avLst>
                <a:gd name="adj1" fmla="val 50000"/>
                <a:gd name="adj2" fmla="val 4980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AutoShape 39"/>
            <p:cNvSpPr>
              <a:spLocks noChangeArrowheads="1"/>
            </p:cNvSpPr>
            <p:nvPr/>
          </p:nvSpPr>
          <p:spPr bwMode="auto">
            <a:xfrm>
              <a:off x="6041303" y="1933419"/>
              <a:ext cx="129164" cy="254393"/>
            </a:xfrm>
            <a:prstGeom prst="downArrow">
              <a:avLst>
                <a:gd name="adj1" fmla="val 50000"/>
                <a:gd name="adj2" fmla="val 4924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Rectangle 38"/>
            <p:cNvSpPr>
              <a:spLocks noChangeArrowheads="1"/>
            </p:cNvSpPr>
            <p:nvPr/>
          </p:nvSpPr>
          <p:spPr bwMode="auto">
            <a:xfrm>
              <a:off x="2966811" y="3342365"/>
              <a:ext cx="1923759" cy="3825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Якісні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2966811" y="3854086"/>
              <a:ext cx="1920823" cy="3845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Кількісні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5273169" y="3086015"/>
              <a:ext cx="2177194" cy="5117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Послуги компаній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5273169" y="3726889"/>
              <a:ext cx="2178173" cy="10831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Комп’ютерні</a:t>
              </a:r>
              <a:r>
                <a:rPr kumimoji="0" lang="ru-RU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інтелектуальні</a:t>
              </a:r>
              <a:r>
                <a:rPr kumimoji="0" lang="ru-RU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інформаційні</a:t>
              </a:r>
              <a:r>
                <a:rPr kumimoji="0" lang="ru-RU" alt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kumimoji="0" lang="ru-RU" alt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системи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4"/>
            <p:cNvSpPr>
              <a:spLocks noChangeArrowheads="1"/>
            </p:cNvSpPr>
            <p:nvPr/>
          </p:nvSpPr>
          <p:spPr bwMode="auto">
            <a:xfrm>
              <a:off x="661432" y="3086015"/>
              <a:ext cx="1921802" cy="8962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Внутрішня інформація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661432" y="4110436"/>
              <a:ext cx="1921802" cy="5127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Зовнішня вторинна інформація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Line 32"/>
            <p:cNvSpPr>
              <a:spLocks noChangeShapeType="1"/>
            </p:cNvSpPr>
            <p:nvPr/>
          </p:nvSpPr>
          <p:spPr bwMode="auto">
            <a:xfrm>
              <a:off x="5144984" y="2957840"/>
              <a:ext cx="0" cy="11525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Line 31"/>
            <p:cNvSpPr>
              <a:spLocks noChangeShapeType="1"/>
            </p:cNvSpPr>
            <p:nvPr/>
          </p:nvSpPr>
          <p:spPr bwMode="auto">
            <a:xfrm>
              <a:off x="5144984" y="4110436"/>
              <a:ext cx="1281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Line 30"/>
            <p:cNvSpPr>
              <a:spLocks noChangeShapeType="1"/>
            </p:cNvSpPr>
            <p:nvPr/>
          </p:nvSpPr>
          <p:spPr bwMode="auto">
            <a:xfrm>
              <a:off x="5144984" y="3342365"/>
              <a:ext cx="1281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Line 29"/>
            <p:cNvSpPr>
              <a:spLocks noChangeShapeType="1"/>
            </p:cNvSpPr>
            <p:nvPr/>
          </p:nvSpPr>
          <p:spPr bwMode="auto">
            <a:xfrm flipH="1">
              <a:off x="2711419" y="3214190"/>
              <a:ext cx="979" cy="7680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Line 28"/>
            <p:cNvSpPr>
              <a:spLocks noChangeShapeType="1"/>
            </p:cNvSpPr>
            <p:nvPr/>
          </p:nvSpPr>
          <p:spPr bwMode="auto">
            <a:xfrm>
              <a:off x="2711419" y="3470540"/>
              <a:ext cx="2553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Line 27"/>
            <p:cNvSpPr>
              <a:spLocks noChangeShapeType="1"/>
            </p:cNvSpPr>
            <p:nvPr/>
          </p:nvSpPr>
          <p:spPr bwMode="auto">
            <a:xfrm>
              <a:off x="2711419" y="3982261"/>
              <a:ext cx="2553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Line 26"/>
            <p:cNvSpPr>
              <a:spLocks noChangeShapeType="1"/>
            </p:cNvSpPr>
            <p:nvPr/>
          </p:nvSpPr>
          <p:spPr bwMode="auto">
            <a:xfrm>
              <a:off x="405061" y="2957840"/>
              <a:ext cx="0" cy="14089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Line 25"/>
            <p:cNvSpPr>
              <a:spLocks noChangeShapeType="1"/>
            </p:cNvSpPr>
            <p:nvPr/>
          </p:nvSpPr>
          <p:spPr bwMode="auto">
            <a:xfrm>
              <a:off x="405061" y="3494022"/>
              <a:ext cx="2465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Line 47"/>
            <p:cNvSpPr>
              <a:spLocks noChangeShapeType="1"/>
            </p:cNvSpPr>
            <p:nvPr/>
          </p:nvSpPr>
          <p:spPr bwMode="auto">
            <a:xfrm>
              <a:off x="432832" y="4354626"/>
              <a:ext cx="228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395536" y="950254"/>
            <a:ext cx="62602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27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6600" algn="l"/>
              </a:tabLst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Схеми будують за зразком, наведеним на рисунку 2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6600" algn="l"/>
              </a:tabLst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angle 59"/>
          <p:cNvSpPr>
            <a:spLocks noChangeArrowheads="1"/>
          </p:cNvSpPr>
          <p:nvPr/>
        </p:nvSpPr>
        <p:spPr bwMode="auto">
          <a:xfrm>
            <a:off x="395536" y="15327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171827" y="5385725"/>
            <a:ext cx="88003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 </a:t>
            </a:r>
            <a:r>
              <a:rPr lang="uk-UA" alt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Джерела </a:t>
            </a:r>
            <a:r>
              <a:rPr lang="uk-UA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інформації, що використовується у процесі маркетинг інновацій</a:t>
            </a:r>
            <a:endParaRPr lang="ru-RU" alt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alt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удосконалено автором на основі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uk-UA" alt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07031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439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 таблиць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836" y="931364"/>
            <a:ext cx="84123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60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оформлення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таблиці наведено в таблиці 2)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4774348"/>
              </p:ext>
            </p:extLst>
          </p:nvPr>
        </p:nvGraphicFramePr>
        <p:xfrm>
          <a:off x="765919" y="2198318"/>
          <a:ext cx="7920881" cy="2748963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505834"/>
                <a:gridCol w="1466830"/>
                <a:gridCol w="1466830"/>
                <a:gridCol w="1320147"/>
                <a:gridCol w="1161240"/>
              </a:tblGrid>
              <a:tr h="339513">
                <a:tc rowSpan="2">
                  <a:txBody>
                    <a:bodyPr/>
                    <a:lstStyle/>
                    <a:p>
                      <a:pPr indent="450850"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вантажу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Росія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Вугілля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Залізорудні концентрати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Чорні метали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Нафтопродукти: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Світлі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Темні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24,10-25,06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Мінеральні добрива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9,26-11,07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9,26-11,07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критих вагонах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рефрижераторних вагонах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9492" y="1466218"/>
            <a:ext cx="845696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Таблиця 2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ТАРИФИ НА ТРАНЗИТНІ ПЕРЕВЕЗЕННЯ ЗАЛІЗНИЧНИМ ТРАНСПОРТОМ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ОДНІЄЇ ТОННИ ВАНТАЖІВ НА ВІДСТАНЬ 1200 КМ, ГРН.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4966576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>
                <a:latin typeface="Arial" panose="020B0604020202020204" pitchFamily="34" charset="0"/>
                <a:ea typeface="Times New Roman" panose="02020603050405020304" pitchFamily="18" charset="0"/>
              </a:rPr>
              <a:t>Джерело: розраховано автором за </a:t>
            </a:r>
            <a:r>
              <a:rPr lang="uk-UA" altLang="ru-RU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даними </a:t>
            </a:r>
            <a:r>
              <a:rPr lang="ru-RU" altLang="ru-RU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[5</a:t>
            </a:r>
            <a:r>
              <a:rPr lang="ru-RU" altLang="ru-RU" dirty="0">
                <a:latin typeface="Arial" panose="020B0604020202020204" pitchFamily="34" charset="0"/>
                <a:ea typeface="Times New Roman" panose="02020603050405020304" pitchFamily="18" charset="0"/>
              </a:rPr>
              <a:t>, с.14-47]</a:t>
            </a:r>
            <a:endParaRPr lang="ru-RU" altLang="ru-RU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5056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 формул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428594"/>
            <a:ext cx="903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 оформлення формули наведено нижче, формула 1.</a:t>
            </a:r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166729" y="212584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CN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</a:t>
            </a:r>
            <a:endParaRPr kumimoji="0" lang="uk-UA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40446407"/>
              </p:ext>
            </p:extLst>
          </p:nvPr>
        </p:nvGraphicFramePr>
        <p:xfrm>
          <a:off x="489218" y="2430088"/>
          <a:ext cx="4546848" cy="934158"/>
        </p:xfrm>
        <a:graphic>
          <a:graphicData uri="http://schemas.openxmlformats.org/presentationml/2006/ole">
            <p:oleObj spid="_x0000_s6215" name="Уравнение" r:id="rId3" imgW="940363" imgH="164335" progId="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148064" y="2664575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</a:t>
            </a:r>
            <a:endParaRPr lang="ru-RU" dirty="0"/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11395460"/>
              </p:ext>
            </p:extLst>
          </p:nvPr>
        </p:nvGraphicFramePr>
        <p:xfrm>
          <a:off x="719054" y="4234761"/>
          <a:ext cx="447675" cy="238125"/>
        </p:xfrm>
        <a:graphic>
          <a:graphicData uri="http://schemas.openxmlformats.org/presentationml/2006/ole">
            <p:oleObj spid="_x0000_s6216" name="Уравнение" r:id="rId4" imgW="424466" imgH="260157" progId="">
              <p:embed/>
            </p:oleObj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670689"/>
              </p:ext>
            </p:extLst>
          </p:nvPr>
        </p:nvGraphicFramePr>
        <p:xfrm>
          <a:off x="719054" y="4523388"/>
          <a:ext cx="247650" cy="223784"/>
        </p:xfrm>
        <a:graphic>
          <a:graphicData uri="http://schemas.openxmlformats.org/presentationml/2006/ole">
            <p:oleObj spid="_x0000_s6217" name="Уравнение" r:id="rId5" imgW="221463" imgH="262987" progId="">
              <p:embed/>
            </p:oleObj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98715979"/>
              </p:ext>
            </p:extLst>
          </p:nvPr>
        </p:nvGraphicFramePr>
        <p:xfrm>
          <a:off x="717938" y="5013263"/>
          <a:ext cx="238125" cy="238125"/>
        </p:xfrm>
        <a:graphic>
          <a:graphicData uri="http://schemas.openxmlformats.org/presentationml/2006/ole">
            <p:oleObj spid="_x0000_s6218" name="Уравнение" r:id="rId6" imgW="206644" imgH="261749" progId="">
              <p:embed/>
            </p:oleObj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4280609"/>
              </p:ext>
            </p:extLst>
          </p:nvPr>
        </p:nvGraphicFramePr>
        <p:xfrm>
          <a:off x="717938" y="5304881"/>
          <a:ext cx="276225" cy="238125"/>
        </p:xfrm>
        <a:graphic>
          <a:graphicData uri="http://schemas.openxmlformats.org/presentationml/2006/ole">
            <p:oleObj spid="_x0000_s6219" name="Уравнение" r:id="rId7" imgW="249028" imgH="262863" progId="">
              <p:embed/>
            </p:oleObj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16626077"/>
              </p:ext>
            </p:extLst>
          </p:nvPr>
        </p:nvGraphicFramePr>
        <p:xfrm>
          <a:off x="727462" y="5603422"/>
          <a:ext cx="219075" cy="200025"/>
        </p:xfrm>
        <a:graphic>
          <a:graphicData uri="http://schemas.openxmlformats.org/presentationml/2006/ole">
            <p:oleObj spid="_x0000_s6220" name="Уравнение" r:id="rId8" imgW="175700" imgH="243277" progId="">
              <p:embed/>
            </p:oleObj>
          </a:graphicData>
        </a:graphic>
      </p:graphicFrame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323528" y="4199934"/>
            <a:ext cx="5450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            </a:t>
            </a:r>
            <a:r>
              <a:rPr lang="uk-UA" altLang="zh-CN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ціна вікової технологічної фази ВТФ і-го виду, грн.;</a:t>
            </a: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kumimoji="0" lang="uk-UA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251520" y="5004412"/>
            <a:ext cx="4713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</a:t>
            </a: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витрати t-го року створення ВТФ i-го виду, грн.;</a:t>
            </a:r>
            <a:endParaRPr kumimoji="0" lang="ru-RU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269711" y="5251388"/>
            <a:ext cx="88742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</a:t>
            </a: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дотації, компенсаційні платежі в t-ому році за екологічно орієнтоване лісовирощування i-го виду, грн.;</a:t>
            </a:r>
            <a:endParaRPr kumimoji="0" lang="ru-RU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8"/>
          <p:cNvSpPr>
            <a:spLocks noChangeArrowheads="1"/>
          </p:cNvSpPr>
          <p:nvPr/>
        </p:nvSpPr>
        <p:spPr bwMode="auto">
          <a:xfrm>
            <a:off x="518179" y="5523342"/>
            <a:ext cx="40000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коефіцієнт нарощення витрат від t=1 до T.</a:t>
            </a:r>
            <a:endParaRPr kumimoji="0" lang="uk-UA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17938" y="4464051"/>
            <a:ext cx="8318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індекс зміни цін на і-ту вікову технологічну фазу в кінці розрахункового періоду Т, рівному терміну створення ВТФ;</a:t>
            </a:r>
            <a:endParaRPr lang="ru-RU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85648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Приклади посилання: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посилання №1.</a:t>
            </a:r>
          </a:p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Посилання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розміщують в кінці речення перед крапкою або іншим пунктуаційним знаком (двокрапкою, комою, крапкою з комою тощо. При цитуванні запозичених переліків посилання слід подавати перед двокрапкою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Наприклад:</a:t>
            </a:r>
          </a:p>
          <a:p>
            <a:pPr marL="0" indent="0">
              <a:buNone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посилання №2.</a:t>
            </a:r>
          </a:p>
          <a:p>
            <a:pPr marL="0" indent="0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Якщо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здійснюється відразу на декілька джерел, вони виділяються одне від іншого крапкою з комою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Наприклад:</a:t>
            </a:r>
          </a:p>
          <a:p>
            <a:pPr marL="0" indent="0">
              <a:buNone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2456930"/>
              </p:ext>
            </p:extLst>
          </p:nvPr>
        </p:nvGraphicFramePr>
        <p:xfrm>
          <a:off x="107504" y="2420888"/>
          <a:ext cx="8712968" cy="97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968"/>
              </a:tblGrid>
              <a:tr h="280040"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 інноваційним процесом розуміють комплекс  численних інституційних утворень з багатьма прямими та зворотними зв’язками, у межах яких інтенсивно взаємодіють виробники і споживачі знань[11, с.15; 20, с. 41]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85215294"/>
              </p:ext>
            </p:extLst>
          </p:nvPr>
        </p:nvGraphicFramePr>
        <p:xfrm>
          <a:off x="109826" y="4836855"/>
          <a:ext cx="3067050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7050"/>
              </a:tblGrid>
              <a:tr h="914400"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[8]</a:t>
                      </a:r>
                      <a:endParaRPr lang="ru-RU" sz="1400" dirty="0">
                        <a:effectLst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[3; 7; 22]</a:t>
                      </a:r>
                      <a:endParaRPr lang="ru-RU" sz="1400" dirty="0">
                        <a:effectLst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[7-10]</a:t>
                      </a:r>
                      <a:endParaRPr lang="ru-RU" sz="1400" dirty="0">
                        <a:effectLst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[15, с.31-39]</a:t>
                      </a:r>
                      <a:endParaRPr lang="ru-RU" sz="1400" dirty="0">
                        <a:effectLst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[25, с.18, 21-23]</a:t>
                      </a:r>
                      <a:endParaRPr lang="ru-RU" sz="1400" dirty="0">
                        <a:effectLst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[11, с.15; 20, с.8-11]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39690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Приклади посилання: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145435"/>
          </a:xfrm>
        </p:spPr>
        <p:txBody>
          <a:bodyPr/>
          <a:lstStyle/>
          <a:p>
            <a:pPr marL="0" indent="0" algn="just">
              <a:buNone/>
            </a:pP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посилання № 3</a:t>
            </a:r>
            <a:endParaRPr lang="uk-UA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Допускається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на джерела у виносках, при цьому оформлення посилання має відповідати його бібліографічному опису за переліком посилань із зазначенням номера.</a:t>
            </a:r>
          </a:p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Наприклад: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7863849"/>
              </p:ext>
            </p:extLst>
          </p:nvPr>
        </p:nvGraphicFramePr>
        <p:xfrm>
          <a:off x="192108" y="2780928"/>
          <a:ext cx="8494692" cy="1493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4692"/>
              </a:tblGrid>
              <a:tr h="325120">
                <a:tc>
                  <a:txBody>
                    <a:bodyPr/>
                    <a:lstStyle/>
                    <a:p>
                      <a:pPr indent="45085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Цитата в тексті: “… Щорічно в Україні утворюється 1,7 мільярдів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різноманітних твердих промислових відходів…” [6</a:t>
                      </a: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].</a:t>
                      </a:r>
                    </a:p>
                    <a:p>
                      <a:pPr indent="450850"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85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Відповідний опис у переліку посилань: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85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Бент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О.Й. Про розробку концепції ресурсозбереження в мінерально-сировинному комплексі України // Мінеральні ресурси України. – 1995. – № 2. – С. 20-21.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850"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8060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920" y="18864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Технічні вимоги до оформлення тез на наукову конференцію ПВНЗ “УГІ”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4006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Технічні вимоги до оформлення тез наведенні в таблиці</a:t>
            </a:r>
          </a:p>
          <a:p>
            <a:pPr marL="0" indent="0" algn="r">
              <a:buNone/>
            </a:pPr>
            <a:r>
              <a:rPr lang="uk-UA" dirty="0" smtClean="0"/>
              <a:t>Таблиця</a:t>
            </a:r>
          </a:p>
          <a:p>
            <a:pPr marL="0" indent="0" algn="just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64008397"/>
              </p:ext>
            </p:extLst>
          </p:nvPr>
        </p:nvGraphicFramePr>
        <p:xfrm>
          <a:off x="899592" y="2876128"/>
          <a:ext cx="7992888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8392"/>
                <a:gridCol w="44644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Показник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Значення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Обсяг доповіді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  повних сторінки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Текстовий редактор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Microsoft Word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Розширення комп'ютерного файлу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*</a:t>
                      </a:r>
                      <a:r>
                        <a:rPr lang="en-US" dirty="0" smtClean="0"/>
                        <a:t>doc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*</a:t>
                      </a:r>
                      <a:r>
                        <a:rPr lang="en-US" baseline="0" dirty="0" smtClean="0"/>
                        <a:t>docx. </a:t>
                      </a:r>
                      <a:r>
                        <a:rPr lang="uk-UA" baseline="0" dirty="0" smtClean="0"/>
                        <a:t>або *</a:t>
                      </a:r>
                      <a:r>
                        <a:rPr lang="en-US" baseline="0" dirty="0" smtClean="0"/>
                        <a:t>rtf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Шрифт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Arial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Розмір (кегль)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uk-UA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Міжрядковий інтервал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25687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Поля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Ліве</a:t>
                      </a:r>
                      <a:r>
                        <a:rPr lang="uk-UA" baseline="0" dirty="0" smtClean="0"/>
                        <a:t> </a:t>
                      </a:r>
                      <a:r>
                        <a:rPr lang="en-US" dirty="0" smtClean="0"/>
                        <a:t>–</a:t>
                      </a:r>
                      <a:r>
                        <a:rPr lang="uk-UA" dirty="0" smtClean="0"/>
                        <a:t> </a:t>
                      </a:r>
                      <a:r>
                        <a:rPr lang="en-US" dirty="0" smtClean="0"/>
                        <a:t>25</a:t>
                      </a:r>
                      <a:r>
                        <a:rPr lang="uk-UA" dirty="0" smtClean="0"/>
                        <a:t> мм</a:t>
                      </a:r>
                    </a:p>
                    <a:p>
                      <a:pPr algn="ctr"/>
                      <a:r>
                        <a:rPr lang="uk-UA" dirty="0" smtClean="0"/>
                        <a:t>Всі інші – 20 мм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97753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0070C0"/>
                </a:solidFill>
                <a:latin typeface="Constantia" panose="02030602050306030303" pitchFamily="18" charset="0"/>
              </a:rPr>
              <a:t>Актуальність в науковому аспекті означає, що:</a:t>
            </a:r>
            <a:endParaRPr lang="ru-RU" sz="3600" dirty="0">
              <a:solidFill>
                <a:srgbClr val="0070C0"/>
              </a:solidFill>
              <a:latin typeface="Constantia" panose="02030602050306030303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Вертикальный свиток 3"/>
          <p:cNvSpPr/>
          <p:nvPr/>
        </p:nvSpPr>
        <p:spPr>
          <a:xfrm>
            <a:off x="1187624" y="1623988"/>
            <a:ext cx="2949198" cy="2165052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 smtClean="0">
              <a:latin typeface="Candara" panose="020E0502030303020204" pitchFamily="34" charset="0"/>
            </a:endParaRPr>
          </a:p>
          <a:p>
            <a:pPr algn="ctr"/>
            <a:r>
              <a:rPr lang="uk-UA" dirty="0" smtClean="0">
                <a:latin typeface="Candara" panose="020E0502030303020204" pitchFamily="34" charset="0"/>
              </a:rPr>
              <a:t>        Завдання фундаментальних наук вимагають розроблення даної теми для пояснення нових фактів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4355976" y="1556792"/>
            <a:ext cx="3168352" cy="2232248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 </a:t>
            </a:r>
          </a:p>
          <a:p>
            <a:pPr algn="ctr"/>
            <a:r>
              <a:rPr lang="uk-UA" dirty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       Уточнення, розвиток і вирішення проблеми наукового дослідження можливі й гостро необхідні в сучасних умовах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179512" y="4005064"/>
            <a:ext cx="3240360" cy="2335762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 Теоретичні положення наукового дослідження дозволять зняти існуючі розбіжності в розумінні процесу або явища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4561160" y="4077072"/>
            <a:ext cx="4306053" cy="2263754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         Гіпотези й закономірності, висунуті в науковому дослідженні дозволяють узагальнити відомі раніше та отримані автором емпіричні дані, спрогнозувати перебіг явищ і процесів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835696" y="1988840"/>
            <a:ext cx="360040" cy="3600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Candara" panose="020E0502030303020204" pitchFamily="34" charset="0"/>
              </a:rPr>
              <a:t>1</a:t>
            </a:r>
            <a:endParaRPr lang="ru-RU" sz="2800" dirty="0">
              <a:latin typeface="Candara" panose="020E0502030303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184068" y="4395234"/>
            <a:ext cx="360040" cy="3600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Candara" panose="020E0502030303020204" pitchFamily="34" charset="0"/>
              </a:rPr>
              <a:t>4</a:t>
            </a:r>
            <a:endParaRPr lang="ru-RU" sz="2800" dirty="0">
              <a:latin typeface="Candara" panose="020E0502030303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55576" y="4338189"/>
            <a:ext cx="360040" cy="3600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Candara" panose="020E0502030303020204" pitchFamily="34" charset="0"/>
              </a:rPr>
              <a:t>3</a:t>
            </a:r>
            <a:endParaRPr lang="ru-RU" sz="2800" dirty="0">
              <a:latin typeface="Candara" panose="020E0502030303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004048" y="1964242"/>
            <a:ext cx="360040" cy="36004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Candara" panose="020E0502030303020204" pitchFamily="34" charset="0"/>
              </a:rPr>
              <a:t>2</a:t>
            </a:r>
            <a:endParaRPr lang="ru-RU" sz="28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1565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розташування елементів тез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 тез – великими літерами. 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один інтервал – прізвище, ініціали, місце роботи/навчання автора. 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 рядок – прізвище, ініціали наукового керівника, науковий ступінь та вчене звання, місце роботи.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 рядок –основний текст тез.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 тексту тез розміщується «Список використаних джерел», який повинен бути оформлений відповідно до існуючих стандартів бібліографічного опису.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86946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532" y="404664"/>
            <a:ext cx="8424936" cy="1143000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0070C0"/>
                </a:solidFill>
              </a:rPr>
              <a:t>Приклади оформлення бібліографічного опису</a:t>
            </a:r>
            <a:endParaRPr lang="uk-UA" sz="3600" dirty="0">
              <a:solidFill>
                <a:srgbClr val="0070C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879817"/>
              </p:ext>
            </p:extLst>
          </p:nvPr>
        </p:nvGraphicFramePr>
        <p:xfrm>
          <a:off x="539552" y="1700808"/>
          <a:ext cx="8208912" cy="4471196"/>
        </p:xfrm>
        <a:graphic>
          <a:graphicData uri="http://schemas.openxmlformats.org/drawingml/2006/table">
            <a:tbl>
              <a:tblPr/>
              <a:tblGrid>
                <a:gridCol w="2302670"/>
                <a:gridCol w="5906242"/>
              </a:tblGrid>
              <a:tr h="265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Характеристика джерела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Приклад оформлення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Книга одного автора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Василій Великий. Гомілії / Василій Великий; [пер. з давньогрец. Л. Звонська]. — Л.: Свічадо, 2006. — 307 с. — (Джерела християнського Сходу. Золотий вік патристики IV–V ст.; № 14).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Книга двох авторів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Матяш І. Б. Діяльність Надзвичайної дипломатичної місії УНР в Угорщині: історія, спогади, арх. док. / І. Матяш, Ю. Мушка. — К.: Києво-Могилян. акад., 2005. — 397, [1] с. — (Бібліотека наукового щорічника "Україна дипломатична"; вип. 1).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Книга трьох авторів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Акофф Р. Л. Идеализированное проектирование: как предотвратить завтрашний кризис сегодня. Создание будущего организации  / Акофф Р. Л., Магидсон Д., Эддисон Г. Д. ; пер. с англ. Ф. П. Тарасенко. — Д.: Баланс Бизнес Букс, 2007. — XLIII, 265 с.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Книга чотирьох авторів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Методика нормування ресурсів для виробництва продукції рослинництва / [Вітвіцький В. В., Кисляченко М. Ф., Лобастов І. В., Нечипорук А. А.]. — К. : НДІ "Украгропромпродуктивність", 2006. — 106 с. — (Бібліотека спеціаліста АПК. Економічні нормативи).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П’ять і більше авторів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Психология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менеджмента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(Власов П. К.,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Липницкий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А. В.,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Лущихина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И. М. и др.);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ред. Г. С. Никифорова. — [3-е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изд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.]. — Х.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Гуманит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центр, 2007. — 510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280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13011208"/>
              </p:ext>
            </p:extLst>
          </p:nvPr>
        </p:nvGraphicFramePr>
        <p:xfrm>
          <a:off x="323528" y="692696"/>
          <a:ext cx="8496944" cy="5064755"/>
        </p:xfrm>
        <a:graphic>
          <a:graphicData uri="http://schemas.openxmlformats.org/drawingml/2006/table">
            <a:tbl>
              <a:tblPr/>
              <a:tblGrid>
                <a:gridCol w="2383465"/>
                <a:gridCol w="6113479"/>
              </a:tblGrid>
              <a:tr h="64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Без автора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Проблеми типологічної та квантитативної лексикології :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[зб.наук.праць / наук. ред. Каліущенко В. та ін.]. — Чернівці :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Рута, 2007. — 310 с.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6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Багатотомний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документ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Історія Національної академії наук України, 1941—1945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упоряд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Л. М. Яременко та ін.]. — К. : Нац. б-ка України ім. В.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Вернадського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2007— .— (Джерела з історії науки в Україні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Ч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2 : Додатки — 2007. — 573, [1] c.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Межгосударственные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стандарты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: каталог в 6 т. / [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сост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Ковалева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В.,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Рубцова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Е. Ю. ; ред.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Иванов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В. Л.]. — Львов :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НТЦ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Леонорм-Стандарт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", 2005— .— (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Серия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"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Нормативная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база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предприятия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").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1. — 2005. — 277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 Дарова А. Т.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Неисповедимы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пути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Господни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... : (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Дочь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врага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народа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трилогия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А. Дарова. —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Одесса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Астропринт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2006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—.—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Сочинения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: в 8 кн. / А. Дарова ; кн. 4).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Матеріали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конференцій,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з’їздів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Економіка, менеджмент, освіта в системі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реформування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агропромислового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комплексу : матеріали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Всеукр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конф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Молодих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учених-аграрників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["Молодь України і аграрна реформа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"],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Харків, 11—13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жовт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2000 р.) / М-во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аграр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політики,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Харк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держ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аграр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ун-т ім. В. В. Докучаєва. — Х.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Харк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держ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аграр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ун-т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ім. В. В. Докучаєва, 2000. — 167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Кібернетика в сучасних економічних процесах : зб.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Текстів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виступів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 республік.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міжвуз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наук.-практ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конф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/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Держкомстат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України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Ін-т статистики, обліку та аудиту. — К. : ІСОА, 2002.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147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 Матеріали ІХ з’їзду Асоціації українських банків, 30 червня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2000р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інформ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бюл</a:t>
                      </a: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 К.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Асоц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укр. банків, 2000. — 117 с.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Спецвип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.: 10 років АУБ).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863052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2893609"/>
              </p:ext>
            </p:extLst>
          </p:nvPr>
        </p:nvGraphicFramePr>
        <p:xfrm>
          <a:off x="539552" y="764705"/>
          <a:ext cx="8208911" cy="5384477"/>
        </p:xfrm>
        <a:graphic>
          <a:graphicData uri="http://schemas.openxmlformats.org/drawingml/2006/table">
            <a:tbl>
              <a:tblPr/>
              <a:tblGrid>
                <a:gridCol w="2302670"/>
                <a:gridCol w="5906241"/>
              </a:tblGrid>
              <a:tr h="2369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Препринти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Шиляев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Б. А.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Расчеты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параметров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радиационного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повреждения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материалов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нейтронами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ННЦ ХФТИ/ANL USA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подкритической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сборкой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управляемой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ускорителем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электронов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Шиляев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Б. А.,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Воеводин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В. Н. — Х. ННЦ ХФТИ, 2006. — 19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 (Препринт / НАН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Украины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Нац.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науч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центр "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Харьк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физ.-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техн.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ин-т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 ; ХФТИ 2006-4).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Панасюк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М. І. Про точність визначення активності твердих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радіоактивних відходів гамма-методами /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Панасюк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М. І.,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Скорбун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А. Д.,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Сплошной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Б. М. — Чорнобиль : Ін-т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пробл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безпеки АЕС НАН України, 2006. — 7, [1] с</a:t>
                      </a: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 (Препринт / НАН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України, Ін-т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пробл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безпеки АЕС ; 06-1)</a:t>
                      </a: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Стаття з журналу (газети) одного автора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Панфілова Т.С. Україна в глобальному інноваційному середовищі/Т.С. Панфілова //Економіка України. – 2009. - №6. – С.75-84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Стаття з журналу (газети)  двох авторів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Жданов І.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Формула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економічного розвитку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нотатки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не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сторонніх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спо­стерігачів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І.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Жданов І., Ю. Якименко //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Дзеркало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тижня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2005. — № 2 (22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січ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.). — С. 18–21</a:t>
                      </a: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Депоновані наукові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праці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Социологическое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исследование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малых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групп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населения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В. И.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Иванов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[и др.] ; М-во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образования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Рос.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Федерации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Финансовая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академия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– М., 2002. – 110 с. – Деп. в ВИНИТИ 13.06.02,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№145432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Разумовский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В. А.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Управление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маркетинговыми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исследованиями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в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регионе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В. А.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Разумовский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Д. А.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Андреев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–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М., 2002. – 210 с. – Деп. в ИНИОН Рос. акад. наук 15.02.02, №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139876.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191430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444736"/>
              </p:ext>
            </p:extLst>
          </p:nvPr>
        </p:nvGraphicFramePr>
        <p:xfrm>
          <a:off x="251520" y="548680"/>
          <a:ext cx="8712968" cy="2698616"/>
        </p:xfrm>
        <a:graphic>
          <a:graphicData uri="http://schemas.openxmlformats.org/drawingml/2006/table">
            <a:tbl>
              <a:tblPr/>
              <a:tblGrid>
                <a:gridCol w="2376264"/>
                <a:gridCol w="6336704"/>
              </a:tblGrid>
              <a:tr h="269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Законодавчі та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нормативні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документи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Кримінально-процесуальний кодекс України : за станом на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груд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2005 р. / Верховна Рада України. — Офіц. вид. — К.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Парлам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вид-во, 2006. — 207 с. — (Бібліотека офіційних видань).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Медична статистика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статистика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: зб.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нормат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док. /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упоряд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таголов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ред. В. М.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Заболотько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К. : МНІАЦ мед. статистики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Медінформ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2006. — 459 с. — (Нормативні директивні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правові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документи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 Експлуатація, порядок і терміни перевірки запобіжних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пристроївпосудин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апаратів і трубопроводів теплових електростанцій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:СОУ-Н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ЕЕ 39.501:2007. — Офіц. вид. — К. : ГРІФРЕ :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М-во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палива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та енергетики України, 2007. — VІ, 74 с</a:t>
                      </a: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—(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Нормативний документ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Мінпаливенерго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України. Інструкція).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51459636"/>
              </p:ext>
            </p:extLst>
          </p:nvPr>
        </p:nvGraphicFramePr>
        <p:xfrm>
          <a:off x="251520" y="3240826"/>
          <a:ext cx="8712968" cy="2587744"/>
        </p:xfrm>
        <a:graphic>
          <a:graphicData uri="http://schemas.openxmlformats.org/drawingml/2006/table">
            <a:tbl>
              <a:tblPr/>
              <a:tblGrid>
                <a:gridCol w="2376264"/>
                <a:gridCol w="6336704"/>
              </a:tblGrid>
              <a:tr h="620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Дисертації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Петров П.П. Активність молодих зірок сонячної маси: дис.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...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доктора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фіз.-мат. наук : 01.03.02 / Петров Петро Петрович. – К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.,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2005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– 276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7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Автореферати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дисертацій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Новосад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І.Я. Технологічне забезпечення виготовлення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секцій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робочих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органів гнучких гвинтових конвеєрів : автореф. дис.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здобуття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наук. ступеня канд. техн. наук : спец.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05.02.08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„Технологія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машинобудування” / І. Я.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Новосад</a:t>
                      </a: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Тернопіль,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2007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20, [1]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Нгуен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Ші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Данг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Моделювання і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прогнозування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макроекономічних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показників в системі підтримки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прийняття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рішень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управління державними фінансами : автореф. дис.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здобуття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наук. ступеня канд. техн. наук : спец.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05.13.06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„Автоматиз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системи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та прогрес.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інформ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технології” /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Нгуен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Ші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Данг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К., 2007. — 20 с.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005003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3875258"/>
              </p:ext>
            </p:extLst>
          </p:nvPr>
        </p:nvGraphicFramePr>
        <p:xfrm>
          <a:off x="251520" y="516703"/>
          <a:ext cx="8784976" cy="5778150"/>
        </p:xfrm>
        <a:graphic>
          <a:graphicData uri="http://schemas.openxmlformats.org/drawingml/2006/table">
            <a:tbl>
              <a:tblPr/>
              <a:tblGrid>
                <a:gridCol w="2160240"/>
                <a:gridCol w="6624736"/>
              </a:tblGrid>
              <a:tr h="1937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Частина книги,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періодичного,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продовжуваного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видання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Козіна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Ж. Л. Теоретичні основи і результати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практичного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застосування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системного аналізу в наукових дослідженнях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області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спортивних ігор / Ж. Л.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Козіна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// Теорія та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методика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фізичного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виховання. — 2007. — № 6. — С. 15—18, 35—38.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Гранчак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Т. Інформаційно-аналітичні структури бібліотек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умовах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демократичних перетворень / Тетяна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Гранчак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Валерій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Горовий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// Бібліотечний вісник. — 2006. — № 6. — С. 14—17.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Валькман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Ю. Р.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Моделирование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НЕ-факторов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—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основа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интеллектуализации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компьютерных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технологий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Ю.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Валькман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В. С.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Быков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А. Ю.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Рыхальский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//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Системні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дослідження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та інформаційні технології. — 2007. — № 1. —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С.39—61</a:t>
                      </a:r>
                      <a:r>
                        <a:rPr lang="uk-UA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Електронні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ресурси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Богомольний Б. Р. Медицина екстремальних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ситуацій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[Електронний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ресурс] ]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навч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посіб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для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студ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мед. вузів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III—IV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рівнів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акредитації / Б. Р. Богомольний, В. В. Кононенко, П.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Чуєв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80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Min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/ 700 MB. — Одеса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Одес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мед. ун-т, 2003.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Бібліотека студента-медика) — 1 електрон. опт. диск (CD-ROM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);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 см. — Систем. вимоги: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Pentium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; 32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Mb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RAM ; Windows 95,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98,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2000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XP ; MS Word 97-2000.— Назва з контейнера.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Розподіл населення найбільш численних національностей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статтю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та віком, шлюбним станом, мовними ознаками та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рівнем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освіти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[Електронний ресурс] : за даними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Всеукр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Перепису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населення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2001 р. /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Держ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ком. статистики України ; ред. О.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Осауленко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К. : CD-вид-во "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Інфодиск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", 2004. — 1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електрон.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опт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диск (CD-ROM) :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кольор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; 12 см. — (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Всеукр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Перепис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населення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2001). — Систем. вимоги: Pentium-266 ; 32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Mb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RAM ;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CD-ROM Windows 98/2000/NT/XP. — Назва з титул. екрану.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 Бібліотека і доступність інформації у сучасному світі: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електронні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ресурси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 науці, культурі та освіті : (підсумки 10-ї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Міжнар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конф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„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Крим-2003”) [Електронний ресурс] / Л. Й. Костенко, А.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О.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Чекмарьов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А. Г.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Бровкін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І. А. Павлуша // Бібліотечний вісник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—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2003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— № 4. — С. 43. — Режим доступу до журн. </a:t>
                      </a:r>
                      <a:r>
                        <a:rPr lang="uk-UA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http</a:t>
                      </a:r>
                      <a:r>
                        <a:rPr lang="uk-UA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://www.nbuv.gov.ua/articles/2003/03klinko.htm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769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169044">
            <a:off x="-300806" y="1772108"/>
            <a:ext cx="82296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briola" panose="04040605051002020D02" pitchFamily="82" charset="0"/>
              </a:rPr>
              <a:t>Дякую за увагу! 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abriola" panose="04040605051002020D02" pitchFamily="82" charset="0"/>
            </a:endParaRPr>
          </a:p>
        </p:txBody>
      </p:sp>
      <p:pic>
        <p:nvPicPr>
          <p:cNvPr id="13316" name="Picture 4" descr="C:\Program Files\Microsoft Office\MEDIA\CAGCAT10\j033607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521962"/>
            <a:ext cx="3521798" cy="356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95688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Candara" panose="020E0502030303020204" pitchFamily="34" charset="0"/>
              </a:rPr>
              <a:t>Актуальність теми у прикладному аспекті означає, що:</a:t>
            </a:r>
            <a:endParaRPr lang="ru-RU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291264" cy="496855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47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*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завдання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прикладних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досліджень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вимагають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розроблення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питань</a:t>
            </a:r>
            <a:r>
              <a:rPr lang="ru-RU" dirty="0" smtClean="0">
                <a:latin typeface="Candara" panose="020E0502030303020204" pitchFamily="34" charset="0"/>
              </a:rPr>
              <a:t> з </a:t>
            </a:r>
            <a:r>
              <a:rPr lang="uk-UA" dirty="0" smtClean="0">
                <a:latin typeface="Candara" panose="020E0502030303020204" pitchFamily="34" charset="0"/>
              </a:rPr>
              <a:t>даної</a:t>
            </a:r>
            <a:r>
              <a:rPr lang="ru-RU" dirty="0" smtClean="0">
                <a:latin typeface="Candara" panose="020E0502030303020204" pitchFamily="34" charset="0"/>
              </a:rPr>
              <a:t> теми;</a:t>
            </a:r>
            <a:endParaRPr lang="uk-UA" dirty="0"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r>
              <a:rPr lang="ru-RU" sz="47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*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існує загальна потреба вирішення завдань наукового дослідження для потреб суспільства, практики та виробництва</a:t>
            </a:r>
            <a:r>
              <a:rPr lang="ru-RU" dirty="0" smtClean="0">
                <a:latin typeface="Candara" panose="020E0502030303020204" pitchFamily="34" charset="0"/>
              </a:rPr>
              <a:t>;</a:t>
            </a:r>
            <a:endParaRPr lang="uk-UA" dirty="0" smtClean="0"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r>
              <a:rPr lang="ru-RU" sz="47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*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наукові дослідження з даної теми істотно підвищують якість розробок творчих і наукових колективів у певній галузі знань</a:t>
            </a:r>
            <a:r>
              <a:rPr lang="ru-RU" dirty="0" smtClean="0">
                <a:latin typeface="Candara" panose="020E0502030303020204" pitchFamily="34" charset="0"/>
              </a:rPr>
              <a:t>;</a:t>
            </a:r>
            <a:endParaRPr lang="ru-RU" dirty="0"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r>
              <a:rPr lang="ru-RU" sz="47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*</a:t>
            </a:r>
            <a:r>
              <a:rPr lang="ru-RU" dirty="0" smtClean="0">
                <a:latin typeface="Candara" panose="020E0502030303020204" pitchFamily="34" charset="0"/>
              </a:rPr>
              <a:t> </a:t>
            </a:r>
            <a:r>
              <a:rPr lang="uk-UA" dirty="0" smtClean="0">
                <a:latin typeface="Candara" panose="020E0502030303020204" pitchFamily="34" charset="0"/>
              </a:rPr>
              <a:t>нові знання, отримані в науковому дослідженні, сприяють підвищенню кваліфікації кадрів або можуть увійти в навчальні програми навчання студентів</a:t>
            </a:r>
            <a:r>
              <a:rPr lang="ru-RU" dirty="0" smtClean="0">
                <a:latin typeface="Candara" panose="020E0502030303020204" pitchFamily="34" charset="0"/>
              </a:rPr>
              <a:t>.</a:t>
            </a:r>
            <a:endParaRPr lang="ru-RU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731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d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83768" y="512676"/>
            <a:ext cx="4248472" cy="504056"/>
          </a:xfrm>
          <a:prstGeom prst="rect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Актуальність</a:t>
            </a:r>
            <a:r>
              <a:rPr lang="ru-RU" sz="28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 теми</a:t>
            </a:r>
            <a:endParaRPr lang="ru-RU" sz="28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3284984"/>
            <a:ext cx="4248472" cy="504056"/>
          </a:xfrm>
          <a:prstGeom prst="rect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Прикладна проблема</a:t>
            </a:r>
            <a:endParaRPr lang="ru-RU" sz="28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32240" y="5589240"/>
            <a:ext cx="2124236" cy="792088"/>
          </a:xfrm>
          <a:prstGeom prst="rect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Необхідність отримання нового знання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45886" y="5873925"/>
            <a:ext cx="2124236" cy="504056"/>
          </a:xfrm>
          <a:prstGeom prst="rect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Наукова проблема 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9532" y="5877272"/>
            <a:ext cx="2124236" cy="504056"/>
          </a:xfrm>
          <a:prstGeom prst="rect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Достатність наукового знання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0" y="1484784"/>
            <a:ext cx="2627784" cy="1080120"/>
          </a:xfrm>
          <a:prstGeom prst="flowChartConnector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Характеризує суспільну корисність теми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6323143" y="1482513"/>
            <a:ext cx="2808312" cy="1512168"/>
          </a:xfrm>
          <a:prstGeom prst="flowChartConnector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Відповідає на питання « Кому це потрібно? Що дає вирішення завдань?»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3156636" y="1482512"/>
            <a:ext cx="2902736" cy="1298415"/>
          </a:xfrm>
          <a:prstGeom prst="flowChartConnector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Розкриває потребу у вирішенні певної проблеми (задачі)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3" name="Блок-схема: узел 12"/>
          <p:cNvSpPr/>
          <p:nvPr/>
        </p:nvSpPr>
        <p:spPr>
          <a:xfrm>
            <a:off x="6606226" y="4223180"/>
            <a:ext cx="2376264" cy="1080120"/>
          </a:xfrm>
          <a:prstGeom prst="flowChartConnector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Необхідність усунення протиріччя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4" name="Блок-схема: узел 13"/>
          <p:cNvSpPr/>
          <p:nvPr/>
        </p:nvSpPr>
        <p:spPr>
          <a:xfrm>
            <a:off x="3347864" y="4213804"/>
            <a:ext cx="2520280" cy="1080120"/>
          </a:xfrm>
          <a:prstGeom prst="flowChartConnector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  <a:latin typeface="Candara" panose="020E0502030303020204" pitchFamily="34" charset="0"/>
              </a:rPr>
              <a:t>Протиріччя між бажаним і існуючим станом</a:t>
            </a:r>
            <a:endParaRPr lang="ru-RU" sz="16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Блок-схема: узел 14"/>
          <p:cNvSpPr/>
          <p:nvPr/>
        </p:nvSpPr>
        <p:spPr>
          <a:xfrm>
            <a:off x="285316" y="4221158"/>
            <a:ext cx="2272667" cy="1080120"/>
          </a:xfrm>
          <a:prstGeom prst="flowChartConnector">
            <a:avLst/>
          </a:prstGeom>
          <a:solidFill>
            <a:srgbClr val="9FF7A7"/>
          </a:solidFill>
          <a:ln>
            <a:solidFill>
              <a:srgbClr val="0EB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andara" panose="020E0502030303020204" pitchFamily="34" charset="0"/>
              </a:rPr>
              <a:t>Ситуація, що виникла на практиці</a:t>
            </a:r>
            <a:endParaRPr lang="ru-RU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cxnSp>
        <p:nvCxnSpPr>
          <p:cNvPr id="16" name="Прямая соединительная линия 15"/>
          <p:cNvCxnSpPr>
            <a:stCxn id="4" idx="2"/>
            <a:endCxn id="12" idx="0"/>
          </p:cNvCxnSpPr>
          <p:nvPr/>
        </p:nvCxnSpPr>
        <p:spPr>
          <a:xfrm>
            <a:off x="4608004" y="1016732"/>
            <a:ext cx="0" cy="465780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13892" y="1249622"/>
            <a:ext cx="6413407" cy="0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5" idx="0"/>
          </p:cNvCxnSpPr>
          <p:nvPr/>
        </p:nvCxnSpPr>
        <p:spPr>
          <a:xfrm>
            <a:off x="1313892" y="1249622"/>
            <a:ext cx="0" cy="235162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11" idx="0"/>
          </p:cNvCxnSpPr>
          <p:nvPr/>
        </p:nvCxnSpPr>
        <p:spPr>
          <a:xfrm>
            <a:off x="7727299" y="1249622"/>
            <a:ext cx="0" cy="232891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2" idx="4"/>
            <a:endCxn id="6" idx="0"/>
          </p:cNvCxnSpPr>
          <p:nvPr/>
        </p:nvCxnSpPr>
        <p:spPr>
          <a:xfrm>
            <a:off x="4608004" y="2780927"/>
            <a:ext cx="0" cy="504057"/>
          </a:xfrm>
          <a:prstGeom prst="straightConnector1">
            <a:avLst/>
          </a:prstGeom>
          <a:ln w="28575">
            <a:solidFill>
              <a:srgbClr val="0EB61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6" idx="2"/>
            <a:endCxn id="14" idx="0"/>
          </p:cNvCxnSpPr>
          <p:nvPr/>
        </p:nvCxnSpPr>
        <p:spPr>
          <a:xfrm>
            <a:off x="4608004" y="3789040"/>
            <a:ext cx="0" cy="424764"/>
          </a:xfrm>
          <a:prstGeom prst="straightConnector1">
            <a:avLst/>
          </a:prstGeom>
          <a:ln w="28575">
            <a:solidFill>
              <a:srgbClr val="0EB61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0" name="Прямая соединительная линия 20479"/>
          <p:cNvCxnSpPr>
            <a:stCxn id="14" idx="4"/>
            <a:endCxn id="8" idx="0"/>
          </p:cNvCxnSpPr>
          <p:nvPr/>
        </p:nvCxnSpPr>
        <p:spPr>
          <a:xfrm>
            <a:off x="4608004" y="5293924"/>
            <a:ext cx="0" cy="580001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5" name="Прямая соединительная линия 20484"/>
          <p:cNvCxnSpPr>
            <a:stCxn id="8" idx="1"/>
            <a:endCxn id="9" idx="3"/>
          </p:cNvCxnSpPr>
          <p:nvPr/>
        </p:nvCxnSpPr>
        <p:spPr>
          <a:xfrm flipH="1">
            <a:off x="2483768" y="6125953"/>
            <a:ext cx="1062118" cy="3347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7" name="Прямая соединительная линия 20486"/>
          <p:cNvCxnSpPr>
            <a:stCxn id="8" idx="3"/>
          </p:cNvCxnSpPr>
          <p:nvPr/>
        </p:nvCxnSpPr>
        <p:spPr>
          <a:xfrm>
            <a:off x="5670122" y="6125953"/>
            <a:ext cx="1062118" cy="0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9" name="Прямая соединительная линия 20488"/>
          <p:cNvCxnSpPr>
            <a:stCxn id="15" idx="4"/>
            <a:endCxn id="9" idx="0"/>
          </p:cNvCxnSpPr>
          <p:nvPr/>
        </p:nvCxnSpPr>
        <p:spPr>
          <a:xfrm>
            <a:off x="1421650" y="5301278"/>
            <a:ext cx="0" cy="575994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2" name="Прямая соединительная линия 20491"/>
          <p:cNvCxnSpPr>
            <a:stCxn id="13" idx="4"/>
            <a:endCxn id="7" idx="0"/>
          </p:cNvCxnSpPr>
          <p:nvPr/>
        </p:nvCxnSpPr>
        <p:spPr>
          <a:xfrm>
            <a:off x="7794358" y="5303300"/>
            <a:ext cx="0" cy="285940"/>
          </a:xfrm>
          <a:prstGeom prst="line">
            <a:avLst/>
          </a:prstGeom>
          <a:ln w="28575">
            <a:solidFill>
              <a:srgbClr val="0EB6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60012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771800" y="692696"/>
            <a:ext cx="3384376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Candara" panose="020E0502030303020204" pitchFamily="34" charset="0"/>
              </a:rPr>
              <a:t>Об'єкт  дослідження</a:t>
            </a:r>
            <a:endParaRPr lang="ru-RU" b="1" dirty="0">
              <a:latin typeface="Candara" panose="020E0502030303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11860" y="4077072"/>
            <a:ext cx="3384376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Candara" panose="020E0502030303020204" pitchFamily="34" charset="0"/>
              </a:rPr>
              <a:t>Предмет дослідження </a:t>
            </a:r>
            <a:endParaRPr lang="ru-RU" b="1" dirty="0">
              <a:latin typeface="Candara" panose="020E0502030303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11860" y="3056874"/>
            <a:ext cx="3384376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Candara" panose="020E0502030303020204" pitchFamily="34" charset="0"/>
              </a:rPr>
              <a:t>Породжує проблемну ситуацію</a:t>
            </a:r>
            <a:endParaRPr lang="ru-RU" b="1" dirty="0">
              <a:latin typeface="Candara" panose="020E0502030303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-378550" y="2510898"/>
            <a:ext cx="1836204" cy="57606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i="1" dirty="0" smtClean="0"/>
              <a:t>Дедуктивний </a:t>
            </a:r>
          </a:p>
          <a:p>
            <a:pPr algn="ctr"/>
            <a:r>
              <a:rPr lang="uk-UA" i="1" dirty="0" smtClean="0"/>
              <a:t>підхід</a:t>
            </a:r>
            <a:endParaRPr lang="ru-RU" i="1" dirty="0"/>
          </a:p>
        </p:txBody>
      </p:sp>
      <p:sp>
        <p:nvSpPr>
          <p:cNvPr id="5" name="Овал 4"/>
          <p:cNvSpPr/>
          <p:nvPr/>
        </p:nvSpPr>
        <p:spPr>
          <a:xfrm>
            <a:off x="1331640" y="1700809"/>
            <a:ext cx="1368152" cy="57606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Явище 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933818" y="1700808"/>
            <a:ext cx="1548172" cy="57606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Предмет 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788024" y="1700808"/>
            <a:ext cx="1368152" cy="5760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Процес 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588224" y="1700809"/>
            <a:ext cx="1440160" cy="5760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Система 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444208" y="4950118"/>
            <a:ext cx="2555776" cy="13681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Співвідноситься з об'єктом як «конкретне до загального»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743908" y="4950118"/>
            <a:ext cx="2520280" cy="13681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Розглядаються його складові в науковій роботі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187624" y="4941168"/>
            <a:ext cx="2448272" cy="13681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Candara" panose="020E0502030303020204" pitchFamily="34" charset="0"/>
              </a:rPr>
              <a:t>Сторона об'єкта яка безпосередньо вивчається </a:t>
            </a:r>
            <a:endParaRPr lang="ru-RU" dirty="0">
              <a:latin typeface="Candara" panose="020E0502030303020204" pitchFamily="34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971600" y="908720"/>
            <a:ext cx="0" cy="42844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5" idx="4"/>
            <a:endCxn id="7" idx="1"/>
          </p:cNvCxnSpPr>
          <p:nvPr/>
        </p:nvCxnSpPr>
        <p:spPr>
          <a:xfrm rot="16200000" flipH="1">
            <a:off x="2165776" y="2126813"/>
            <a:ext cx="996025" cy="1296144"/>
          </a:xfrm>
          <a:prstGeom prst="bentConnector2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>
            <a:stCxn id="12" idx="4"/>
            <a:endCxn id="7" idx="3"/>
          </p:cNvCxnSpPr>
          <p:nvPr/>
        </p:nvCxnSpPr>
        <p:spPr>
          <a:xfrm rot="5400000">
            <a:off x="6504257" y="2468851"/>
            <a:ext cx="996026" cy="612068"/>
          </a:xfrm>
          <a:prstGeom prst="bentConnector2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015716" y="1484784"/>
            <a:ext cx="52925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5" idx="0"/>
          </p:cNvCxnSpPr>
          <p:nvPr/>
        </p:nvCxnSpPr>
        <p:spPr>
          <a:xfrm>
            <a:off x="2015716" y="1484784"/>
            <a:ext cx="0" cy="2160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4" idx="2"/>
          </p:cNvCxnSpPr>
          <p:nvPr/>
        </p:nvCxnSpPr>
        <p:spPr>
          <a:xfrm>
            <a:off x="4463988" y="1124744"/>
            <a:ext cx="0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10" idx="0"/>
          </p:cNvCxnSpPr>
          <p:nvPr/>
        </p:nvCxnSpPr>
        <p:spPr>
          <a:xfrm>
            <a:off x="3707904" y="1484784"/>
            <a:ext cx="0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56" name="Прямая соединительная линия 19455"/>
          <p:cNvCxnSpPr>
            <a:endCxn id="11" idx="0"/>
          </p:cNvCxnSpPr>
          <p:nvPr/>
        </p:nvCxnSpPr>
        <p:spPr>
          <a:xfrm>
            <a:off x="5472100" y="1484784"/>
            <a:ext cx="0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59" name="Прямая соединительная линия 19458"/>
          <p:cNvCxnSpPr>
            <a:endCxn id="12" idx="0"/>
          </p:cNvCxnSpPr>
          <p:nvPr/>
        </p:nvCxnSpPr>
        <p:spPr>
          <a:xfrm>
            <a:off x="7308304" y="1484784"/>
            <a:ext cx="0" cy="2160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61" name="Прямая соединительная линия 19460"/>
          <p:cNvCxnSpPr>
            <a:stCxn id="10" idx="4"/>
          </p:cNvCxnSpPr>
          <p:nvPr/>
        </p:nvCxnSpPr>
        <p:spPr>
          <a:xfrm>
            <a:off x="3707904" y="2276872"/>
            <a:ext cx="0" cy="78000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63" name="Прямая соединительная линия 19462"/>
          <p:cNvCxnSpPr>
            <a:stCxn id="11" idx="4"/>
          </p:cNvCxnSpPr>
          <p:nvPr/>
        </p:nvCxnSpPr>
        <p:spPr>
          <a:xfrm>
            <a:off x="5472100" y="2276871"/>
            <a:ext cx="0" cy="7740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65" name="Прямая соединительная линия 19464"/>
          <p:cNvCxnSpPr>
            <a:stCxn id="7" idx="2"/>
            <a:endCxn id="6" idx="0"/>
          </p:cNvCxnSpPr>
          <p:nvPr/>
        </p:nvCxnSpPr>
        <p:spPr>
          <a:xfrm>
            <a:off x="5004048" y="3488922"/>
            <a:ext cx="0" cy="5881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68" name="Прямая соединительная линия 19467"/>
          <p:cNvCxnSpPr/>
          <p:nvPr/>
        </p:nvCxnSpPr>
        <p:spPr>
          <a:xfrm>
            <a:off x="2411760" y="4725144"/>
            <a:ext cx="531033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70" name="Прямая соединительная линия 19469"/>
          <p:cNvCxnSpPr>
            <a:endCxn id="15" idx="0"/>
          </p:cNvCxnSpPr>
          <p:nvPr/>
        </p:nvCxnSpPr>
        <p:spPr>
          <a:xfrm>
            <a:off x="2411760" y="4725144"/>
            <a:ext cx="0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72" name="Прямая соединительная линия 19471"/>
          <p:cNvCxnSpPr>
            <a:stCxn id="6" idx="2"/>
            <a:endCxn id="14" idx="0"/>
          </p:cNvCxnSpPr>
          <p:nvPr/>
        </p:nvCxnSpPr>
        <p:spPr>
          <a:xfrm>
            <a:off x="5004048" y="4509120"/>
            <a:ext cx="0" cy="44099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74" name="Прямая соединительная линия 19473"/>
          <p:cNvCxnSpPr>
            <a:endCxn id="13" idx="0"/>
          </p:cNvCxnSpPr>
          <p:nvPr/>
        </p:nvCxnSpPr>
        <p:spPr>
          <a:xfrm>
            <a:off x="7722096" y="4725144"/>
            <a:ext cx="0" cy="22497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09866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483568"/>
          </a:xfrm>
        </p:spPr>
        <p:txBody>
          <a:bodyPr>
            <a:noAutofit/>
          </a:bodyPr>
          <a:lstStyle/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основі обґрунтування актуальності теми знаходиться певна проблемна ситуація</a:t>
            </a:r>
            <a:b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Проблемна ситуація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брак чого небудь, що перешкоджає нормальному функціонуванню системи і потребує задоволення в цьому (незадоволена потреба).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1600200"/>
            <a:ext cx="4608512" cy="4979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формулювання проблемної ситуації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4016" y="1961783"/>
            <a:ext cx="1728192" cy="8191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 існує реально ця проблема?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00572" y="2323742"/>
            <a:ext cx="1728192" cy="10999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елементи чи факти відображають суть проблеми?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46546" y="2673660"/>
            <a:ext cx="2256556" cy="11746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вирішуються аналогічні проблемні ситуації у схожих випадках?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60232" y="4136132"/>
            <a:ext cx="2304256" cy="13090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Наскільки розв'язання цієї проблемної ситуації є важливим на сьогодні?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4820" y="5441384"/>
            <a:ext cx="1728192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компоненти проблемної ситуації є головними?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49408" y="5441384"/>
            <a:ext cx="1728192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тенденції розвитку цієї проблеми?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4016" y="4136132"/>
            <a:ext cx="1728192" cy="11586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 суть проблемної ситуації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>
            <a:stCxn id="5" idx="3"/>
            <a:endCxn id="6" idx="1"/>
          </p:cNvCxnSpPr>
          <p:nvPr/>
        </p:nvCxnSpPr>
        <p:spPr>
          <a:xfrm>
            <a:off x="1872208" y="2371356"/>
            <a:ext cx="528364" cy="5023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5" name="Прямая со стрелкой 14"/>
          <p:cNvCxnSpPr>
            <a:stCxn id="6" idx="3"/>
            <a:endCxn id="7" idx="1"/>
          </p:cNvCxnSpPr>
          <p:nvPr/>
        </p:nvCxnSpPr>
        <p:spPr>
          <a:xfrm>
            <a:off x="4128764" y="2873729"/>
            <a:ext cx="617782" cy="387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" name="Прямая со стрелкой 16"/>
          <p:cNvCxnSpPr>
            <a:stCxn id="7" idx="3"/>
            <a:endCxn id="8" idx="0"/>
          </p:cNvCxnSpPr>
          <p:nvPr/>
        </p:nvCxnSpPr>
        <p:spPr>
          <a:xfrm>
            <a:off x="7003102" y="3260973"/>
            <a:ext cx="809258" cy="8751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" name="Прямая со стрелкой 18"/>
          <p:cNvCxnSpPr>
            <a:stCxn id="8" idx="2"/>
            <a:endCxn id="9" idx="3"/>
          </p:cNvCxnSpPr>
          <p:nvPr/>
        </p:nvCxnSpPr>
        <p:spPr>
          <a:xfrm flipH="1">
            <a:off x="6083012" y="5445224"/>
            <a:ext cx="1729348" cy="5722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1" name="Прямая со стрелкой 20"/>
          <p:cNvCxnSpPr>
            <a:stCxn id="9" idx="1"/>
            <a:endCxn id="10" idx="3"/>
          </p:cNvCxnSpPr>
          <p:nvPr/>
        </p:nvCxnSpPr>
        <p:spPr>
          <a:xfrm flipH="1" flipV="1">
            <a:off x="3777600" y="5945440"/>
            <a:ext cx="577220" cy="720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3" name="Прямая со стрелкой 22"/>
          <p:cNvCxnSpPr>
            <a:stCxn id="10" idx="1"/>
            <a:endCxn id="11" idx="2"/>
          </p:cNvCxnSpPr>
          <p:nvPr/>
        </p:nvCxnSpPr>
        <p:spPr>
          <a:xfrm flipH="1" flipV="1">
            <a:off x="1008112" y="5294734"/>
            <a:ext cx="1041296" cy="6507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xmlns="" val="1525458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57163"/>
            <a:ext cx="5327650" cy="654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Куб 11"/>
          <p:cNvSpPr/>
          <p:nvPr/>
        </p:nvSpPr>
        <p:spPr>
          <a:xfrm>
            <a:off x="1900059" y="3794582"/>
            <a:ext cx="3960440" cy="792200"/>
          </a:xfrm>
          <a:prstGeom prst="cube">
            <a:avLst>
              <a:gd name="adj" fmla="val 687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/>
              <a:t>       Наука </a:t>
            </a:r>
            <a:endParaRPr lang="ru-RU" dirty="0"/>
          </a:p>
        </p:txBody>
      </p:sp>
      <p:sp>
        <p:nvSpPr>
          <p:cNvPr id="6" name="Блок-схема: магнитный диск 5"/>
          <p:cNvSpPr/>
          <p:nvPr/>
        </p:nvSpPr>
        <p:spPr>
          <a:xfrm>
            <a:off x="2693053" y="3146510"/>
            <a:ext cx="2376264" cy="1080120"/>
          </a:xfrm>
          <a:prstGeom prst="flowChartMagneticDisk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1241" y="3923353"/>
            <a:ext cx="23780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Куб 8"/>
          <p:cNvSpPr/>
          <p:nvPr/>
        </p:nvSpPr>
        <p:spPr>
          <a:xfrm>
            <a:off x="1900965" y="2710573"/>
            <a:ext cx="3960440" cy="792088"/>
          </a:xfrm>
          <a:prstGeom prst="cube">
            <a:avLst>
              <a:gd name="adj" fmla="val 687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/>
              <a:t>     Практика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цілі прикладного наукового дослідження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магнитный диск 3"/>
          <p:cNvSpPr/>
          <p:nvPr/>
        </p:nvSpPr>
        <p:spPr>
          <a:xfrm>
            <a:off x="2693053" y="2062501"/>
            <a:ext cx="2376264" cy="1080120"/>
          </a:xfrm>
          <a:prstGeom prst="flowChartMagneticDisk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729443" y="2818585"/>
            <a:ext cx="2304256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841445" y="2873781"/>
            <a:ext cx="504056" cy="177639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99375" y="3979457"/>
            <a:ext cx="216024" cy="173542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69117" y="2134509"/>
            <a:ext cx="122413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Тема НД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691241" y="4586782"/>
            <a:ext cx="0" cy="42804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69316" y="4586782"/>
            <a:ext cx="1095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3269117" y="5100789"/>
            <a:ext cx="1296144" cy="29192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Цілі НД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3999375" y="2350533"/>
            <a:ext cx="216024" cy="551810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101" y="3106617"/>
            <a:ext cx="274637" cy="87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5865" y="4190682"/>
            <a:ext cx="274637" cy="882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Выноска 1 (граница и черта) 17"/>
          <p:cNvSpPr/>
          <p:nvPr/>
        </p:nvSpPr>
        <p:spPr>
          <a:xfrm>
            <a:off x="6653493" y="2422541"/>
            <a:ext cx="1584175" cy="506437"/>
          </a:xfrm>
          <a:prstGeom prst="accentBorderCallout1">
            <a:avLst>
              <a:gd name="adj1" fmla="val 18750"/>
              <a:gd name="adj2" fmla="val -8333"/>
              <a:gd name="adj3" fmla="val 101557"/>
              <a:gd name="adj4" fmla="val -140948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ПРИКЛАДНА ПРОБЛЕМА</a:t>
            </a:r>
            <a:endParaRPr lang="ru-RU" sz="1600" dirty="0"/>
          </a:p>
        </p:txBody>
      </p:sp>
      <p:sp>
        <p:nvSpPr>
          <p:cNvPr id="24" name="Выноска 1 (граница и черта) 23"/>
          <p:cNvSpPr/>
          <p:nvPr/>
        </p:nvSpPr>
        <p:spPr>
          <a:xfrm>
            <a:off x="6653493" y="3726238"/>
            <a:ext cx="1584175" cy="506437"/>
          </a:xfrm>
          <a:prstGeom prst="accentBorderCallout1">
            <a:avLst>
              <a:gd name="adj1" fmla="val 18750"/>
              <a:gd name="adj2" fmla="val -8333"/>
              <a:gd name="adj3" fmla="val 63258"/>
              <a:gd name="adj4" fmla="val -146778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НАУКОВА ПРОБЛЕМА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1558237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1651</TotalTime>
  <Words>3936</Words>
  <Application>Microsoft Office PowerPoint</Application>
  <PresentationFormat>Экран (4:3)</PresentationFormat>
  <Paragraphs>466</Paragraphs>
  <Slides>46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46</vt:i4>
      </vt:variant>
    </vt:vector>
  </HeadingPairs>
  <TitlesOfParts>
    <vt:vector size="49" baseType="lpstr">
      <vt:lpstr>Тема Office</vt:lpstr>
      <vt:lpstr>Диаграмма</vt:lpstr>
      <vt:lpstr>Уравнение</vt:lpstr>
      <vt:lpstr>Університет «КРОК  Кафедра управлінських технологій Навчальна дисципліна  «Методологія наукових досліджень» Науково-практичний семінар на тему: «Як правильно сформувати вступ до курсової роботи?»  м. Київ  2018р.</vt:lpstr>
      <vt:lpstr>Структура елементів вступу</vt:lpstr>
      <vt:lpstr>Складові актуальності наукового дослідження </vt:lpstr>
      <vt:lpstr>Актуальність в науковому аспекті означає, що:</vt:lpstr>
      <vt:lpstr>Актуальність теми у прикладному аспекті означає, що:</vt:lpstr>
      <vt:lpstr>Слайд 6</vt:lpstr>
      <vt:lpstr>Слайд 7</vt:lpstr>
      <vt:lpstr>В основі обґрунтування актуальності теми знаходиться певна проблемна ситуація Проблемна ситуація – брак чого небудь, що перешкоджає нормальному функціонуванню системи і потребує задоволення в цьому (незадоволена потреба). </vt:lpstr>
      <vt:lpstr>Постановка цілі прикладного наукового дослідження</vt:lpstr>
      <vt:lpstr>Приклад формулювання проблемної ситуації</vt:lpstr>
      <vt:lpstr>Приклад формулювання актуальності теми</vt:lpstr>
      <vt:lpstr>Взаємозв'язок формулювання проблеми, цілі, об'єкта, предмета і назви теми наукового дослідження</vt:lpstr>
      <vt:lpstr>Приклад формулювання об'єкта та предмета дослідження </vt:lpstr>
      <vt:lpstr>Слайд 14</vt:lpstr>
      <vt:lpstr>Приклад формулювання мети</vt:lpstr>
      <vt:lpstr>Вимоги до формування завдань дослідження</vt:lpstr>
      <vt:lpstr>Приклад формулювання завдань</vt:lpstr>
      <vt:lpstr>Інформаційна база дослідження </vt:lpstr>
      <vt:lpstr>Приклад формулювання інформаційної бази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Методи обробки економічної інформації</vt:lpstr>
      <vt:lpstr>Виклад результатів дослідження</vt:lpstr>
      <vt:lpstr>Вимоги до формування наукових публікацій регламентуються: </vt:lpstr>
      <vt:lpstr>Оформлення ілюстрацій</vt:lpstr>
      <vt:lpstr>Побудова діаграм</vt:lpstr>
      <vt:lpstr>Приклад оформлення стовпчастих діаграм </vt:lpstr>
      <vt:lpstr>Побудова схем</vt:lpstr>
      <vt:lpstr>Оформлення таблиць</vt:lpstr>
      <vt:lpstr>Оформлення формул</vt:lpstr>
      <vt:lpstr>Приклади посилання:</vt:lpstr>
      <vt:lpstr>Приклади посилання:</vt:lpstr>
      <vt:lpstr>Технічні вимоги до оформлення тез на наукову конференцію ПВНЗ “УГІ”</vt:lpstr>
      <vt:lpstr>Правила розташування елементів тез</vt:lpstr>
      <vt:lpstr>Приклади оформлення бібліографічного опису</vt:lpstr>
      <vt:lpstr>Слайд 42</vt:lpstr>
      <vt:lpstr>Слайд 43</vt:lpstr>
      <vt:lpstr>Слайд 44</vt:lpstr>
      <vt:lpstr>Слайд 45</vt:lpstr>
      <vt:lpstr>Дякую за увагу!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Білокур Ганна Віталіївна</dc:creator>
  <cp:lastModifiedBy>Admin</cp:lastModifiedBy>
  <cp:revision>175</cp:revision>
  <cp:lastPrinted>2018-02-23T13:07:32Z</cp:lastPrinted>
  <dcterms:created xsi:type="dcterms:W3CDTF">2015-09-25T10:54:12Z</dcterms:created>
  <dcterms:modified xsi:type="dcterms:W3CDTF">2019-05-24T07:27:27Z</dcterms:modified>
</cp:coreProperties>
</file>