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60" r:id="rId5"/>
    <p:sldId id="259" r:id="rId6"/>
    <p:sldId id="279" r:id="rId7"/>
    <p:sldId id="280" r:id="rId8"/>
    <p:sldId id="261" r:id="rId9"/>
    <p:sldId id="262" r:id="rId10"/>
    <p:sldId id="263" r:id="rId11"/>
    <p:sldId id="264" r:id="rId12"/>
    <p:sldId id="265" r:id="rId13"/>
    <p:sldId id="266" r:id="rId14"/>
    <p:sldId id="267" r:id="rId15"/>
    <p:sldId id="268" r:id="rId16"/>
    <p:sldId id="269" r:id="rId17"/>
    <p:sldId id="270" r:id="rId18"/>
    <p:sldId id="271" r:id="rId19"/>
    <p:sldId id="273" r:id="rId20"/>
    <p:sldId id="274" r:id="rId21"/>
    <p:sldId id="275" r:id="rId22"/>
    <p:sldId id="276" r:id="rId23"/>
    <p:sldId id="277" r:id="rId2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p:cViewPr varScale="1">
        <p:scale>
          <a:sx n="120" d="100"/>
          <a:sy n="120" d="100"/>
        </p:scale>
        <p:origin x="114" y="18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30"/>
    </p:cViewPr>
  </p:sorterViewPr>
  <p:notesViewPr>
    <p:cSldViewPr snapToGrid="0">
      <p:cViewPr varScale="1">
        <p:scale>
          <a:sx n="98" d="100"/>
          <a:sy n="98" d="100"/>
        </p:scale>
        <p:origin x="351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135950-A270-48E7-9052-290E3B9176B6}" type="datetimeFigureOut">
              <a:rPr lang="ru-RU" smtClean="0"/>
              <a:t>20.02.2019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6AE929-4B02-421F-BAE0-7A8308CAC58A}" type="slidenum">
              <a:rPr lang="ru-RU" smtClean="0"/>
              <a:t>‹#›</a:t>
            </a:fld>
            <a:endParaRPr lang="ru-RU"/>
          </a:p>
        </p:txBody>
      </p:sp>
    </p:spTree>
    <p:extLst>
      <p:ext uri="{BB962C8B-B14F-4D97-AF65-F5344CB8AC3E}">
        <p14:creationId xmlns:p14="http://schemas.microsoft.com/office/powerpoint/2010/main" val="1808059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685800" y="630238"/>
            <a:ext cx="5486400" cy="3086100"/>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D6AE929-4B02-421F-BAE0-7A8308CAC58A}" type="slidenum">
              <a:rPr lang="ru-RU" smtClean="0"/>
              <a:t>7</a:t>
            </a:fld>
            <a:endParaRPr lang="ru-RU"/>
          </a:p>
        </p:txBody>
      </p:sp>
    </p:spTree>
    <p:extLst>
      <p:ext uri="{BB962C8B-B14F-4D97-AF65-F5344CB8AC3E}">
        <p14:creationId xmlns:p14="http://schemas.microsoft.com/office/powerpoint/2010/main" val="1722715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01EF739C-463E-4A0F-A36F-2DFA9493DBF6}" type="datetimeFigureOut">
              <a:rPr lang="uk-UA" smtClean="0"/>
              <a:t>20.02.2019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3233477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1EF739C-463E-4A0F-A36F-2DFA9493DBF6}" type="datetimeFigureOut">
              <a:rPr lang="uk-UA" smtClean="0"/>
              <a:t>20.02.2019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964622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1EF739C-463E-4A0F-A36F-2DFA9493DBF6}" type="datetimeFigureOut">
              <a:rPr lang="uk-UA" smtClean="0"/>
              <a:t>20.02.2019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90713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1EF739C-463E-4A0F-A36F-2DFA9493DBF6}" type="datetimeFigureOut">
              <a:rPr lang="uk-UA" smtClean="0"/>
              <a:t>20.02.2019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98320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1EF739C-463E-4A0F-A36F-2DFA9493DBF6}" type="datetimeFigureOut">
              <a:rPr lang="uk-UA" smtClean="0"/>
              <a:t>20.02.2019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1730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01EF739C-463E-4A0F-A36F-2DFA9493DBF6}" type="datetimeFigureOut">
              <a:rPr lang="uk-UA" smtClean="0"/>
              <a:t>20.02.2019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862377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01EF739C-463E-4A0F-A36F-2DFA9493DBF6}" type="datetimeFigureOut">
              <a:rPr lang="uk-UA" smtClean="0"/>
              <a:t>20.02.2019</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52495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01EF739C-463E-4A0F-A36F-2DFA9493DBF6}" type="datetimeFigureOut">
              <a:rPr lang="uk-UA" smtClean="0"/>
              <a:t>20.02.2019</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328355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1EF739C-463E-4A0F-A36F-2DFA9493DBF6}" type="datetimeFigureOut">
              <a:rPr lang="uk-UA" smtClean="0"/>
              <a:t>20.02.2019</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1927226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1EF739C-463E-4A0F-A36F-2DFA9493DBF6}" type="datetimeFigureOut">
              <a:rPr lang="uk-UA" smtClean="0"/>
              <a:t>20.02.2019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3984783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1EF739C-463E-4A0F-A36F-2DFA9493DBF6}" type="datetimeFigureOut">
              <a:rPr lang="uk-UA" smtClean="0"/>
              <a:t>20.02.2019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0B97744-2837-479F-95C4-F5728561F5A8}" type="slidenum">
              <a:rPr lang="uk-UA" smtClean="0"/>
              <a:t>‹#›</a:t>
            </a:fld>
            <a:endParaRPr lang="uk-UA"/>
          </a:p>
        </p:txBody>
      </p:sp>
    </p:spTree>
    <p:extLst>
      <p:ext uri="{BB962C8B-B14F-4D97-AF65-F5344CB8AC3E}">
        <p14:creationId xmlns:p14="http://schemas.microsoft.com/office/powerpoint/2010/main" val="368678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F739C-463E-4A0F-A36F-2DFA9493DBF6}" type="datetimeFigureOut">
              <a:rPr lang="uk-UA" smtClean="0"/>
              <a:t>20.02.2019</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97744-2837-479F-95C4-F5728561F5A8}" type="slidenum">
              <a:rPr lang="uk-UA" smtClean="0"/>
              <a:t>‹#›</a:t>
            </a:fld>
            <a:endParaRPr lang="uk-UA"/>
          </a:p>
        </p:txBody>
      </p:sp>
    </p:spTree>
    <p:extLst>
      <p:ext uri="{BB962C8B-B14F-4D97-AF65-F5344CB8AC3E}">
        <p14:creationId xmlns:p14="http://schemas.microsoft.com/office/powerpoint/2010/main" val="4153951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7183" y="2421229"/>
            <a:ext cx="9144000" cy="1359190"/>
          </a:xfrm>
        </p:spPr>
        <p:txBody>
          <a:bodyPr>
            <a:noAutofit/>
          </a:bodyPr>
          <a:lstStyle/>
          <a:p>
            <a:r>
              <a:rPr lang="uk-UA" sz="9600" b="1" dirty="0" err="1" smtClean="0"/>
              <a:t>Пе</a:t>
            </a:r>
            <a:r>
              <a:rPr lang="uk-UA" sz="9600" b="1" dirty="0" err="1"/>
              <a:t>р</a:t>
            </a:r>
            <a:r>
              <a:rPr lang="uk-UA" sz="9600" b="1" dirty="0" err="1" smtClean="0"/>
              <a:t>цептрон</a:t>
            </a:r>
            <a:endParaRPr lang="uk-UA" sz="9600" b="1" dirty="0"/>
          </a:p>
        </p:txBody>
      </p:sp>
    </p:spTree>
    <p:extLst>
      <p:ext uri="{BB962C8B-B14F-4D97-AF65-F5344CB8AC3E}">
        <p14:creationId xmlns:p14="http://schemas.microsoft.com/office/powerpoint/2010/main" val="2923668888"/>
      </p:ext>
    </p:extLst>
  </p:cSld>
  <p:clrMapOvr>
    <a:masterClrMapping/>
  </p:clrMapOvr>
  <mc:AlternateContent xmlns:mc="http://schemas.openxmlformats.org/markup-compatibility/2006" xmlns:p14="http://schemas.microsoft.com/office/powerpoint/2010/main">
    <mc:Choice Requires="p14">
      <p:transition spd="slow" p14:dur="2000" advTm="3297"/>
    </mc:Choice>
    <mc:Fallback xmlns="">
      <p:transition spd="slow" advTm="329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914400"/>
          </a:xfrm>
        </p:spPr>
        <p:txBody>
          <a:bodyPr/>
          <a:lstStyle/>
          <a:p>
            <a:pPr algn="ctr"/>
            <a:r>
              <a:rPr lang="uk-UA" b="1" dirty="0" smtClean="0"/>
              <a:t>Вигляд передавальних функцій</a:t>
            </a:r>
            <a:endParaRPr lang="uk-UA" b="1" dirty="0"/>
          </a:p>
        </p:txBody>
      </p:sp>
      <p:pic>
        <p:nvPicPr>
          <p:cNvPr id="6" name="Рисунок 5"/>
          <p:cNvPicPr>
            <a:picLocks noChangeAspect="1"/>
          </p:cNvPicPr>
          <p:nvPr/>
        </p:nvPicPr>
        <p:blipFill>
          <a:blip r:embed="rId2"/>
          <a:stretch>
            <a:fillRect/>
          </a:stretch>
        </p:blipFill>
        <p:spPr>
          <a:xfrm>
            <a:off x="0" y="1482733"/>
            <a:ext cx="3674277" cy="3495441"/>
          </a:xfrm>
          <a:prstGeom prst="rect">
            <a:avLst/>
          </a:prstGeom>
        </p:spPr>
      </p:pic>
      <p:pic>
        <p:nvPicPr>
          <p:cNvPr id="7" name="Рисунок 6"/>
          <p:cNvPicPr>
            <a:picLocks noChangeAspect="1"/>
          </p:cNvPicPr>
          <p:nvPr/>
        </p:nvPicPr>
        <p:blipFill>
          <a:blip r:embed="rId3"/>
          <a:stretch>
            <a:fillRect/>
          </a:stretch>
        </p:blipFill>
        <p:spPr>
          <a:xfrm>
            <a:off x="3987388" y="1482733"/>
            <a:ext cx="3548185" cy="3207948"/>
          </a:xfrm>
          <a:prstGeom prst="rect">
            <a:avLst/>
          </a:prstGeom>
        </p:spPr>
      </p:pic>
      <p:pic>
        <p:nvPicPr>
          <p:cNvPr id="8" name="Рисунок 7"/>
          <p:cNvPicPr>
            <a:picLocks noChangeAspect="1"/>
          </p:cNvPicPr>
          <p:nvPr/>
        </p:nvPicPr>
        <p:blipFill>
          <a:blip r:embed="rId4"/>
          <a:stretch>
            <a:fillRect/>
          </a:stretch>
        </p:blipFill>
        <p:spPr>
          <a:xfrm>
            <a:off x="7859151" y="1482733"/>
            <a:ext cx="3690424" cy="3415787"/>
          </a:xfrm>
          <a:prstGeom prst="rect">
            <a:avLst/>
          </a:prstGeom>
        </p:spPr>
      </p:pic>
    </p:spTree>
    <p:extLst>
      <p:ext uri="{BB962C8B-B14F-4D97-AF65-F5344CB8AC3E}">
        <p14:creationId xmlns:p14="http://schemas.microsoft.com/office/powerpoint/2010/main" val="3040900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064" y="125974"/>
            <a:ext cx="10515600" cy="619613"/>
          </a:xfrm>
        </p:spPr>
        <p:txBody>
          <a:bodyPr>
            <a:normAutofit fontScale="90000"/>
          </a:bodyPr>
          <a:lstStyle/>
          <a:p>
            <a:pPr algn="ctr"/>
            <a:r>
              <a:rPr lang="uk-UA" b="1" dirty="0"/>
              <a:t>Моделювання формальних логічних </a:t>
            </a:r>
            <a:r>
              <a:rPr lang="uk-UA" b="1" dirty="0" smtClean="0"/>
              <a:t>функцій</a:t>
            </a:r>
            <a:endParaRPr lang="uk-UA" b="1" dirty="0"/>
          </a:p>
        </p:txBody>
      </p:sp>
      <p:sp>
        <p:nvSpPr>
          <p:cNvPr id="4" name="Прямоугольник 3"/>
          <p:cNvSpPr/>
          <p:nvPr/>
        </p:nvSpPr>
        <p:spPr>
          <a:xfrm>
            <a:off x="194603" y="745587"/>
            <a:ext cx="11746521" cy="2123658"/>
          </a:xfrm>
          <a:prstGeom prst="rect">
            <a:avLst/>
          </a:prstGeom>
        </p:spPr>
        <p:txBody>
          <a:bodyPr wrap="square">
            <a:spAutoFit/>
          </a:bodyPr>
          <a:lstStyle/>
          <a:p>
            <a:pPr algn="just"/>
            <a:r>
              <a:rPr lang="uk-UA" sz="2200" b="0" i="0" dirty="0" smtClean="0">
                <a:solidFill>
                  <a:srgbClr val="252525"/>
                </a:solidFill>
                <a:effectLst/>
                <a:latin typeface="Arial" panose="020B0604020202020204" pitchFamily="34" charset="0"/>
              </a:rPr>
              <a:t>Штучний нейрон з пороговою передавальною функцією може моделювати різні логічні функції. Зображення ілюструють, яким чином можна, задавши ваги вхідних сигналів і поріг чутливості, змусити нейрон виконувати </a:t>
            </a:r>
            <a:r>
              <a:rPr lang="uk-UA" sz="2200" dirty="0">
                <a:solidFill>
                  <a:srgbClr val="252525"/>
                </a:solidFill>
                <a:latin typeface="Arial" panose="020B0604020202020204" pitchFamily="34" charset="0"/>
              </a:rPr>
              <a:t>кон'юнкцію (логічне «І») і диз'юнкцію (логічне «АБО») над вхідними сигналами, а також Логічне заперечення вхідного сигналу (логічне «НЕ»). Цих трьох </a:t>
            </a:r>
            <a:r>
              <a:rPr lang="uk-UA" sz="2200" b="0" i="0" dirty="0" smtClean="0">
                <a:solidFill>
                  <a:srgbClr val="252525"/>
                </a:solidFill>
                <a:effectLst/>
                <a:latin typeface="Arial" panose="020B0604020202020204" pitchFamily="34" charset="0"/>
              </a:rPr>
              <a:t>операцій достатньо, щоб змоделювати абсолютно будь-яку логічну функцію будь-якого числа аргументів.</a:t>
            </a:r>
            <a:endParaRPr lang="uk-UA" sz="2200" dirty="0"/>
          </a:p>
        </p:txBody>
      </p:sp>
      <p:pic>
        <p:nvPicPr>
          <p:cNvPr id="5" name="Рисунок 4"/>
          <p:cNvPicPr>
            <a:picLocks noChangeAspect="1"/>
          </p:cNvPicPr>
          <p:nvPr/>
        </p:nvPicPr>
        <p:blipFill>
          <a:blip r:embed="rId2"/>
          <a:stretch>
            <a:fillRect/>
          </a:stretch>
        </p:blipFill>
        <p:spPr>
          <a:xfrm>
            <a:off x="2546252" y="2869245"/>
            <a:ext cx="6934303" cy="3732780"/>
          </a:xfrm>
          <a:prstGeom prst="rect">
            <a:avLst/>
          </a:prstGeom>
        </p:spPr>
      </p:pic>
    </p:spTree>
    <p:extLst>
      <p:ext uri="{BB962C8B-B14F-4D97-AF65-F5344CB8AC3E}">
        <p14:creationId xmlns:p14="http://schemas.microsoft.com/office/powerpoint/2010/main" val="3897428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5583" y="0"/>
            <a:ext cx="11496417" cy="646331"/>
          </a:xfrm>
          <a:prstGeom prst="rect">
            <a:avLst/>
          </a:prstGeom>
        </p:spPr>
        <p:txBody>
          <a:bodyPr wrap="none">
            <a:spAutoFit/>
          </a:bodyPr>
          <a:lstStyle/>
          <a:p>
            <a:r>
              <a:rPr lang="uk-UA" sz="3600" b="1" i="0" dirty="0" smtClean="0">
                <a:solidFill>
                  <a:srgbClr val="000000"/>
                </a:solidFill>
                <a:effectLst/>
                <a:latin typeface="Linux Libertine"/>
              </a:rPr>
              <a:t>Відмінності між біологічним і штучним нейроном</a:t>
            </a:r>
            <a:endParaRPr lang="uk-UA" sz="3600" b="1" i="0" dirty="0">
              <a:solidFill>
                <a:srgbClr val="000000"/>
              </a:solidFill>
              <a:effectLst/>
              <a:latin typeface="Linux Libertine"/>
            </a:endParaRPr>
          </a:p>
        </p:txBody>
      </p:sp>
      <p:sp>
        <p:nvSpPr>
          <p:cNvPr id="5" name="Прямоугольник 4"/>
          <p:cNvSpPr/>
          <p:nvPr/>
        </p:nvSpPr>
        <p:spPr>
          <a:xfrm>
            <a:off x="478303" y="1167226"/>
            <a:ext cx="11165846" cy="4524315"/>
          </a:xfrm>
          <a:prstGeom prst="rect">
            <a:avLst/>
          </a:prstGeom>
        </p:spPr>
        <p:txBody>
          <a:bodyPr wrap="square">
            <a:spAutoFit/>
          </a:bodyPr>
          <a:lstStyle/>
          <a:p>
            <a:pPr algn="just"/>
            <a:r>
              <a:rPr lang="uk-UA" sz="3200" b="0" i="0" dirty="0" smtClean="0">
                <a:solidFill>
                  <a:srgbClr val="252525"/>
                </a:solidFill>
                <a:effectLst/>
                <a:latin typeface="Arial" panose="020B0604020202020204" pitchFamily="34" charset="0"/>
              </a:rPr>
              <a:t>Нейронні мережі, побудовані на штучних нейронах, виявляють деякі ознаки, які дозволяють зробити припущення про подібність їх структури до структури мозку живих організмів. Тим не менше, навіть на нижчому рівні штучних нейронів існують суттєві відмінності. Наприклад, штучний нейрон є </a:t>
            </a:r>
            <a:r>
              <a:rPr lang="uk-UA" sz="3200" b="0" i="0" dirty="0" err="1" smtClean="0">
                <a:solidFill>
                  <a:srgbClr val="252525"/>
                </a:solidFill>
                <a:effectLst/>
                <a:latin typeface="Arial" panose="020B0604020202020204" pitchFamily="34" charset="0"/>
              </a:rPr>
              <a:t>безінерційною</a:t>
            </a:r>
            <a:r>
              <a:rPr lang="uk-UA" sz="3200" b="0" i="0" dirty="0" smtClean="0">
                <a:solidFill>
                  <a:srgbClr val="252525"/>
                </a:solidFill>
                <a:effectLst/>
                <a:latin typeface="Arial" panose="020B0604020202020204" pitchFamily="34" charset="0"/>
              </a:rPr>
              <a:t> системою, тобто сигнал на виході з'являється одночасно з появою сигналів на вході, що зовсім не характерно для біологічного нейрона.</a:t>
            </a:r>
            <a:endParaRPr lang="uk-UA" sz="3200" dirty="0"/>
          </a:p>
        </p:txBody>
      </p:sp>
    </p:spTree>
    <p:extLst>
      <p:ext uri="{BB962C8B-B14F-4D97-AF65-F5344CB8AC3E}">
        <p14:creationId xmlns:p14="http://schemas.microsoft.com/office/powerpoint/2010/main" val="1255297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884126"/>
          </a:xfrm>
        </p:spPr>
        <p:txBody>
          <a:bodyPr/>
          <a:lstStyle/>
          <a:p>
            <a:pPr algn="ctr"/>
            <a:r>
              <a:rPr lang="uk-UA" b="1" dirty="0" smtClean="0"/>
              <a:t>Класифікація </a:t>
            </a:r>
            <a:r>
              <a:rPr lang="uk-UA" b="1" dirty="0" err="1" smtClean="0"/>
              <a:t>персептронів</a:t>
            </a:r>
            <a:endParaRPr lang="uk-UA" b="1" dirty="0"/>
          </a:p>
        </p:txBody>
      </p:sp>
      <p:pic>
        <p:nvPicPr>
          <p:cNvPr id="4" name="Рисунок 3"/>
          <p:cNvPicPr>
            <a:picLocks noChangeAspect="1"/>
          </p:cNvPicPr>
          <p:nvPr/>
        </p:nvPicPr>
        <p:blipFill>
          <a:blip r:embed="rId2"/>
          <a:stretch>
            <a:fillRect/>
          </a:stretch>
        </p:blipFill>
        <p:spPr>
          <a:xfrm>
            <a:off x="7637172" y="884126"/>
            <a:ext cx="4012606" cy="3928719"/>
          </a:xfrm>
          <a:prstGeom prst="rect">
            <a:avLst/>
          </a:prstGeom>
        </p:spPr>
      </p:pic>
      <p:pic>
        <p:nvPicPr>
          <p:cNvPr id="5" name="Рисунок 4"/>
          <p:cNvPicPr>
            <a:picLocks noChangeAspect="1"/>
          </p:cNvPicPr>
          <p:nvPr/>
        </p:nvPicPr>
        <p:blipFill>
          <a:blip r:embed="rId3"/>
          <a:stretch>
            <a:fillRect/>
          </a:stretch>
        </p:blipFill>
        <p:spPr>
          <a:xfrm>
            <a:off x="838200" y="884126"/>
            <a:ext cx="5858814" cy="3166926"/>
          </a:xfrm>
          <a:prstGeom prst="rect">
            <a:avLst/>
          </a:prstGeom>
        </p:spPr>
      </p:pic>
      <p:sp>
        <p:nvSpPr>
          <p:cNvPr id="6" name="TextBox 5"/>
          <p:cNvSpPr txBox="1"/>
          <p:nvPr/>
        </p:nvSpPr>
        <p:spPr>
          <a:xfrm>
            <a:off x="7637172" y="6101845"/>
            <a:ext cx="4018208" cy="461665"/>
          </a:xfrm>
          <a:prstGeom prst="rect">
            <a:avLst/>
          </a:prstGeom>
          <a:noFill/>
        </p:spPr>
        <p:txBody>
          <a:bodyPr wrap="square" rtlCol="0">
            <a:spAutoFit/>
          </a:bodyPr>
          <a:lstStyle/>
          <a:p>
            <a:pPr algn="ctr"/>
            <a:r>
              <a:rPr lang="uk-UA" sz="2400" dirty="0" smtClean="0"/>
              <a:t>Одношаровий </a:t>
            </a:r>
            <a:r>
              <a:rPr lang="uk-UA" sz="2400" dirty="0" err="1" smtClean="0"/>
              <a:t>персептрон</a:t>
            </a:r>
            <a:endParaRPr lang="uk-UA" sz="2400" dirty="0"/>
          </a:p>
        </p:txBody>
      </p:sp>
      <p:sp>
        <p:nvSpPr>
          <p:cNvPr id="7" name="TextBox 6"/>
          <p:cNvSpPr txBox="1"/>
          <p:nvPr/>
        </p:nvSpPr>
        <p:spPr>
          <a:xfrm>
            <a:off x="1545465" y="6122534"/>
            <a:ext cx="4018208" cy="461665"/>
          </a:xfrm>
          <a:prstGeom prst="rect">
            <a:avLst/>
          </a:prstGeom>
          <a:noFill/>
        </p:spPr>
        <p:txBody>
          <a:bodyPr wrap="square" rtlCol="0">
            <a:spAutoFit/>
          </a:bodyPr>
          <a:lstStyle/>
          <a:p>
            <a:pPr algn="ctr"/>
            <a:r>
              <a:rPr lang="uk-UA" sz="2400" dirty="0" smtClean="0"/>
              <a:t>Багатошаровий </a:t>
            </a:r>
            <a:r>
              <a:rPr lang="uk-UA" sz="2400" dirty="0" err="1" smtClean="0"/>
              <a:t>персептрон</a:t>
            </a:r>
            <a:endParaRPr lang="uk-UA" sz="2400" dirty="0"/>
          </a:p>
        </p:txBody>
      </p:sp>
      <p:sp>
        <p:nvSpPr>
          <p:cNvPr id="9" name="Стрелка вправо 8"/>
          <p:cNvSpPr/>
          <p:nvPr/>
        </p:nvSpPr>
        <p:spPr>
          <a:xfrm rot="16200000">
            <a:off x="2781837" y="4753623"/>
            <a:ext cx="1094704" cy="12131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Стрелка вправо 9"/>
          <p:cNvSpPr/>
          <p:nvPr/>
        </p:nvSpPr>
        <p:spPr>
          <a:xfrm rot="16200000">
            <a:off x="9096123" y="4753623"/>
            <a:ext cx="1094704" cy="12131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097373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1300766"/>
          </a:xfrm>
        </p:spPr>
        <p:txBody>
          <a:bodyPr>
            <a:normAutofit/>
          </a:bodyPr>
          <a:lstStyle/>
          <a:p>
            <a:pPr algn="ctr"/>
            <a:r>
              <a:rPr lang="ru-RU" sz="4000" b="1" dirty="0" err="1"/>
              <a:t>Відмінності</a:t>
            </a:r>
            <a:r>
              <a:rPr lang="ru-RU" sz="4000" b="1" dirty="0"/>
              <a:t> </a:t>
            </a:r>
            <a:r>
              <a:rPr lang="ru-RU" sz="4000" b="1" dirty="0" err="1"/>
              <a:t>багатошарового</a:t>
            </a:r>
            <a:r>
              <a:rPr lang="ru-RU" sz="4000" b="1" dirty="0"/>
              <a:t> </a:t>
            </a:r>
            <a:r>
              <a:rPr lang="ru-RU" sz="4000" b="1" dirty="0" err="1"/>
              <a:t>перцептрона</a:t>
            </a:r>
            <a:r>
              <a:rPr lang="ru-RU" sz="4000" b="1" dirty="0"/>
              <a:t> </a:t>
            </a:r>
            <a:r>
              <a:rPr lang="ru-RU" sz="4000" b="1" dirty="0" err="1"/>
              <a:t>від</a:t>
            </a:r>
            <a:r>
              <a:rPr lang="ru-RU" sz="4000" b="1" dirty="0"/>
              <a:t> </a:t>
            </a:r>
            <a:r>
              <a:rPr lang="ru-RU" sz="4000" b="1" dirty="0" err="1"/>
              <a:t>перцептрону</a:t>
            </a:r>
            <a:r>
              <a:rPr lang="ru-RU" sz="4000" b="1" dirty="0"/>
              <a:t> </a:t>
            </a:r>
            <a:r>
              <a:rPr lang="ru-RU" sz="4000" b="1" dirty="0" err="1" smtClean="0"/>
              <a:t>Розенблатта</a:t>
            </a:r>
            <a:endParaRPr lang="uk-UA" sz="4000" b="1" dirty="0"/>
          </a:p>
        </p:txBody>
      </p:sp>
      <p:sp>
        <p:nvSpPr>
          <p:cNvPr id="4" name="Прямоугольник 3"/>
          <p:cNvSpPr/>
          <p:nvPr/>
        </p:nvSpPr>
        <p:spPr>
          <a:xfrm>
            <a:off x="120203" y="1325563"/>
            <a:ext cx="11951594" cy="5262979"/>
          </a:xfrm>
          <a:prstGeom prst="rect">
            <a:avLst/>
          </a:prstGeom>
        </p:spPr>
        <p:txBody>
          <a:bodyPr wrap="square">
            <a:spAutoFit/>
          </a:bodyPr>
          <a:lstStyle/>
          <a:p>
            <a:pPr algn="just">
              <a:buFont typeface="Arial" panose="020B0604020202020204" pitchFamily="34" charset="0"/>
              <a:buChar char="•"/>
            </a:pPr>
            <a:r>
              <a:rPr lang="uk-UA" sz="2400" b="0" i="0" dirty="0" smtClean="0">
                <a:solidFill>
                  <a:srgbClr val="252525"/>
                </a:solidFill>
                <a:effectLst/>
                <a:latin typeface="Arial" panose="020B0604020202020204" pitchFamily="34" charset="0"/>
              </a:rPr>
              <a:t>Використання нелінійної функції активації, як правило </a:t>
            </a:r>
            <a:r>
              <a:rPr lang="uk-UA" sz="2400" dirty="0" err="1">
                <a:solidFill>
                  <a:srgbClr val="252525"/>
                </a:solidFill>
                <a:latin typeface="Arial" panose="020B0604020202020204" pitchFamily="34" charset="0"/>
              </a:rPr>
              <a:t>сигмоїдної</a:t>
            </a:r>
            <a:r>
              <a:rPr lang="uk-UA" sz="2400" dirty="0">
                <a:solidFill>
                  <a:srgbClr val="252525"/>
                </a:solidFill>
                <a:latin typeface="Arial" panose="020B0604020202020204" pitchFamily="34" charset="0"/>
              </a:rPr>
              <a:t>.</a:t>
            </a:r>
          </a:p>
          <a:p>
            <a:pPr algn="just">
              <a:buFont typeface="Arial" panose="020B0604020202020204" pitchFamily="34" charset="0"/>
              <a:buChar char="•"/>
            </a:pPr>
            <a:r>
              <a:rPr lang="uk-UA" sz="2400" b="0" i="0" dirty="0" smtClean="0">
                <a:solidFill>
                  <a:srgbClr val="252525"/>
                </a:solidFill>
                <a:effectLst/>
                <a:latin typeface="Arial" panose="020B0604020202020204" pitchFamily="34" charset="0"/>
              </a:rPr>
              <a:t>Число шарів, які навчають, більше одного. Найчастіше використовується не більше трьох.</a:t>
            </a:r>
          </a:p>
          <a:p>
            <a:pPr algn="just">
              <a:buFont typeface="Arial" panose="020B0604020202020204" pitchFamily="34" charset="0"/>
              <a:buChar char="•"/>
            </a:pPr>
            <a:r>
              <a:rPr lang="uk-UA" sz="2400" b="0" i="0" dirty="0" smtClean="0">
                <a:solidFill>
                  <a:srgbClr val="252525"/>
                </a:solidFill>
                <a:effectLst/>
                <a:latin typeface="Arial" panose="020B0604020202020204" pitchFamily="34" charset="0"/>
              </a:rPr>
              <a:t>Сигнали, що надходять на вхід, та одержувані з виходу не бінарні, а можуть кодуватися десятковими числами, які потрібно нормалізувати, так щоб значення були на відрізку була від 0 до 1 (нормалізація необхідна як мінімум для вихідних даних, згідно з функцією активації — </a:t>
            </a:r>
            <a:r>
              <a:rPr lang="uk-UA" sz="2400" b="0" i="0" dirty="0" err="1" smtClean="0">
                <a:solidFill>
                  <a:srgbClr val="252525"/>
                </a:solidFill>
                <a:effectLst/>
                <a:latin typeface="Arial" panose="020B0604020202020204" pitchFamily="34" charset="0"/>
              </a:rPr>
              <a:t>сигмоїдою</a:t>
            </a:r>
            <a:r>
              <a:rPr lang="uk-UA" sz="2400" b="0" i="0" dirty="0" smtClean="0">
                <a:solidFill>
                  <a:srgbClr val="252525"/>
                </a:solidFill>
                <a:effectLst/>
                <a:latin typeface="Arial" panose="020B0604020202020204" pitchFamily="34" charset="0"/>
              </a:rPr>
              <a:t>).</a:t>
            </a:r>
          </a:p>
          <a:p>
            <a:pPr algn="just">
              <a:buFont typeface="Arial" panose="020B0604020202020204" pitchFamily="34" charset="0"/>
              <a:buChar char="•"/>
            </a:pPr>
            <a:r>
              <a:rPr lang="uk-UA" sz="2400" b="0" i="0" dirty="0" smtClean="0">
                <a:solidFill>
                  <a:srgbClr val="252525"/>
                </a:solidFill>
                <a:effectLst/>
                <a:latin typeface="Arial" panose="020B0604020202020204" pitchFamily="34" charset="0"/>
              </a:rPr>
              <a:t>Допускається довільна архітектура </a:t>
            </a:r>
            <a:r>
              <a:rPr lang="uk-UA" sz="2400" b="0" i="0" dirty="0" err="1" smtClean="0">
                <a:solidFill>
                  <a:srgbClr val="252525"/>
                </a:solidFill>
                <a:effectLst/>
                <a:latin typeface="Arial" panose="020B0604020202020204" pitchFamily="34" charset="0"/>
              </a:rPr>
              <a:t>зв'язків</a:t>
            </a:r>
            <a:r>
              <a:rPr lang="uk-UA" sz="2400" b="0" i="0" dirty="0" smtClean="0">
                <a:solidFill>
                  <a:srgbClr val="252525"/>
                </a:solidFill>
                <a:effectLst/>
                <a:latin typeface="Arial" panose="020B0604020202020204" pitchFamily="34" charset="0"/>
              </a:rPr>
              <a:t> (у тому числі, і </a:t>
            </a:r>
            <a:r>
              <a:rPr lang="uk-UA" sz="2400" b="0" i="0" dirty="0" err="1" smtClean="0">
                <a:solidFill>
                  <a:srgbClr val="252525"/>
                </a:solidFill>
                <a:effectLst/>
                <a:latin typeface="Arial" panose="020B0604020202020204" pitchFamily="34" charset="0"/>
              </a:rPr>
              <a:t>повнозв'язані</a:t>
            </a:r>
            <a:r>
              <a:rPr lang="uk-UA" sz="2400" b="0" i="0" dirty="0" smtClean="0">
                <a:solidFill>
                  <a:srgbClr val="252525"/>
                </a:solidFill>
                <a:effectLst/>
                <a:latin typeface="Arial" panose="020B0604020202020204" pitchFamily="34" charset="0"/>
              </a:rPr>
              <a:t> мережі).</a:t>
            </a:r>
          </a:p>
          <a:p>
            <a:pPr algn="just">
              <a:buFont typeface="Arial" panose="020B0604020202020204" pitchFamily="34" charset="0"/>
              <a:buChar char="•"/>
            </a:pPr>
            <a:r>
              <a:rPr lang="uk-UA" sz="2400" b="0" i="0" dirty="0" smtClean="0">
                <a:solidFill>
                  <a:srgbClr val="252525"/>
                </a:solidFill>
                <a:effectLst/>
                <a:latin typeface="Arial" panose="020B0604020202020204" pitchFamily="34" charset="0"/>
              </a:rPr>
              <a:t>Помилка мережі обчислюється не як число неправильних образів після ітерації навчання, а як деяка статистична міра </a:t>
            </a:r>
            <a:r>
              <a:rPr lang="uk-UA" sz="2400" b="0" i="0" dirty="0" err="1" smtClean="0">
                <a:solidFill>
                  <a:srgbClr val="252525"/>
                </a:solidFill>
                <a:effectLst/>
                <a:latin typeface="Arial" panose="020B0604020202020204" pitchFamily="34" charset="0"/>
              </a:rPr>
              <a:t>нев'язаності</a:t>
            </a:r>
            <a:r>
              <a:rPr lang="uk-UA" sz="2400" b="0" i="0" dirty="0" smtClean="0">
                <a:solidFill>
                  <a:srgbClr val="252525"/>
                </a:solidFill>
                <a:effectLst/>
                <a:latin typeface="Arial" panose="020B0604020202020204" pitchFamily="34" charset="0"/>
              </a:rPr>
              <a:t> між потрібним і одержаним значенням.</a:t>
            </a:r>
          </a:p>
          <a:p>
            <a:pPr algn="just">
              <a:buFont typeface="Arial" panose="020B0604020202020204" pitchFamily="34" charset="0"/>
              <a:buChar char="•"/>
            </a:pPr>
            <a:r>
              <a:rPr lang="uk-UA" sz="2400" b="0" i="0" dirty="0" smtClean="0">
                <a:solidFill>
                  <a:srgbClr val="252525"/>
                </a:solidFill>
                <a:effectLst/>
                <a:latin typeface="Arial" panose="020B0604020202020204" pitchFamily="34" charset="0"/>
              </a:rPr>
              <a:t>Навчання проводиться не до відсутності помилок після навчання, а до стабілізації вагових коефіцієнтів при навчанні або переривається раніше, щоб уникнути перенавчання.</a:t>
            </a:r>
            <a:endParaRPr lang="uk-UA" sz="2400" b="0" i="0" dirty="0">
              <a:solidFill>
                <a:srgbClr val="252525"/>
              </a:solidFill>
              <a:effectLst/>
              <a:latin typeface="Arial" panose="020B0604020202020204" pitchFamily="34" charset="0"/>
            </a:endParaRPr>
          </a:p>
        </p:txBody>
      </p:sp>
    </p:spTree>
    <p:extLst>
      <p:ext uri="{BB962C8B-B14F-4D97-AF65-F5344CB8AC3E}">
        <p14:creationId xmlns:p14="http://schemas.microsoft.com/office/powerpoint/2010/main" val="27457967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37882" y="1698251"/>
            <a:ext cx="11500833" cy="4401205"/>
          </a:xfrm>
          <a:prstGeom prst="rect">
            <a:avLst/>
          </a:prstGeom>
        </p:spPr>
        <p:txBody>
          <a:bodyPr wrap="square">
            <a:spAutoFit/>
          </a:bodyPr>
          <a:lstStyle/>
          <a:p>
            <a:pPr algn="just"/>
            <a:r>
              <a:rPr lang="ru-RU" sz="2800" b="0" i="0" dirty="0" err="1" smtClean="0">
                <a:effectLst/>
                <a:latin typeface="Arial" panose="020B0604020202020204" pitchFamily="34" charset="0"/>
              </a:rPr>
              <a:t>Багатошаровий</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перцептрон</a:t>
            </a:r>
            <a:r>
              <a:rPr lang="ru-RU" sz="2800" b="0" i="0" dirty="0" smtClean="0">
                <a:effectLst/>
                <a:latin typeface="Arial" panose="020B0604020202020204" pitchFamily="34" charset="0"/>
              </a:rPr>
              <a:t> буде </a:t>
            </a:r>
            <a:r>
              <a:rPr lang="ru-RU" sz="2800" b="0" i="0" dirty="0" err="1" smtClean="0">
                <a:effectLst/>
                <a:latin typeface="Arial" panose="020B0604020202020204" pitchFamily="34" charset="0"/>
              </a:rPr>
              <a:t>володіти</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функціональними</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перевагами</a:t>
            </a:r>
            <a:r>
              <a:rPr lang="ru-RU" sz="2800" b="0" i="0" dirty="0" smtClean="0">
                <a:effectLst/>
                <a:latin typeface="Arial" panose="020B0604020202020204" pitchFamily="34" charset="0"/>
              </a:rPr>
              <a:t> в </a:t>
            </a:r>
            <a:r>
              <a:rPr lang="ru-RU" sz="2800" b="0" i="0" dirty="0" err="1" smtClean="0">
                <a:effectLst/>
                <a:latin typeface="Arial" panose="020B0604020202020204" pitchFamily="34" charset="0"/>
              </a:rPr>
              <a:t>порівнянні</a:t>
            </a:r>
            <a:r>
              <a:rPr lang="ru-RU" sz="2800" b="0" i="0" dirty="0" smtClean="0">
                <a:effectLst/>
                <a:latin typeface="Arial" panose="020B0604020202020204" pitchFamily="34" charset="0"/>
              </a:rPr>
              <a:t> з </a:t>
            </a:r>
            <a:r>
              <a:rPr lang="ru-RU" sz="2800" b="0" i="0" u="none" strike="noStrike" dirty="0" err="1" smtClean="0">
                <a:effectLst/>
                <a:latin typeface="Arial" panose="020B0604020202020204" pitchFamily="34" charset="0"/>
              </a:rPr>
              <a:t>перцептроном</a:t>
            </a:r>
            <a:r>
              <a:rPr lang="ru-RU" sz="2800" b="0" i="0" u="none" strike="noStrike" dirty="0" smtClean="0">
                <a:effectLst/>
                <a:latin typeface="Arial" panose="020B0604020202020204" pitchFamily="34" charset="0"/>
              </a:rPr>
              <a:t> </a:t>
            </a:r>
            <a:r>
              <a:rPr lang="ru-RU" sz="2800" b="0" i="0" u="none" strike="noStrike" dirty="0" err="1" smtClean="0">
                <a:effectLst/>
                <a:latin typeface="Arial" panose="020B0604020202020204" pitchFamily="34" charset="0"/>
              </a:rPr>
              <a:t>Розенблатта</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лише</a:t>
            </a:r>
            <a:r>
              <a:rPr lang="ru-RU" sz="2800" b="0" i="0" dirty="0" smtClean="0">
                <a:effectLst/>
                <a:latin typeface="Arial" panose="020B0604020202020204" pitchFamily="34" charset="0"/>
              </a:rPr>
              <a:t> в тому </a:t>
            </a:r>
            <a:r>
              <a:rPr lang="ru-RU" sz="2800" b="0" i="0" dirty="0" err="1" smtClean="0">
                <a:effectLst/>
                <a:latin typeface="Arial" panose="020B0604020202020204" pitchFamily="34" charset="0"/>
              </a:rPr>
              <a:t>випадку</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якщо</a:t>
            </a:r>
            <a:r>
              <a:rPr lang="ru-RU" sz="2800" b="0" i="0" dirty="0" smtClean="0">
                <a:effectLst/>
                <a:latin typeface="Arial" panose="020B0604020202020204" pitchFamily="34" charset="0"/>
              </a:rPr>
              <a:t> у </a:t>
            </a:r>
            <a:r>
              <a:rPr lang="ru-RU" sz="2800" b="0" i="0" dirty="0" err="1" smtClean="0">
                <a:effectLst/>
                <a:latin typeface="Arial" panose="020B0604020202020204" pitchFamily="34" charset="0"/>
              </a:rPr>
              <a:t>відповідь</a:t>
            </a:r>
            <a:r>
              <a:rPr lang="ru-RU" sz="2800" b="0" i="0" dirty="0" smtClean="0">
                <a:effectLst/>
                <a:latin typeface="Arial" panose="020B0604020202020204" pitchFamily="34" charset="0"/>
              </a:rPr>
              <a:t> на </a:t>
            </a:r>
            <a:r>
              <a:rPr lang="ru-RU" sz="2800" b="0" i="0" dirty="0" err="1" smtClean="0">
                <a:effectLst/>
                <a:latin typeface="Arial" panose="020B0604020202020204" pitchFamily="34" charset="0"/>
              </a:rPr>
              <a:t>стимули</a:t>
            </a:r>
            <a:r>
              <a:rPr lang="ru-RU" sz="2800" b="0" i="0" dirty="0" smtClean="0">
                <a:effectLst/>
                <a:latin typeface="Arial" panose="020B0604020202020204" pitchFamily="34" charset="0"/>
              </a:rPr>
              <a:t> не просто буде </a:t>
            </a:r>
            <a:r>
              <a:rPr lang="ru-RU" sz="2800" b="0" i="0" dirty="0" err="1" smtClean="0">
                <a:effectLst/>
                <a:latin typeface="Arial" panose="020B0604020202020204" pitchFamily="34" charset="0"/>
              </a:rPr>
              <a:t>виконана</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якась</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реакція</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оскільки</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вже</a:t>
            </a:r>
            <a:r>
              <a:rPr lang="ru-RU" sz="2800" b="0" i="0" dirty="0" smtClean="0">
                <a:effectLst/>
                <a:latin typeface="Arial" panose="020B0604020202020204" pitchFamily="34" charset="0"/>
              </a:rPr>
              <a:t> в </a:t>
            </a:r>
            <a:r>
              <a:rPr lang="ru-RU" sz="2800" b="0" i="0" u="none" strike="noStrike" dirty="0" err="1" smtClean="0">
                <a:effectLst/>
                <a:latin typeface="Arial" panose="020B0604020202020204" pitchFamily="34" charset="0"/>
              </a:rPr>
              <a:t>перцептроні</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може</a:t>
            </a:r>
            <a:r>
              <a:rPr lang="ru-RU" sz="2800" b="0" i="0" dirty="0" smtClean="0">
                <a:effectLst/>
                <a:latin typeface="Arial" panose="020B0604020202020204" pitchFamily="34" charset="0"/>
              </a:rPr>
              <a:t> бути </a:t>
            </a:r>
            <a:r>
              <a:rPr lang="ru-RU" sz="2800" b="0" i="0" dirty="0" err="1" smtClean="0">
                <a:effectLst/>
                <a:latin typeface="Arial" panose="020B0604020202020204" pitchFamily="34" charset="0"/>
              </a:rPr>
              <a:t>отримана</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реакція</a:t>
            </a:r>
            <a:r>
              <a:rPr lang="ru-RU" sz="2800" b="0" i="0" dirty="0" smtClean="0">
                <a:effectLst/>
                <a:latin typeface="Arial" panose="020B0604020202020204" pitchFamily="34" charset="0"/>
              </a:rPr>
              <a:t> кожного типу), а </a:t>
            </a:r>
            <a:r>
              <a:rPr lang="ru-RU" sz="2800" b="0" i="0" dirty="0" err="1" smtClean="0">
                <a:effectLst/>
                <a:latin typeface="Arial" panose="020B0604020202020204" pitchFamily="34" charset="0"/>
              </a:rPr>
              <a:t>виразиться</a:t>
            </a:r>
            <a:r>
              <a:rPr lang="ru-RU" sz="2800" b="0" i="0" dirty="0" smtClean="0">
                <a:effectLst/>
                <a:latin typeface="Arial" panose="020B0604020202020204" pitchFamily="34" charset="0"/>
              </a:rPr>
              <a:t> у </a:t>
            </a:r>
            <a:r>
              <a:rPr lang="ru-RU" sz="2800" b="0" i="0" dirty="0" err="1" smtClean="0">
                <a:effectLst/>
                <a:latin typeface="Arial" panose="020B0604020202020204" pitchFamily="34" charset="0"/>
              </a:rPr>
              <a:t>підвищенні</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ефективності</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вироблення</a:t>
            </a:r>
            <a:r>
              <a:rPr lang="ru-RU" sz="2800" b="0" i="0" dirty="0" smtClean="0">
                <a:effectLst/>
                <a:latin typeface="Arial" panose="020B0604020202020204" pitchFamily="34" charset="0"/>
              </a:rPr>
              <a:t> таких </a:t>
            </a:r>
            <a:r>
              <a:rPr lang="ru-RU" sz="2800" b="0" i="0" dirty="0" err="1" smtClean="0">
                <a:effectLst/>
                <a:latin typeface="Arial" panose="020B0604020202020204" pitchFamily="34" charset="0"/>
              </a:rPr>
              <a:t>реакцій</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Наприклад</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покращиться</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здатність</a:t>
            </a:r>
            <a:r>
              <a:rPr lang="ru-RU" sz="2800" b="0" i="0" dirty="0" smtClean="0">
                <a:effectLst/>
                <a:latin typeface="Arial" panose="020B0604020202020204" pitchFamily="34" charset="0"/>
              </a:rPr>
              <a:t> до </a:t>
            </a:r>
            <a:r>
              <a:rPr lang="ru-RU" sz="2800" b="0" i="0" u="none" strike="noStrike" dirty="0" err="1" smtClean="0">
                <a:effectLst/>
                <a:latin typeface="Arial" panose="020B0604020202020204" pitchFamily="34" charset="0"/>
              </a:rPr>
              <a:t>узагальнення</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тобто</a:t>
            </a:r>
            <a:r>
              <a:rPr lang="ru-RU" sz="2800" b="0" i="0" dirty="0" smtClean="0">
                <a:effectLst/>
                <a:latin typeface="Arial" panose="020B0604020202020204" pitchFamily="34" charset="0"/>
              </a:rPr>
              <a:t> до </a:t>
            </a:r>
            <a:r>
              <a:rPr lang="ru-RU" sz="2800" b="0" i="0" dirty="0" err="1" smtClean="0">
                <a:effectLst/>
                <a:latin typeface="Arial" panose="020B0604020202020204" pitchFamily="34" charset="0"/>
              </a:rPr>
              <a:t>правильних</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реакцій</a:t>
            </a:r>
            <a:r>
              <a:rPr lang="ru-RU" sz="2800" b="0" i="0" dirty="0" smtClean="0">
                <a:effectLst/>
                <a:latin typeface="Arial" panose="020B0604020202020204" pitchFamily="34" charset="0"/>
              </a:rPr>
              <a:t> на </a:t>
            </a:r>
            <a:r>
              <a:rPr lang="ru-RU" sz="2800" b="0" i="0" dirty="0" err="1" smtClean="0">
                <a:effectLst/>
                <a:latin typeface="Arial" panose="020B0604020202020204" pitchFamily="34" charset="0"/>
              </a:rPr>
              <a:t>стимули</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яким</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перцептрон</a:t>
            </a:r>
            <a:r>
              <a:rPr lang="ru-RU" sz="2800" b="0" i="0" dirty="0" smtClean="0">
                <a:effectLst/>
                <a:latin typeface="Arial" panose="020B0604020202020204" pitchFamily="34" charset="0"/>
              </a:rPr>
              <a:t> не </a:t>
            </a:r>
            <a:r>
              <a:rPr lang="ru-RU" sz="2800" b="0" i="0" dirty="0" err="1" smtClean="0">
                <a:effectLst/>
                <a:latin typeface="Arial" panose="020B0604020202020204" pitchFamily="34" charset="0"/>
              </a:rPr>
              <a:t>навчався</a:t>
            </a:r>
            <a:r>
              <a:rPr lang="ru-RU" sz="2800" b="0" i="0" dirty="0" smtClean="0">
                <a:effectLst/>
                <a:latin typeface="Arial" panose="020B0604020202020204" pitchFamily="34" charset="0"/>
              </a:rPr>
              <a:t>. Але зараз таких </a:t>
            </a:r>
            <a:r>
              <a:rPr lang="ru-RU" sz="2800" b="0" i="0" dirty="0" err="1" smtClean="0">
                <a:effectLst/>
                <a:latin typeface="Arial" panose="020B0604020202020204" pitchFamily="34" charset="0"/>
              </a:rPr>
              <a:t>узагальнюючих</a:t>
            </a:r>
            <a:r>
              <a:rPr lang="ru-RU" sz="2800" b="0" i="0" dirty="0" smtClean="0">
                <a:effectLst/>
                <a:latin typeface="Arial" panose="020B0604020202020204" pitchFamily="34" charset="0"/>
              </a:rPr>
              <a:t> теорем </a:t>
            </a:r>
            <a:r>
              <a:rPr lang="ru-RU" sz="2800" b="0" i="0" dirty="0" err="1" smtClean="0">
                <a:effectLst/>
                <a:latin typeface="Arial" panose="020B0604020202020204" pitchFamily="34" charset="0"/>
              </a:rPr>
              <a:t>немає</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існує</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лише</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маса</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досліджень</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різних</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стандартизованих</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тестів</a:t>
            </a:r>
            <a:r>
              <a:rPr lang="ru-RU" sz="2800" b="0" i="0" dirty="0" smtClean="0">
                <a:effectLst/>
                <a:latin typeface="Arial" panose="020B0604020202020204" pitchFamily="34" charset="0"/>
              </a:rPr>
              <a:t>, на </a:t>
            </a:r>
            <a:r>
              <a:rPr lang="ru-RU" sz="2800" b="0" i="0" dirty="0" err="1" smtClean="0">
                <a:effectLst/>
                <a:latin typeface="Arial" panose="020B0604020202020204" pitchFamily="34" charset="0"/>
              </a:rPr>
              <a:t>яких</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порівнюються</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різні</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архітектури</a:t>
            </a:r>
            <a:r>
              <a:rPr lang="ru-RU" sz="2800" b="0" i="0" dirty="0" smtClean="0">
                <a:effectLst/>
                <a:latin typeface="Arial" panose="020B0604020202020204" pitchFamily="34" charset="0"/>
              </a:rPr>
              <a:t>.</a:t>
            </a:r>
            <a:endParaRPr lang="uk-UA" sz="2800" dirty="0"/>
          </a:p>
        </p:txBody>
      </p:sp>
      <p:sp>
        <p:nvSpPr>
          <p:cNvPr id="5" name="Заголовок 1"/>
          <p:cNvSpPr>
            <a:spLocks noGrp="1"/>
          </p:cNvSpPr>
          <p:nvPr>
            <p:ph type="title"/>
          </p:nvPr>
        </p:nvSpPr>
        <p:spPr>
          <a:xfrm>
            <a:off x="838200" y="1"/>
            <a:ext cx="10515600" cy="1300766"/>
          </a:xfrm>
        </p:spPr>
        <p:txBody>
          <a:bodyPr>
            <a:normAutofit/>
          </a:bodyPr>
          <a:lstStyle/>
          <a:p>
            <a:pPr algn="ctr"/>
            <a:r>
              <a:rPr lang="ru-RU" sz="4000" b="1" dirty="0" err="1"/>
              <a:t>Відмінності</a:t>
            </a:r>
            <a:r>
              <a:rPr lang="ru-RU" sz="4000" b="1" dirty="0"/>
              <a:t> </a:t>
            </a:r>
            <a:r>
              <a:rPr lang="ru-RU" sz="4000" b="1" dirty="0" err="1"/>
              <a:t>багатошарового</a:t>
            </a:r>
            <a:r>
              <a:rPr lang="ru-RU" sz="4000" b="1" dirty="0"/>
              <a:t> </a:t>
            </a:r>
            <a:r>
              <a:rPr lang="ru-RU" sz="4000" b="1" dirty="0" err="1"/>
              <a:t>перцептрона</a:t>
            </a:r>
            <a:r>
              <a:rPr lang="ru-RU" sz="4000" b="1" dirty="0"/>
              <a:t> </a:t>
            </a:r>
            <a:r>
              <a:rPr lang="ru-RU" sz="4000" b="1" dirty="0" err="1"/>
              <a:t>від</a:t>
            </a:r>
            <a:r>
              <a:rPr lang="ru-RU" sz="4000" b="1" dirty="0"/>
              <a:t> </a:t>
            </a:r>
            <a:r>
              <a:rPr lang="ru-RU" sz="4000" b="1" dirty="0" err="1"/>
              <a:t>перцептрону</a:t>
            </a:r>
            <a:r>
              <a:rPr lang="ru-RU" sz="4000" b="1" dirty="0"/>
              <a:t> </a:t>
            </a:r>
            <a:r>
              <a:rPr lang="ru-RU" sz="4000" b="1" dirty="0" err="1" smtClean="0"/>
              <a:t>Розенблатта</a:t>
            </a:r>
            <a:endParaRPr lang="uk-UA" sz="4000" b="1" dirty="0"/>
          </a:p>
        </p:txBody>
      </p:sp>
    </p:spTree>
    <p:extLst>
      <p:ext uri="{BB962C8B-B14F-4D97-AF65-F5344CB8AC3E}">
        <p14:creationId xmlns:p14="http://schemas.microsoft.com/office/powerpoint/2010/main" val="41570986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1079" y="0"/>
            <a:ext cx="10515600" cy="523517"/>
          </a:xfrm>
        </p:spPr>
        <p:txBody>
          <a:bodyPr>
            <a:noAutofit/>
          </a:bodyPr>
          <a:lstStyle/>
          <a:p>
            <a:pPr algn="ctr"/>
            <a:r>
              <a:rPr lang="uk-UA" sz="4800" b="1" dirty="0" smtClean="0"/>
              <a:t>Навчання </a:t>
            </a:r>
            <a:r>
              <a:rPr lang="uk-UA" sz="4800" b="1" dirty="0" err="1" smtClean="0"/>
              <a:t>персептрона</a:t>
            </a:r>
            <a:endParaRPr lang="uk-UA" sz="4800" b="1" dirty="0"/>
          </a:p>
        </p:txBody>
      </p:sp>
      <p:sp>
        <p:nvSpPr>
          <p:cNvPr id="4" name="Прямоугольник 3"/>
          <p:cNvSpPr/>
          <p:nvPr/>
        </p:nvSpPr>
        <p:spPr>
          <a:xfrm>
            <a:off x="309093" y="896798"/>
            <a:ext cx="11706896" cy="1938992"/>
          </a:xfrm>
          <a:prstGeom prst="rect">
            <a:avLst/>
          </a:prstGeom>
        </p:spPr>
        <p:txBody>
          <a:bodyPr wrap="square">
            <a:spAutoFit/>
          </a:bodyPr>
          <a:lstStyle/>
          <a:p>
            <a:pPr algn="just"/>
            <a:r>
              <a:rPr lang="uk-UA" sz="2400" b="0" i="0" dirty="0" smtClean="0">
                <a:effectLst/>
                <a:latin typeface="Arial" panose="020B0604020202020204" pitchFamily="34" charset="0"/>
              </a:rPr>
              <a:t>Важливою властивістю будь-якої нейронної мережі є здатність до навчання. Процес навчання є процедурою налаштування ваг та порогів з метою зменшення різниці між бажаними (цільовими) та отримуваними векторами на виході. У своїй книзі </a:t>
            </a:r>
            <a:r>
              <a:rPr lang="uk-UA" sz="2400" b="0" i="0" dirty="0" err="1" smtClean="0">
                <a:effectLst/>
                <a:latin typeface="Arial" panose="020B0604020202020204" pitchFamily="34" charset="0"/>
              </a:rPr>
              <a:t>Розенблат</a:t>
            </a:r>
            <a:r>
              <a:rPr lang="uk-UA" sz="2400" b="0" i="0" dirty="0" smtClean="0">
                <a:effectLst/>
                <a:latin typeface="Arial" panose="020B0604020202020204" pitchFamily="34" charset="0"/>
              </a:rPr>
              <a:t> намагався класифікувати різні алгоритми навчання </a:t>
            </a:r>
            <a:r>
              <a:rPr lang="uk-UA" sz="2400" b="0" i="0" dirty="0" err="1" smtClean="0">
                <a:effectLst/>
                <a:latin typeface="Arial" panose="020B0604020202020204" pitchFamily="34" charset="0"/>
              </a:rPr>
              <a:t>перцептрону</a:t>
            </a:r>
            <a:r>
              <a:rPr lang="uk-UA" sz="2400" b="0" i="0" dirty="0" smtClean="0">
                <a:effectLst/>
                <a:latin typeface="Arial" panose="020B0604020202020204" pitchFamily="34" charset="0"/>
              </a:rPr>
              <a:t>, називаючи їх системами підкріплення.</a:t>
            </a:r>
            <a:endParaRPr lang="uk-UA" sz="2400" dirty="0"/>
          </a:p>
        </p:txBody>
      </p:sp>
      <p:sp>
        <p:nvSpPr>
          <p:cNvPr id="5" name="Прямоугольник 4"/>
          <p:cNvSpPr/>
          <p:nvPr/>
        </p:nvSpPr>
        <p:spPr>
          <a:xfrm>
            <a:off x="309093" y="2967335"/>
            <a:ext cx="11706896" cy="830997"/>
          </a:xfrm>
          <a:prstGeom prst="rect">
            <a:avLst/>
          </a:prstGeom>
        </p:spPr>
        <p:txBody>
          <a:bodyPr wrap="square">
            <a:spAutoFit/>
          </a:bodyPr>
          <a:lstStyle/>
          <a:p>
            <a:pPr algn="just"/>
            <a:r>
              <a:rPr lang="ru-RU" sz="2400" b="1" i="0" dirty="0" smtClean="0">
                <a:solidFill>
                  <a:srgbClr val="252525"/>
                </a:solidFill>
                <a:effectLst/>
                <a:latin typeface="Arial" panose="020B0604020202020204" pitchFamily="34" charset="0"/>
              </a:rPr>
              <a:t>Система </a:t>
            </a:r>
            <a:r>
              <a:rPr lang="ru-RU" sz="2400" b="1" i="0" dirty="0" err="1" smtClean="0">
                <a:solidFill>
                  <a:srgbClr val="252525"/>
                </a:solidFill>
                <a:effectLst/>
                <a:latin typeface="Arial" panose="020B0604020202020204" pitchFamily="34" charset="0"/>
              </a:rPr>
              <a:t>підкріплення</a:t>
            </a:r>
            <a:r>
              <a:rPr lang="ru-RU" sz="2400" b="0" i="0" dirty="0" smtClean="0">
                <a:solidFill>
                  <a:srgbClr val="252525"/>
                </a:solidFill>
                <a:effectLst/>
                <a:latin typeface="Arial" panose="020B0604020202020204" pitchFamily="34" charset="0"/>
              </a:rPr>
              <a:t> — </a:t>
            </a:r>
            <a:r>
              <a:rPr lang="ru-RU" sz="2400" b="0" i="0" dirty="0" err="1" smtClean="0">
                <a:solidFill>
                  <a:srgbClr val="252525"/>
                </a:solidFill>
                <a:effectLst/>
                <a:latin typeface="Arial" panose="020B0604020202020204" pitchFamily="34" charset="0"/>
              </a:rPr>
              <a:t>це</a:t>
            </a:r>
            <a:r>
              <a:rPr lang="ru-RU" sz="2400" b="0" i="0" dirty="0" smtClean="0">
                <a:solidFill>
                  <a:srgbClr val="252525"/>
                </a:solidFill>
                <a:effectLst/>
                <a:latin typeface="Arial" panose="020B0604020202020204" pitchFamily="34" charset="0"/>
              </a:rPr>
              <a:t> будь-</a:t>
            </a:r>
            <a:r>
              <a:rPr lang="ru-RU" sz="2400" b="0" i="0" dirty="0" err="1" smtClean="0">
                <a:solidFill>
                  <a:srgbClr val="252525"/>
                </a:solidFill>
                <a:effectLst/>
                <a:latin typeface="Arial" panose="020B0604020202020204" pitchFamily="34" charset="0"/>
              </a:rPr>
              <a:t>який</a:t>
            </a:r>
            <a:r>
              <a:rPr lang="ru-RU" sz="2400" b="0" i="0" dirty="0" smtClean="0">
                <a:solidFill>
                  <a:srgbClr val="252525"/>
                </a:solidFill>
                <a:effectLst/>
                <a:latin typeface="Arial" panose="020B0604020202020204" pitchFamily="34" charset="0"/>
              </a:rPr>
              <a:t> </a:t>
            </a:r>
            <a:r>
              <a:rPr lang="ru-RU" sz="2400" b="0" i="0" dirty="0" err="1" smtClean="0">
                <a:solidFill>
                  <a:srgbClr val="252525"/>
                </a:solidFill>
                <a:effectLst/>
                <a:latin typeface="Arial" panose="020B0604020202020204" pitchFamily="34" charset="0"/>
              </a:rPr>
              <a:t>набір</a:t>
            </a:r>
            <a:r>
              <a:rPr lang="ru-RU" sz="2400" b="0" i="0" dirty="0" smtClean="0">
                <a:solidFill>
                  <a:srgbClr val="252525"/>
                </a:solidFill>
                <a:effectLst/>
                <a:latin typeface="Arial" panose="020B0604020202020204" pitchFamily="34" charset="0"/>
              </a:rPr>
              <a:t> правил, на </a:t>
            </a:r>
            <a:r>
              <a:rPr lang="ru-RU" sz="2400" b="0" i="0" dirty="0" err="1" smtClean="0">
                <a:solidFill>
                  <a:srgbClr val="252525"/>
                </a:solidFill>
                <a:effectLst/>
                <a:latin typeface="Arial" panose="020B0604020202020204" pitchFamily="34" charset="0"/>
              </a:rPr>
              <a:t>підставі</a:t>
            </a:r>
            <a:r>
              <a:rPr lang="ru-RU" sz="2400" b="0" i="0" dirty="0" smtClean="0">
                <a:solidFill>
                  <a:srgbClr val="252525"/>
                </a:solidFill>
                <a:effectLst/>
                <a:latin typeface="Arial" panose="020B0604020202020204" pitchFamily="34" charset="0"/>
              </a:rPr>
              <a:t> </a:t>
            </a:r>
            <a:r>
              <a:rPr lang="ru-RU" sz="2400" b="0" i="0" dirty="0" err="1" smtClean="0">
                <a:solidFill>
                  <a:srgbClr val="252525"/>
                </a:solidFill>
                <a:effectLst/>
                <a:latin typeface="Arial" panose="020B0604020202020204" pitchFamily="34" charset="0"/>
              </a:rPr>
              <a:t>яких</a:t>
            </a:r>
            <a:r>
              <a:rPr lang="ru-RU" sz="2400" b="0" i="0" dirty="0" smtClean="0">
                <a:solidFill>
                  <a:srgbClr val="252525"/>
                </a:solidFill>
                <a:effectLst/>
                <a:latin typeface="Arial" panose="020B0604020202020204" pitchFamily="34" charset="0"/>
              </a:rPr>
              <a:t> </a:t>
            </a:r>
            <a:r>
              <a:rPr lang="ru-RU" sz="2400" b="0" i="0" dirty="0" err="1" smtClean="0">
                <a:solidFill>
                  <a:srgbClr val="252525"/>
                </a:solidFill>
                <a:effectLst/>
                <a:latin typeface="Arial" panose="020B0604020202020204" pitchFamily="34" charset="0"/>
              </a:rPr>
              <a:t>можна</a:t>
            </a:r>
            <a:r>
              <a:rPr lang="ru-RU" sz="2400" b="0" i="0" dirty="0" smtClean="0">
                <a:solidFill>
                  <a:srgbClr val="252525"/>
                </a:solidFill>
                <a:effectLst/>
                <a:latin typeface="Arial" panose="020B0604020202020204" pitchFamily="34" charset="0"/>
              </a:rPr>
              <a:t> </a:t>
            </a:r>
            <a:r>
              <a:rPr lang="ru-RU" sz="2400" b="0" i="0" dirty="0" err="1" smtClean="0">
                <a:solidFill>
                  <a:srgbClr val="252525"/>
                </a:solidFill>
                <a:effectLst/>
                <a:latin typeface="Arial" panose="020B0604020202020204" pitchFamily="34" charset="0"/>
              </a:rPr>
              <a:t>змінювати</a:t>
            </a:r>
            <a:r>
              <a:rPr lang="ru-RU" sz="2400" b="0" i="0" dirty="0" smtClean="0">
                <a:solidFill>
                  <a:srgbClr val="252525"/>
                </a:solidFill>
                <a:effectLst/>
                <a:latin typeface="Arial" panose="020B0604020202020204" pitchFamily="34" charset="0"/>
              </a:rPr>
              <a:t> з </a:t>
            </a:r>
            <a:r>
              <a:rPr lang="ru-RU" sz="2400" b="0" i="0" dirty="0" err="1" smtClean="0">
                <a:solidFill>
                  <a:srgbClr val="252525"/>
                </a:solidFill>
                <a:effectLst/>
                <a:latin typeface="Arial" panose="020B0604020202020204" pitchFamily="34" charset="0"/>
              </a:rPr>
              <a:t>плином</a:t>
            </a:r>
            <a:r>
              <a:rPr lang="ru-RU" sz="2400" b="0" i="0" dirty="0" smtClean="0">
                <a:solidFill>
                  <a:srgbClr val="252525"/>
                </a:solidFill>
                <a:effectLst/>
                <a:latin typeface="Arial" panose="020B0604020202020204" pitchFamily="34" charset="0"/>
              </a:rPr>
              <a:t> часу </a:t>
            </a:r>
            <a:r>
              <a:rPr lang="ru-RU" sz="2400" b="0" i="0" dirty="0" err="1" smtClean="0">
                <a:solidFill>
                  <a:srgbClr val="252525"/>
                </a:solidFill>
                <a:effectLst/>
                <a:latin typeface="Arial" panose="020B0604020202020204" pitchFamily="34" charset="0"/>
              </a:rPr>
              <a:t>матрицю</a:t>
            </a:r>
            <a:r>
              <a:rPr lang="ru-RU" sz="2400" b="0" i="0" dirty="0" smtClean="0">
                <a:solidFill>
                  <a:srgbClr val="252525"/>
                </a:solidFill>
                <a:effectLst/>
                <a:latin typeface="Arial" panose="020B0604020202020204" pitchFamily="34" charset="0"/>
              </a:rPr>
              <a:t> </a:t>
            </a:r>
            <a:r>
              <a:rPr lang="ru-RU" sz="2400" b="0" i="0" dirty="0" err="1" smtClean="0">
                <a:solidFill>
                  <a:srgbClr val="252525"/>
                </a:solidFill>
                <a:effectLst/>
                <a:latin typeface="Arial" panose="020B0604020202020204" pitchFamily="34" charset="0"/>
              </a:rPr>
              <a:t>взаємодії</a:t>
            </a:r>
            <a:r>
              <a:rPr lang="ru-RU" sz="2400" b="0" i="0" dirty="0" smtClean="0">
                <a:solidFill>
                  <a:srgbClr val="252525"/>
                </a:solidFill>
                <a:effectLst/>
                <a:latin typeface="Arial" panose="020B0604020202020204" pitchFamily="34" charset="0"/>
              </a:rPr>
              <a:t> (</a:t>
            </a:r>
            <a:r>
              <a:rPr lang="ru-RU" sz="2400" b="0" i="0" dirty="0" err="1" smtClean="0">
                <a:solidFill>
                  <a:srgbClr val="252525"/>
                </a:solidFill>
                <a:effectLst/>
                <a:latin typeface="Arial" panose="020B0604020202020204" pitchFamily="34" charset="0"/>
              </a:rPr>
              <a:t>або</a:t>
            </a:r>
            <a:r>
              <a:rPr lang="ru-RU" sz="2400" b="0" i="0" dirty="0" smtClean="0">
                <a:solidFill>
                  <a:srgbClr val="252525"/>
                </a:solidFill>
                <a:effectLst/>
                <a:latin typeface="Arial" panose="020B0604020202020204" pitchFamily="34" charset="0"/>
              </a:rPr>
              <a:t> стан </a:t>
            </a:r>
            <a:r>
              <a:rPr lang="ru-RU" sz="2400" b="0" i="0" dirty="0" err="1" smtClean="0">
                <a:solidFill>
                  <a:srgbClr val="252525"/>
                </a:solidFill>
                <a:effectLst/>
                <a:latin typeface="Arial" panose="020B0604020202020204" pitchFamily="34" charset="0"/>
              </a:rPr>
              <a:t>пам'яті</a:t>
            </a:r>
            <a:r>
              <a:rPr lang="ru-RU" sz="2400" b="0" i="0" dirty="0" smtClean="0">
                <a:solidFill>
                  <a:srgbClr val="252525"/>
                </a:solidFill>
                <a:effectLst/>
                <a:latin typeface="Arial" panose="020B0604020202020204" pitchFamily="34" charset="0"/>
              </a:rPr>
              <a:t>) </a:t>
            </a:r>
            <a:r>
              <a:rPr lang="ru-RU" sz="2400" b="0" i="0" dirty="0" err="1" smtClean="0">
                <a:solidFill>
                  <a:srgbClr val="252525"/>
                </a:solidFill>
                <a:effectLst/>
                <a:latin typeface="Arial" panose="020B0604020202020204" pitchFamily="34" charset="0"/>
              </a:rPr>
              <a:t>перцептрону</a:t>
            </a:r>
            <a:r>
              <a:rPr lang="ru-RU" sz="2400" b="0" i="0" dirty="0" smtClean="0">
                <a:solidFill>
                  <a:srgbClr val="252525"/>
                </a:solidFill>
                <a:effectLst/>
                <a:latin typeface="Arial" panose="020B0604020202020204" pitchFamily="34" charset="0"/>
              </a:rPr>
              <a:t>.</a:t>
            </a:r>
            <a:endParaRPr lang="uk-UA" sz="2400" dirty="0"/>
          </a:p>
        </p:txBody>
      </p:sp>
      <p:sp>
        <p:nvSpPr>
          <p:cNvPr id="6" name="Прямоугольник 5"/>
          <p:cNvSpPr/>
          <p:nvPr/>
        </p:nvSpPr>
        <p:spPr>
          <a:xfrm>
            <a:off x="309092" y="3929877"/>
            <a:ext cx="11603865" cy="2677656"/>
          </a:xfrm>
          <a:prstGeom prst="rect">
            <a:avLst/>
          </a:prstGeom>
        </p:spPr>
        <p:txBody>
          <a:bodyPr wrap="square">
            <a:spAutoFit/>
          </a:bodyPr>
          <a:lstStyle/>
          <a:p>
            <a:pPr algn="just"/>
            <a:r>
              <a:rPr lang="uk-UA" sz="2400" b="0" i="0" dirty="0" smtClean="0">
                <a:effectLst/>
                <a:latin typeface="Arial" panose="020B0604020202020204" pitchFamily="34" charset="0"/>
              </a:rPr>
              <a:t>Описуючи ці системи підкріплення і уточнюючи можливі їхні види, </a:t>
            </a:r>
            <a:r>
              <a:rPr lang="uk-UA" sz="2400" b="0" i="0" dirty="0" err="1" smtClean="0">
                <a:effectLst/>
                <a:latin typeface="Arial" panose="020B0604020202020204" pitchFamily="34" charset="0"/>
              </a:rPr>
              <a:t>Розенблат</a:t>
            </a:r>
            <a:r>
              <a:rPr lang="uk-UA" sz="2400" b="0" i="0" dirty="0" smtClean="0">
                <a:effectLst/>
                <a:latin typeface="Arial" panose="020B0604020202020204" pitchFamily="34" charset="0"/>
              </a:rPr>
              <a:t> ґрунтувався на ідеях </a:t>
            </a:r>
            <a:r>
              <a:rPr lang="uk-UA" sz="2400" b="0" i="0" u="none" strike="noStrike" dirty="0" smtClean="0">
                <a:effectLst/>
                <a:latin typeface="Arial" panose="020B0604020202020204" pitchFamily="34" charset="0"/>
              </a:rPr>
              <a:t>Д. </a:t>
            </a:r>
            <a:r>
              <a:rPr lang="uk-UA" sz="2400" b="0" i="0" u="none" strike="noStrike" dirty="0" err="1" smtClean="0">
                <a:effectLst/>
                <a:latin typeface="Arial" panose="020B0604020202020204" pitchFamily="34" charset="0"/>
              </a:rPr>
              <a:t>Хебба</a:t>
            </a:r>
            <a:r>
              <a:rPr lang="en-GB" sz="2400" b="0" i="0" dirty="0" smtClean="0">
                <a:effectLst/>
                <a:latin typeface="Arial" panose="020B0604020202020204" pitchFamily="34" charset="0"/>
              </a:rPr>
              <a:t> </a:t>
            </a:r>
            <a:r>
              <a:rPr lang="uk-UA" sz="2400" b="0" i="0" dirty="0" smtClean="0">
                <a:effectLst/>
                <a:latin typeface="Arial" panose="020B0604020202020204" pitchFamily="34" charset="0"/>
              </a:rPr>
              <a:t>про навчання, запропонованих ним </a:t>
            </a:r>
            <a:r>
              <a:rPr lang="uk-UA" sz="2400" b="0" i="0" u="none" strike="noStrike" dirty="0" smtClean="0">
                <a:effectLst/>
                <a:latin typeface="Arial" panose="020B0604020202020204" pitchFamily="34" charset="0"/>
              </a:rPr>
              <a:t>1949</a:t>
            </a:r>
            <a:r>
              <a:rPr lang="uk-UA" sz="2400" b="0" i="0" dirty="0" smtClean="0">
                <a:effectLst/>
                <a:latin typeface="Arial" panose="020B0604020202020204" pitchFamily="34" charset="0"/>
              </a:rPr>
              <a:t> року, які можна перефразувати в наступне правило, яке складається з двох частин:</a:t>
            </a:r>
          </a:p>
          <a:p>
            <a:pPr algn="just">
              <a:buFont typeface="Arial" panose="020B0604020202020204" pitchFamily="34" charset="0"/>
              <a:buChar char="•"/>
            </a:pPr>
            <a:r>
              <a:rPr lang="uk-UA" sz="2400" b="0" i="0" dirty="0" smtClean="0">
                <a:effectLst/>
                <a:latin typeface="Arial" panose="020B0604020202020204" pitchFamily="34" charset="0"/>
              </a:rPr>
              <a:t>Якщо два нейрони з обох боків синапсу (з'єднання) активізуються одночасно (тобто синхронно), то міцність цього з'єднання зростає.</a:t>
            </a:r>
          </a:p>
          <a:p>
            <a:pPr algn="just">
              <a:buFont typeface="Arial" panose="020B0604020202020204" pitchFamily="34" charset="0"/>
              <a:buChar char="•"/>
            </a:pPr>
            <a:r>
              <a:rPr lang="uk-UA" sz="2400" b="0" i="0" dirty="0" smtClean="0">
                <a:effectLst/>
                <a:latin typeface="Arial" panose="020B0604020202020204" pitchFamily="34" charset="0"/>
              </a:rPr>
              <a:t>Якщо два нейрони з обох боків синапсу активізуються асинхронно, то такий синапс послаблюється або взагалі відмирає.</a:t>
            </a:r>
            <a:endParaRPr lang="uk-UA" sz="2400" b="0" i="0" dirty="0">
              <a:effectLst/>
              <a:latin typeface="Arial" panose="020B0604020202020204" pitchFamily="34" charset="0"/>
            </a:endParaRPr>
          </a:p>
        </p:txBody>
      </p:sp>
    </p:spTree>
    <p:extLst>
      <p:ext uri="{BB962C8B-B14F-4D97-AF65-F5344CB8AC3E}">
        <p14:creationId xmlns:p14="http://schemas.microsoft.com/office/powerpoint/2010/main" val="871851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06770" y="0"/>
            <a:ext cx="8993809" cy="707886"/>
          </a:xfrm>
          <a:prstGeom prst="rect">
            <a:avLst/>
          </a:prstGeom>
        </p:spPr>
        <p:txBody>
          <a:bodyPr wrap="none">
            <a:spAutoFit/>
          </a:bodyPr>
          <a:lstStyle/>
          <a:p>
            <a:pPr algn="ctr"/>
            <a:r>
              <a:rPr lang="uk-UA" sz="4000" b="1" i="0" dirty="0" smtClean="0">
                <a:solidFill>
                  <a:srgbClr val="000000"/>
                </a:solidFill>
                <a:effectLst/>
                <a:latin typeface="Arial" panose="020B0604020202020204" pitchFamily="34" charset="0"/>
              </a:rPr>
              <a:t>Навчання </a:t>
            </a:r>
            <a:r>
              <a:rPr lang="uk-UA" sz="4000" b="1" i="0" dirty="0" err="1" smtClean="0">
                <a:solidFill>
                  <a:srgbClr val="000000"/>
                </a:solidFill>
                <a:effectLst/>
                <a:latin typeface="Arial" panose="020B0604020202020204" pitchFamily="34" charset="0"/>
              </a:rPr>
              <a:t>персептрону</a:t>
            </a:r>
            <a:r>
              <a:rPr lang="uk-UA" sz="4000" b="1" i="0" dirty="0" smtClean="0">
                <a:solidFill>
                  <a:srgbClr val="000000"/>
                </a:solidFill>
                <a:effectLst/>
                <a:latin typeface="Arial" panose="020B0604020202020204" pitchFamily="34" charset="0"/>
              </a:rPr>
              <a:t> з учителем</a:t>
            </a:r>
            <a:endParaRPr lang="uk-UA" sz="4000" b="1" i="0" dirty="0">
              <a:solidFill>
                <a:srgbClr val="000000"/>
              </a:solidFill>
              <a:effectLst/>
              <a:latin typeface="Arial" panose="020B0604020202020204" pitchFamily="34" charset="0"/>
            </a:endParaRPr>
          </a:p>
        </p:txBody>
      </p:sp>
      <p:sp>
        <p:nvSpPr>
          <p:cNvPr id="5" name="Прямоугольник 4"/>
          <p:cNvSpPr/>
          <p:nvPr/>
        </p:nvSpPr>
        <p:spPr>
          <a:xfrm>
            <a:off x="682581" y="707886"/>
            <a:ext cx="11062952" cy="2677656"/>
          </a:xfrm>
          <a:prstGeom prst="rect">
            <a:avLst/>
          </a:prstGeom>
        </p:spPr>
        <p:txBody>
          <a:bodyPr wrap="square">
            <a:spAutoFit/>
          </a:bodyPr>
          <a:lstStyle/>
          <a:p>
            <a:pPr algn="just"/>
            <a:r>
              <a:rPr lang="ru-RU" sz="2800" b="0" i="0" dirty="0" err="1" smtClean="0">
                <a:effectLst/>
                <a:latin typeface="Arial" panose="020B0604020202020204" pitchFamily="34" charset="0"/>
              </a:rPr>
              <a:t>Класичний</a:t>
            </a:r>
            <a:r>
              <a:rPr lang="ru-RU" sz="2800" b="0" i="0" dirty="0" smtClean="0">
                <a:effectLst/>
                <a:latin typeface="Arial" panose="020B0604020202020204" pitchFamily="34" charset="0"/>
              </a:rPr>
              <a:t> метод </a:t>
            </a:r>
            <a:r>
              <a:rPr lang="ru-RU" sz="2800" b="0" i="0" dirty="0" err="1" smtClean="0">
                <a:effectLst/>
                <a:latin typeface="Arial" panose="020B0604020202020204" pitchFamily="34" charset="0"/>
              </a:rPr>
              <a:t>навчання</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перцептрону</a:t>
            </a:r>
            <a:r>
              <a:rPr lang="ru-RU" sz="2800" b="0" i="0" dirty="0" smtClean="0">
                <a:effectLst/>
                <a:latin typeface="Arial" panose="020B0604020202020204" pitchFamily="34" charset="0"/>
              </a:rPr>
              <a:t> — </a:t>
            </a:r>
            <a:r>
              <a:rPr lang="ru-RU" sz="2800" b="0" i="0" dirty="0" err="1" smtClean="0">
                <a:effectLst/>
                <a:latin typeface="Arial" panose="020B0604020202020204" pitchFamily="34" charset="0"/>
              </a:rPr>
              <a:t>це</a:t>
            </a:r>
            <a:r>
              <a:rPr lang="ru-RU" sz="2800" b="0" i="0" dirty="0" smtClean="0">
                <a:effectLst/>
                <a:latin typeface="Arial" panose="020B0604020202020204" pitchFamily="34" charset="0"/>
              </a:rPr>
              <a:t> </a:t>
            </a:r>
            <a:r>
              <a:rPr lang="ru-RU" sz="2800" b="0" i="1" dirty="0" smtClean="0">
                <a:effectLst/>
                <a:latin typeface="Arial" panose="020B0604020202020204" pitchFamily="34" charset="0"/>
              </a:rPr>
              <a:t>метод </a:t>
            </a:r>
            <a:r>
              <a:rPr lang="ru-RU" sz="2800" b="0" i="1" dirty="0" err="1" smtClean="0">
                <a:effectLst/>
                <a:latin typeface="Arial" panose="020B0604020202020204" pitchFamily="34" charset="0"/>
              </a:rPr>
              <a:t>корекції</a:t>
            </a:r>
            <a:r>
              <a:rPr lang="ru-RU" sz="2800" b="0" i="1" dirty="0" smtClean="0">
                <a:effectLst/>
                <a:latin typeface="Arial" panose="020B0604020202020204" pitchFamily="34" charset="0"/>
              </a:rPr>
              <a:t> </a:t>
            </a:r>
            <a:r>
              <a:rPr lang="ru-RU" sz="2800" b="0" i="1" dirty="0" err="1" smtClean="0">
                <a:effectLst/>
                <a:latin typeface="Arial" panose="020B0604020202020204" pitchFamily="34" charset="0"/>
              </a:rPr>
              <a:t>помилки</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Він</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являє</a:t>
            </a:r>
            <a:r>
              <a:rPr lang="ru-RU" sz="2800" b="0" i="0" dirty="0" smtClean="0">
                <a:effectLst/>
                <a:latin typeface="Arial" panose="020B0604020202020204" pitchFamily="34" charset="0"/>
              </a:rPr>
              <a:t> собою </a:t>
            </a:r>
            <a:r>
              <a:rPr lang="ru-RU" sz="2800" b="0" i="0" dirty="0" err="1" smtClean="0">
                <a:effectLst/>
                <a:latin typeface="Arial" panose="020B0604020202020204" pitchFamily="34" charset="0"/>
              </a:rPr>
              <a:t>такий</a:t>
            </a:r>
            <a:r>
              <a:rPr lang="ru-RU" sz="2800" b="0" i="0" dirty="0" smtClean="0">
                <a:effectLst/>
                <a:latin typeface="Arial" panose="020B0604020202020204" pitchFamily="34" charset="0"/>
              </a:rPr>
              <a:t> вид </a:t>
            </a:r>
            <a:r>
              <a:rPr lang="ru-RU" sz="2800" b="0" i="0" u="none" strike="noStrike" dirty="0" err="1" smtClean="0">
                <a:effectLst/>
                <a:latin typeface="Arial" panose="020B0604020202020204" pitchFamily="34" charset="0"/>
              </a:rPr>
              <a:t>навчання</a:t>
            </a:r>
            <a:r>
              <a:rPr lang="ru-RU" sz="2800" b="0" i="0" u="none" strike="noStrike" dirty="0" smtClean="0">
                <a:effectLst/>
                <a:latin typeface="Arial" panose="020B0604020202020204" pitchFamily="34" charset="0"/>
              </a:rPr>
              <a:t> з учителем</a:t>
            </a:r>
            <a:r>
              <a:rPr lang="ru-RU" sz="2800" b="0" i="0" dirty="0" smtClean="0">
                <a:effectLst/>
                <a:latin typeface="Arial" panose="020B0604020202020204" pitchFamily="34" charset="0"/>
              </a:rPr>
              <a:t>, при </a:t>
            </a:r>
            <a:r>
              <a:rPr lang="ru-RU" sz="2800" b="0" i="0" dirty="0" err="1" smtClean="0">
                <a:effectLst/>
                <a:latin typeface="Arial" panose="020B0604020202020204" pitchFamily="34" charset="0"/>
              </a:rPr>
              <a:t>якому</a:t>
            </a:r>
            <a:r>
              <a:rPr lang="ru-RU" sz="2800" b="0" i="0" dirty="0" smtClean="0">
                <a:effectLst/>
                <a:latin typeface="Arial" panose="020B0604020202020204" pitchFamily="34" charset="0"/>
              </a:rPr>
              <a:t> вага </a:t>
            </a:r>
            <a:r>
              <a:rPr lang="ru-RU" sz="2800" b="0" i="0" dirty="0" err="1" smtClean="0">
                <a:effectLst/>
                <a:latin typeface="Arial" panose="020B0604020202020204" pitchFamily="34" charset="0"/>
              </a:rPr>
              <a:t>зв'язку</a:t>
            </a:r>
            <a:r>
              <a:rPr lang="ru-RU" sz="2800" b="0" i="0" dirty="0" smtClean="0">
                <a:effectLst/>
                <a:latin typeface="Arial" panose="020B0604020202020204" pitchFamily="34" charset="0"/>
              </a:rPr>
              <a:t> не </a:t>
            </a:r>
            <a:r>
              <a:rPr lang="ru-RU" sz="2800" b="0" i="0" dirty="0" err="1" smtClean="0">
                <a:effectLst/>
                <a:latin typeface="Arial" panose="020B0604020202020204" pitchFamily="34" charset="0"/>
              </a:rPr>
              <a:t>змінюється</a:t>
            </a:r>
            <a:r>
              <a:rPr lang="ru-RU" sz="2800" b="0" i="0" dirty="0" smtClean="0">
                <a:effectLst/>
                <a:latin typeface="Arial" panose="020B0604020202020204" pitchFamily="34" charset="0"/>
              </a:rPr>
              <a:t> до тих </a:t>
            </a:r>
            <a:r>
              <a:rPr lang="ru-RU" sz="2800" b="0" i="0" dirty="0" err="1" smtClean="0">
                <a:effectLst/>
                <a:latin typeface="Arial" panose="020B0604020202020204" pitchFamily="34" charset="0"/>
              </a:rPr>
              <a:t>пір</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поки</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поточна</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реакція</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перцептрона</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залишається</a:t>
            </a:r>
            <a:r>
              <a:rPr lang="ru-RU" sz="2800" b="0" i="0" dirty="0" smtClean="0">
                <a:effectLst/>
                <a:latin typeface="Arial" panose="020B0604020202020204" pitchFamily="34" charset="0"/>
              </a:rPr>
              <a:t> правильною. При </a:t>
            </a:r>
            <a:r>
              <a:rPr lang="ru-RU" sz="2800" b="0" i="0" dirty="0" err="1" smtClean="0">
                <a:effectLst/>
                <a:latin typeface="Arial" panose="020B0604020202020204" pitchFamily="34" charset="0"/>
              </a:rPr>
              <a:t>появі</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неправильної</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реакції</a:t>
            </a:r>
            <a:r>
              <a:rPr lang="ru-RU" sz="2800" b="0" i="0" dirty="0" smtClean="0">
                <a:effectLst/>
                <a:latin typeface="Arial" panose="020B0604020202020204" pitchFamily="34" charset="0"/>
              </a:rPr>
              <a:t> вага </a:t>
            </a:r>
            <a:r>
              <a:rPr lang="ru-RU" sz="2800" b="0" i="0" dirty="0" err="1" smtClean="0">
                <a:effectLst/>
                <a:latin typeface="Arial" panose="020B0604020202020204" pitchFamily="34" charset="0"/>
              </a:rPr>
              <a:t>змінюється</a:t>
            </a:r>
            <a:r>
              <a:rPr lang="ru-RU" sz="2800" b="0" i="0" dirty="0" smtClean="0">
                <a:effectLst/>
                <a:latin typeface="Arial" panose="020B0604020202020204" pitchFamily="34" charset="0"/>
              </a:rPr>
              <a:t> на </a:t>
            </a:r>
            <a:r>
              <a:rPr lang="ru-RU" sz="2800" b="0" i="0" dirty="0" err="1" smtClean="0">
                <a:effectLst/>
                <a:latin typeface="Arial" panose="020B0604020202020204" pitchFamily="34" charset="0"/>
              </a:rPr>
              <a:t>одиницю</a:t>
            </a:r>
            <a:r>
              <a:rPr lang="ru-RU" sz="2800" b="0" i="0" dirty="0" smtClean="0">
                <a:effectLst/>
                <a:latin typeface="Arial" panose="020B0604020202020204" pitchFamily="34" charset="0"/>
              </a:rPr>
              <a:t>, а знак (+/-) </a:t>
            </a:r>
            <a:r>
              <a:rPr lang="ru-RU" sz="2800" b="0" i="0" dirty="0" err="1" smtClean="0">
                <a:effectLst/>
                <a:latin typeface="Arial" panose="020B0604020202020204" pitchFamily="34" charset="0"/>
              </a:rPr>
              <a:t>визначається</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протилежним</a:t>
            </a:r>
            <a:r>
              <a:rPr lang="ru-RU" sz="2800" b="0" i="0" dirty="0" smtClean="0">
                <a:effectLst/>
                <a:latin typeface="Arial" panose="020B0604020202020204" pitchFamily="34" charset="0"/>
              </a:rPr>
              <a:t> </a:t>
            </a:r>
            <a:r>
              <a:rPr lang="ru-RU" sz="2800" b="0" i="0" dirty="0" err="1" smtClean="0">
                <a:effectLst/>
                <a:latin typeface="Arial" panose="020B0604020202020204" pitchFamily="34" charset="0"/>
              </a:rPr>
              <a:t>від</a:t>
            </a:r>
            <a:r>
              <a:rPr lang="ru-RU" sz="2800" b="0" i="0" dirty="0" smtClean="0">
                <a:effectLst/>
                <a:latin typeface="Arial" panose="020B0604020202020204" pitchFamily="34" charset="0"/>
              </a:rPr>
              <a:t> знаку </a:t>
            </a:r>
            <a:r>
              <a:rPr lang="ru-RU" sz="2800" b="0" i="0" dirty="0" err="1" smtClean="0">
                <a:effectLst/>
                <a:latin typeface="Arial" panose="020B0604020202020204" pitchFamily="34" charset="0"/>
              </a:rPr>
              <a:t>помилки</a:t>
            </a:r>
            <a:r>
              <a:rPr lang="ru-RU" sz="2800" b="0" i="0" dirty="0" smtClean="0">
                <a:effectLst/>
                <a:latin typeface="Arial" panose="020B0604020202020204" pitchFamily="34" charset="0"/>
              </a:rPr>
              <a:t>.</a:t>
            </a:r>
            <a:endParaRPr lang="uk-UA" sz="2800" dirty="0"/>
          </a:p>
        </p:txBody>
      </p:sp>
      <p:sp>
        <p:nvSpPr>
          <p:cNvPr id="6" name="Прямоугольник 5"/>
          <p:cNvSpPr/>
          <p:nvPr/>
        </p:nvSpPr>
        <p:spPr>
          <a:xfrm>
            <a:off x="682581" y="3582147"/>
            <a:ext cx="11062952" cy="2246769"/>
          </a:xfrm>
          <a:prstGeom prst="rect">
            <a:avLst/>
          </a:prstGeom>
        </p:spPr>
        <p:txBody>
          <a:bodyPr wrap="square">
            <a:spAutoFit/>
          </a:bodyPr>
          <a:lstStyle/>
          <a:p>
            <a:pPr algn="just"/>
            <a:r>
              <a:rPr lang="uk-UA" sz="2800" b="0" i="0" dirty="0" smtClean="0">
                <a:solidFill>
                  <a:srgbClr val="252525"/>
                </a:solidFill>
                <a:effectLst/>
                <a:latin typeface="Arial" panose="020B0604020202020204" pitchFamily="34" charset="0"/>
              </a:rPr>
              <a:t>Припустимо, ми хочемо навчити </a:t>
            </a:r>
            <a:r>
              <a:rPr lang="uk-UA" sz="2800" b="0" i="0" dirty="0" err="1" smtClean="0">
                <a:solidFill>
                  <a:srgbClr val="252525"/>
                </a:solidFill>
                <a:effectLst/>
                <a:latin typeface="Arial" panose="020B0604020202020204" pitchFamily="34" charset="0"/>
              </a:rPr>
              <a:t>перцептрон</a:t>
            </a:r>
            <a:r>
              <a:rPr lang="uk-UA" sz="2800" b="0" i="0" dirty="0" smtClean="0">
                <a:solidFill>
                  <a:srgbClr val="252525"/>
                </a:solidFill>
                <a:effectLst/>
                <a:latin typeface="Arial" panose="020B0604020202020204" pitchFamily="34" charset="0"/>
              </a:rPr>
              <a:t> розділяти два класи об'єктів так, щоби при пред'явленні об'єктів першого класу вихід </a:t>
            </a:r>
            <a:r>
              <a:rPr lang="uk-UA" sz="2800" b="0" i="0" dirty="0" err="1" smtClean="0">
                <a:solidFill>
                  <a:srgbClr val="252525"/>
                </a:solidFill>
                <a:effectLst/>
                <a:latin typeface="Arial" panose="020B0604020202020204" pitchFamily="34" charset="0"/>
              </a:rPr>
              <a:t>перцептрона</a:t>
            </a:r>
            <a:r>
              <a:rPr lang="uk-UA" sz="2800" b="0" i="0" dirty="0" smtClean="0">
                <a:solidFill>
                  <a:srgbClr val="252525"/>
                </a:solidFill>
                <a:effectLst/>
                <a:latin typeface="Arial" panose="020B0604020202020204" pitchFamily="34" charset="0"/>
              </a:rPr>
              <a:t> був позитивний (+1), а при пред'явленні об'єктів другого класу — негативним (-1). Для цього виконаємо наступний алгоритм:</a:t>
            </a:r>
            <a:endParaRPr lang="uk-UA" sz="2800" dirty="0"/>
          </a:p>
        </p:txBody>
      </p:sp>
    </p:spTree>
    <p:extLst>
      <p:ext uri="{BB962C8B-B14F-4D97-AF65-F5344CB8AC3E}">
        <p14:creationId xmlns:p14="http://schemas.microsoft.com/office/powerpoint/2010/main" val="2762870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Прямоугольник 1"/>
          <p:cNvSpPr/>
          <p:nvPr/>
        </p:nvSpPr>
        <p:spPr>
          <a:xfrm>
            <a:off x="1991995" y="0"/>
            <a:ext cx="9223359" cy="707886"/>
          </a:xfrm>
          <a:prstGeom prst="rect">
            <a:avLst/>
          </a:prstGeom>
        </p:spPr>
        <p:txBody>
          <a:bodyPr wrap="none">
            <a:spAutoFit/>
          </a:bodyPr>
          <a:lstStyle/>
          <a:p>
            <a:pPr algn="ctr"/>
            <a:r>
              <a:rPr lang="uk-UA" sz="4000" b="1" i="0" dirty="0" smtClean="0">
                <a:solidFill>
                  <a:srgbClr val="000000"/>
                </a:solidFill>
                <a:effectLst/>
                <a:latin typeface="Arial" panose="020B0604020202020204" pitchFamily="34" charset="0"/>
              </a:rPr>
              <a:t>Навчання </a:t>
            </a:r>
            <a:r>
              <a:rPr lang="uk-UA" sz="4000" b="1" i="0" dirty="0" err="1" smtClean="0">
                <a:solidFill>
                  <a:srgbClr val="000000"/>
                </a:solidFill>
                <a:effectLst/>
                <a:latin typeface="Arial" panose="020B0604020202020204" pitchFamily="34" charset="0"/>
              </a:rPr>
              <a:t>персептрону</a:t>
            </a:r>
            <a:r>
              <a:rPr lang="uk-UA" sz="4000" b="1" i="0" dirty="0" smtClean="0">
                <a:solidFill>
                  <a:srgbClr val="000000"/>
                </a:solidFill>
                <a:effectLst/>
                <a:latin typeface="Arial" panose="020B0604020202020204" pitchFamily="34" charset="0"/>
              </a:rPr>
              <a:t> без учителя</a:t>
            </a:r>
            <a:endParaRPr lang="uk-UA" sz="4000" b="1" i="0" dirty="0">
              <a:solidFill>
                <a:srgbClr val="000000"/>
              </a:solidFill>
              <a:effectLst/>
              <a:latin typeface="Arial" panose="020B0604020202020204" pitchFamily="34" charset="0"/>
            </a:endParaRPr>
          </a:p>
        </p:txBody>
      </p:sp>
      <p:sp>
        <p:nvSpPr>
          <p:cNvPr id="6" name="Rectangle 5"/>
          <p:cNvSpPr>
            <a:spLocks noChangeArrowheads="1"/>
          </p:cNvSpPr>
          <p:nvPr/>
        </p:nvSpPr>
        <p:spPr bwMode="auto">
          <a:xfrm>
            <a:off x="626931" y="1333034"/>
            <a:ext cx="11103513" cy="448005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4761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effectLst/>
                <a:cs typeface="Arial" panose="020B0604020202020204" pitchFamily="34" charset="0"/>
              </a:rPr>
              <a:t>Крім класичного методу навчання </a:t>
            </a:r>
            <a:r>
              <a:rPr kumimoji="0" lang="uk-UA" altLang="uk-UA" sz="2400" b="0" i="0" u="none" strike="noStrike" cap="none" normalizeH="0" baseline="0" dirty="0" err="1" smtClean="0">
                <a:ln>
                  <a:noFill/>
                </a:ln>
                <a:effectLst/>
                <a:cs typeface="Arial" panose="020B0604020202020204" pitchFamily="34" charset="0"/>
              </a:rPr>
              <a:t>перцептрону</a:t>
            </a:r>
            <a:r>
              <a:rPr kumimoji="0" lang="uk-UA" altLang="uk-UA" sz="2400" b="0" i="0" u="none" strike="noStrike" cap="none" normalizeH="0" baseline="0" dirty="0" smtClean="0">
                <a:ln>
                  <a:noFill/>
                </a:ln>
                <a:effectLst/>
                <a:cs typeface="Arial" panose="020B0604020202020204" pitchFamily="34" charset="0"/>
              </a:rPr>
              <a:t>, </a:t>
            </a:r>
            <a:r>
              <a:rPr kumimoji="0" lang="uk-UA" altLang="uk-UA" sz="2400" b="0" i="0" u="none" strike="noStrike" cap="none" normalizeH="0" baseline="0" dirty="0" err="1" smtClean="0">
                <a:ln>
                  <a:noFill/>
                </a:ln>
                <a:effectLst/>
                <a:cs typeface="Arial" panose="020B0604020202020204" pitchFamily="34" charset="0"/>
              </a:rPr>
              <a:t>Розенблат</a:t>
            </a:r>
            <a:r>
              <a:rPr kumimoji="0" lang="uk-UA" altLang="uk-UA" sz="2400" b="0" i="0" u="none" strike="noStrike" cap="none" normalizeH="0" baseline="0" dirty="0" smtClean="0">
                <a:ln>
                  <a:noFill/>
                </a:ln>
                <a:effectLst/>
                <a:cs typeface="Arial" panose="020B0604020202020204" pitchFamily="34" charset="0"/>
              </a:rPr>
              <a:t> також ввів поняття про навчання без учителя, запропонувавши наступний спосіб навчання:</a:t>
            </a:r>
            <a:endParaRPr kumimoji="0" lang="uk-UA" altLang="uk-UA" sz="2400" b="0" i="0" u="none" strike="noStrike" cap="none" normalizeH="0" baseline="0" dirty="0" smtClean="0">
              <a:ln>
                <a:noFill/>
              </a:ln>
              <a:effectLst/>
            </a:endParaRPr>
          </a:p>
          <a:p>
            <a:pPr marL="0" marR="0" lvl="0" indent="0" algn="just" defTabSz="914400" rtl="0" eaLnBrk="0" fontAlgn="base" latinLnBrk="0" hangingPunct="0">
              <a:lnSpc>
                <a:spcPct val="100000"/>
              </a:lnSpc>
              <a:spcBef>
                <a:spcPct val="0"/>
              </a:spcBef>
              <a:spcAft>
                <a:spcPct val="0"/>
              </a:spcAft>
              <a:buClrTx/>
              <a:buSzTx/>
              <a:tabLst/>
            </a:pPr>
            <a:r>
              <a:rPr kumimoji="0" lang="uk-UA" altLang="uk-UA" sz="2400" b="1" i="0" u="none" strike="noStrike" cap="none" normalizeH="0" baseline="0" dirty="0" smtClean="0">
                <a:ln>
                  <a:noFill/>
                </a:ln>
                <a:effectLst/>
                <a:cs typeface="Arial" panose="020B0604020202020204" pitchFamily="34" charset="0"/>
              </a:rPr>
              <a:t>Альфа-система підкріплення</a:t>
            </a:r>
            <a:r>
              <a:rPr kumimoji="0" lang="uk-UA" altLang="uk-UA" sz="2400" b="0" i="0" u="none" strike="noStrike" cap="none" normalizeH="0" baseline="0" dirty="0" smtClean="0">
                <a:ln>
                  <a:noFill/>
                </a:ln>
                <a:effectLst/>
                <a:cs typeface="Arial" panose="020B0604020202020204" pitchFamily="34" charset="0"/>
              </a:rPr>
              <a:t> — це система підкріплення, за якої ваги </a:t>
            </a:r>
          </a:p>
          <a:p>
            <a:pPr marL="0" marR="0" lvl="0" indent="0" algn="just" defTabSz="914400" rtl="0" eaLnBrk="0" fontAlgn="base" latinLnBrk="0" hangingPunct="0">
              <a:lnSpc>
                <a:spcPct val="100000"/>
              </a:lnSpc>
              <a:spcBef>
                <a:spcPct val="0"/>
              </a:spcBef>
              <a:spcAft>
                <a:spcPct val="0"/>
              </a:spcAft>
              <a:buClrTx/>
              <a:buSzTx/>
              <a:tabLst/>
            </a:pPr>
            <a:r>
              <a:rPr kumimoji="0" lang="uk-UA" altLang="uk-UA" sz="2400" b="0" i="0" u="none" strike="noStrike" cap="none" normalizeH="0" baseline="0" dirty="0" smtClean="0">
                <a:ln>
                  <a:noFill/>
                </a:ln>
                <a:effectLst/>
                <a:cs typeface="Arial" panose="020B0604020202020204" pitchFamily="34" charset="0"/>
              </a:rPr>
              <a:t>всіх </a:t>
            </a:r>
            <a:r>
              <a:rPr kumimoji="0" lang="uk-UA" altLang="uk-UA" sz="2400" b="0" i="1" u="none" strike="noStrike" cap="none" normalizeH="0" baseline="0" dirty="0" smtClean="0">
                <a:ln>
                  <a:noFill/>
                </a:ln>
                <a:effectLst/>
                <a:cs typeface="Arial" panose="020B0604020202020204" pitchFamily="34" charset="0"/>
              </a:rPr>
              <a:t>активних</a:t>
            </a:r>
            <a:r>
              <a:rPr kumimoji="0" lang="uk-UA" altLang="uk-UA" sz="2400" b="0" i="0" u="none" strike="noStrike" cap="none" normalizeH="0" baseline="0" dirty="0" smtClean="0">
                <a:ln>
                  <a:noFill/>
                </a:ln>
                <a:effectLst/>
                <a:cs typeface="Arial" panose="020B0604020202020204" pitchFamily="34" charset="0"/>
              </a:rPr>
              <a:t> </a:t>
            </a:r>
            <a:r>
              <a:rPr kumimoji="0" lang="uk-UA" altLang="uk-UA" sz="2400" b="0" i="0" u="none" strike="noStrike" cap="none" normalizeH="0" baseline="0" dirty="0" err="1" smtClean="0">
                <a:ln>
                  <a:noFill/>
                </a:ln>
                <a:effectLst/>
                <a:cs typeface="Arial" panose="020B0604020202020204" pitchFamily="34" charset="0"/>
              </a:rPr>
              <a:t>зв'язків</a:t>
            </a:r>
            <a:r>
              <a:rPr kumimoji="0" lang="uk-UA" altLang="uk-UA" sz="2400" b="0" i="0" u="none" strike="noStrike" cap="none" normalizeH="0" baseline="0" dirty="0" smtClean="0">
                <a:ln>
                  <a:noFill/>
                </a:ln>
                <a:effectLst/>
                <a:cs typeface="Arial" panose="020B0604020202020204" pitchFamily="34" charset="0"/>
              </a:rPr>
              <a:t>, що ведуть до елемента, змінюються на однакову величину r, а ваги </a:t>
            </a:r>
            <a:r>
              <a:rPr kumimoji="0" lang="uk-UA" altLang="uk-UA" sz="2400" b="0" i="1" u="none" strike="noStrike" cap="none" normalizeH="0" baseline="0" dirty="0" smtClean="0">
                <a:ln>
                  <a:noFill/>
                </a:ln>
                <a:effectLst/>
                <a:cs typeface="Arial" panose="020B0604020202020204" pitchFamily="34" charset="0"/>
              </a:rPr>
              <a:t>неактивних</a:t>
            </a:r>
            <a:r>
              <a:rPr kumimoji="0" lang="uk-UA" altLang="uk-UA" sz="2400" b="0" i="0" u="none" strike="noStrike" cap="none" normalizeH="0" baseline="0" dirty="0" smtClean="0">
                <a:ln>
                  <a:noFill/>
                </a:ln>
                <a:effectLst/>
                <a:cs typeface="Arial" panose="020B0604020202020204" pitchFamily="34" charset="0"/>
              </a:rPr>
              <a:t> </a:t>
            </a:r>
            <a:r>
              <a:rPr kumimoji="0" lang="uk-UA" altLang="uk-UA" sz="2400" b="0" i="0" u="none" strike="noStrike" cap="none" normalizeH="0" baseline="0" dirty="0" err="1" smtClean="0">
                <a:ln>
                  <a:noFill/>
                </a:ln>
                <a:effectLst/>
                <a:cs typeface="Arial" panose="020B0604020202020204" pitchFamily="34" charset="0"/>
              </a:rPr>
              <a:t>зв'язків</a:t>
            </a:r>
            <a:r>
              <a:rPr kumimoji="0" lang="uk-UA" altLang="uk-UA" sz="2400" b="0" i="0" u="none" strike="noStrike" cap="none" normalizeH="0" baseline="0" dirty="0" smtClean="0">
                <a:ln>
                  <a:noFill/>
                </a:ln>
                <a:effectLst/>
                <a:cs typeface="Arial" panose="020B0604020202020204" pitchFamily="34" charset="0"/>
              </a:rPr>
              <a:t> за цей час не змінюються.</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effectLst/>
                <a:cs typeface="Arial" panose="020B0604020202020204" pitchFamily="34" charset="0"/>
              </a:rPr>
              <a:t>Пізніше, з розробкою поняття багатошарового </a:t>
            </a:r>
            <a:r>
              <a:rPr kumimoji="0" lang="uk-UA" altLang="uk-UA" sz="2400" b="0" i="0" u="none" strike="noStrike" cap="none" normalizeH="0" baseline="0" dirty="0" err="1" smtClean="0">
                <a:ln>
                  <a:noFill/>
                </a:ln>
                <a:effectLst/>
                <a:cs typeface="Arial" panose="020B0604020202020204" pitchFamily="34" charset="0"/>
              </a:rPr>
              <a:t>перцептрону</a:t>
            </a:r>
            <a:r>
              <a:rPr kumimoji="0" lang="uk-UA" altLang="uk-UA" sz="2400" b="0" i="0" u="none" strike="noStrike" cap="none" normalizeH="0" baseline="0" dirty="0" smtClean="0">
                <a:ln>
                  <a:noFill/>
                </a:ln>
                <a:effectLst/>
                <a:cs typeface="Arial" panose="020B0604020202020204" pitchFamily="34" charset="0"/>
              </a:rPr>
              <a:t>, альфа-систему було модифіковано, і її стали називати </a:t>
            </a:r>
            <a:r>
              <a:rPr kumimoji="0" lang="uk-UA" altLang="uk-UA" sz="2400" b="0" i="1" u="none" strike="noStrike" cap="none" normalizeH="0" baseline="0" dirty="0" smtClean="0">
                <a:ln>
                  <a:noFill/>
                </a:ln>
                <a:effectLst/>
                <a:cs typeface="Arial" panose="020B0604020202020204" pitchFamily="34" charset="0"/>
              </a:rPr>
              <a:t>дельта-правилом</a:t>
            </a:r>
            <a:r>
              <a:rPr kumimoji="0" lang="uk-UA" altLang="uk-UA" sz="2400" b="0" i="0" u="none" strike="noStrike" cap="none" normalizeH="0" baseline="0" dirty="0" smtClean="0">
                <a:ln>
                  <a:noFill/>
                </a:ln>
                <a:effectLst/>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effectLst/>
                <a:cs typeface="Arial" panose="020B0604020202020204" pitchFamily="34" charset="0"/>
              </a:rPr>
              <a:t>Модифікацію було проведено з метою зробити функцію навчання</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err="1" smtClean="0">
                <a:ln>
                  <a:noFill/>
                </a:ln>
                <a:effectLst/>
                <a:cs typeface="Arial" panose="020B0604020202020204" pitchFamily="34" charset="0"/>
              </a:rPr>
              <a:t>диференційовною</a:t>
            </a:r>
            <a:r>
              <a:rPr kumimoji="0" lang="uk-UA" altLang="uk-UA" sz="2400" b="0" i="0" u="none" strike="noStrike" cap="none" normalizeH="0" baseline="0" dirty="0" smtClean="0">
                <a:ln>
                  <a:noFill/>
                </a:ln>
                <a:effectLst/>
                <a:cs typeface="Arial" panose="020B0604020202020204" pitchFamily="34" charset="0"/>
              </a:rPr>
              <a:t> (наприклад, </a:t>
            </a:r>
            <a:r>
              <a:rPr kumimoji="0" lang="uk-UA" altLang="uk-UA" sz="2400" b="0" i="0" u="none" strike="noStrike" cap="none" normalizeH="0" baseline="0" dirty="0" err="1" smtClean="0">
                <a:ln>
                  <a:noFill/>
                </a:ln>
                <a:effectLst/>
                <a:cs typeface="Arial" panose="020B0604020202020204" pitchFamily="34" charset="0"/>
              </a:rPr>
              <a:t>сигмоїдною</a:t>
            </a:r>
            <a:r>
              <a:rPr kumimoji="0" lang="uk-UA" altLang="uk-UA" sz="2400" b="0" i="0" u="none" strike="noStrike" cap="none" normalizeH="0" baseline="0" dirty="0" smtClean="0">
                <a:ln>
                  <a:noFill/>
                </a:ln>
                <a:effectLst/>
                <a:cs typeface="Arial" panose="020B0604020202020204" pitchFamily="34" charset="0"/>
              </a:rPr>
              <a:t>), що в свою чергу потрібно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effectLst/>
                <a:cs typeface="Arial" panose="020B0604020202020204" pitchFamily="34" charset="0"/>
              </a:rPr>
              <a:t>для застосування методу градієнтного спуску, завдяки якому можливе навчання більше ніж одного шару…</a:t>
            </a:r>
          </a:p>
        </p:txBody>
      </p:sp>
      <p:sp>
        <p:nvSpPr>
          <p:cNvPr id="8" name="AutoShape 7" descr="{\displaystyle u_{j}}"/>
          <p:cNvSpPr>
            <a:spLocks noChangeAspect="1" noChangeArrowheads="1"/>
          </p:cNvSpPr>
          <p:nvPr/>
        </p:nvSpPr>
        <p:spPr bwMode="auto">
          <a:xfrm>
            <a:off x="6835452" y="2602436"/>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221811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5617" y="0"/>
            <a:ext cx="10515600" cy="549275"/>
          </a:xfrm>
        </p:spPr>
        <p:txBody>
          <a:bodyPr>
            <a:normAutofit fontScale="90000"/>
          </a:bodyPr>
          <a:lstStyle/>
          <a:p>
            <a:pPr algn="ctr"/>
            <a:r>
              <a:rPr lang="uk-UA" b="1" dirty="0"/>
              <a:t>Застосування </a:t>
            </a:r>
            <a:r>
              <a:rPr lang="uk-UA" b="1" dirty="0" err="1" smtClean="0"/>
              <a:t>перцептронів</a:t>
            </a:r>
            <a:endParaRPr lang="uk-UA" b="1" dirty="0"/>
          </a:p>
        </p:txBody>
      </p:sp>
      <p:sp>
        <p:nvSpPr>
          <p:cNvPr id="4" name="Прямоугольник 3"/>
          <p:cNvSpPr/>
          <p:nvPr/>
        </p:nvSpPr>
        <p:spPr>
          <a:xfrm>
            <a:off x="531224" y="866563"/>
            <a:ext cx="10839994" cy="5170646"/>
          </a:xfrm>
          <a:prstGeom prst="rect">
            <a:avLst/>
          </a:prstGeom>
        </p:spPr>
        <p:txBody>
          <a:bodyPr wrap="square">
            <a:spAutoFit/>
          </a:bodyPr>
          <a:lstStyle/>
          <a:p>
            <a:pPr algn="just"/>
            <a:r>
              <a:rPr lang="uk-UA" sz="3000" dirty="0" err="1">
                <a:latin typeface="Arial" panose="020B0604020202020204" pitchFamily="34" charset="0"/>
              </a:rPr>
              <a:t>Перцептрон</a:t>
            </a:r>
            <a:r>
              <a:rPr lang="uk-UA" sz="3000" dirty="0">
                <a:latin typeface="Arial" panose="020B0604020202020204" pitchFamily="34" charset="0"/>
              </a:rPr>
              <a:t> може бути використано, наприклад, для апроксимації функцій, для задачі прогнозування (й еквівалентної їй задачі розпізнавання образів), що вимагає високої точності, та задачі керування агентами, що вимагає високої швидкості навчання.</a:t>
            </a:r>
          </a:p>
          <a:p>
            <a:pPr algn="just"/>
            <a:r>
              <a:rPr lang="uk-UA" sz="3000" dirty="0">
                <a:latin typeface="Arial" panose="020B0604020202020204" pitchFamily="34" charset="0"/>
              </a:rPr>
              <a:t>У практичних задачах від </a:t>
            </a:r>
            <a:r>
              <a:rPr lang="uk-UA" sz="3000" dirty="0" err="1">
                <a:latin typeface="Arial" panose="020B0604020202020204" pitchFamily="34" charset="0"/>
              </a:rPr>
              <a:t>перцептрона</a:t>
            </a:r>
            <a:r>
              <a:rPr lang="uk-UA" sz="3000" dirty="0">
                <a:latin typeface="Arial" panose="020B0604020202020204" pitchFamily="34" charset="0"/>
              </a:rPr>
              <a:t> </a:t>
            </a:r>
            <a:r>
              <a:rPr lang="uk-UA" sz="3000" dirty="0" err="1">
                <a:latin typeface="Arial" panose="020B0604020202020204" pitchFamily="34" charset="0"/>
              </a:rPr>
              <a:t>вимагатиметься</a:t>
            </a:r>
            <a:r>
              <a:rPr lang="uk-UA" sz="3000" dirty="0">
                <a:latin typeface="Arial" panose="020B0604020202020204" pitchFamily="34" charset="0"/>
              </a:rPr>
              <a:t> можливість вибору більш ніж з двох варіантів, а отже, на виході в нього має бути більше одного </a:t>
            </a:r>
            <a:r>
              <a:rPr lang="en-GB" sz="3000" dirty="0">
                <a:latin typeface="Arial" panose="020B0604020202020204" pitchFamily="34" charset="0"/>
              </a:rPr>
              <a:t>R-</a:t>
            </a:r>
            <a:r>
              <a:rPr lang="uk-UA" sz="3000" dirty="0">
                <a:latin typeface="Arial" panose="020B0604020202020204" pitchFamily="34" charset="0"/>
              </a:rPr>
              <a:t>елемента. Як показано </a:t>
            </a:r>
            <a:r>
              <a:rPr lang="uk-UA" sz="3000" dirty="0" err="1">
                <a:latin typeface="Arial" panose="020B0604020202020204" pitchFamily="34" charset="0"/>
              </a:rPr>
              <a:t>Розенблатом</a:t>
            </a:r>
            <a:r>
              <a:rPr lang="uk-UA" sz="3000" dirty="0">
                <a:latin typeface="Arial" panose="020B0604020202020204" pitchFamily="34" charset="0"/>
              </a:rPr>
              <a:t>, характеристики таких систем не відрізняються суттєво від характеристик елементарного </a:t>
            </a:r>
            <a:r>
              <a:rPr lang="uk-UA" sz="3000" dirty="0" err="1" smtClean="0">
                <a:latin typeface="Arial" panose="020B0604020202020204" pitchFamily="34" charset="0"/>
              </a:rPr>
              <a:t>перцептрона</a:t>
            </a:r>
            <a:r>
              <a:rPr lang="uk-UA" sz="3000" dirty="0" smtClean="0">
                <a:latin typeface="Arial" panose="020B0604020202020204" pitchFamily="34" charset="0"/>
              </a:rPr>
              <a:t>.</a:t>
            </a:r>
            <a:endParaRPr lang="uk-UA" sz="3000" dirty="0">
              <a:effectLst/>
              <a:latin typeface="Arial" panose="020B0604020202020204" pitchFamily="34" charset="0"/>
            </a:endParaRPr>
          </a:p>
        </p:txBody>
      </p:sp>
    </p:spTree>
    <p:extLst>
      <p:ext uri="{BB962C8B-B14F-4D97-AF65-F5344CB8AC3E}">
        <p14:creationId xmlns:p14="http://schemas.microsoft.com/office/powerpoint/2010/main" val="3130083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5165" y="154547"/>
            <a:ext cx="7701567" cy="923330"/>
          </a:xfrm>
          <a:prstGeom prst="rect">
            <a:avLst/>
          </a:prstGeom>
          <a:noFill/>
        </p:spPr>
        <p:txBody>
          <a:bodyPr wrap="square" rtlCol="0">
            <a:spAutoFit/>
          </a:bodyPr>
          <a:lstStyle/>
          <a:p>
            <a:pPr algn="ctr"/>
            <a:r>
              <a:rPr lang="uk-UA" sz="5400" dirty="0" smtClean="0"/>
              <a:t>Ідея виникнення </a:t>
            </a:r>
            <a:endParaRPr lang="uk-UA" sz="5400" dirty="0"/>
          </a:p>
        </p:txBody>
      </p:sp>
      <p:pic>
        <p:nvPicPr>
          <p:cNvPr id="10" name="Рисунок 9"/>
          <p:cNvPicPr>
            <a:picLocks noChangeAspect="1"/>
          </p:cNvPicPr>
          <p:nvPr/>
        </p:nvPicPr>
        <p:blipFill>
          <a:blip r:embed="rId2"/>
          <a:stretch>
            <a:fillRect/>
          </a:stretch>
        </p:blipFill>
        <p:spPr>
          <a:xfrm>
            <a:off x="3659143" y="3614535"/>
            <a:ext cx="4410075" cy="3028950"/>
          </a:xfrm>
          <a:prstGeom prst="rect">
            <a:avLst/>
          </a:prstGeom>
        </p:spPr>
      </p:pic>
      <p:pic>
        <p:nvPicPr>
          <p:cNvPr id="11" name="Рисунок 10"/>
          <p:cNvPicPr>
            <a:picLocks noChangeAspect="1"/>
          </p:cNvPicPr>
          <p:nvPr/>
        </p:nvPicPr>
        <p:blipFill>
          <a:blip r:embed="rId3"/>
          <a:stretch>
            <a:fillRect/>
          </a:stretch>
        </p:blipFill>
        <p:spPr>
          <a:xfrm>
            <a:off x="377282" y="1274759"/>
            <a:ext cx="3755534" cy="3041983"/>
          </a:xfrm>
          <a:prstGeom prst="rect">
            <a:avLst/>
          </a:prstGeom>
        </p:spPr>
      </p:pic>
      <p:pic>
        <p:nvPicPr>
          <p:cNvPr id="12" name="Рисунок 11"/>
          <p:cNvPicPr>
            <a:picLocks noChangeAspect="1"/>
          </p:cNvPicPr>
          <p:nvPr/>
        </p:nvPicPr>
        <p:blipFill>
          <a:blip r:embed="rId4"/>
          <a:stretch>
            <a:fillRect/>
          </a:stretch>
        </p:blipFill>
        <p:spPr>
          <a:xfrm>
            <a:off x="7926064" y="1077877"/>
            <a:ext cx="3981335" cy="2950872"/>
          </a:xfrm>
          <a:prstGeom prst="rect">
            <a:avLst/>
          </a:prstGeom>
        </p:spPr>
      </p:pic>
      <p:sp>
        <p:nvSpPr>
          <p:cNvPr id="13" name="TextBox 12"/>
          <p:cNvSpPr txBox="1"/>
          <p:nvPr/>
        </p:nvSpPr>
        <p:spPr>
          <a:xfrm>
            <a:off x="4247535" y="1344433"/>
            <a:ext cx="3678529" cy="2092881"/>
          </a:xfrm>
          <a:prstGeom prst="rect">
            <a:avLst/>
          </a:prstGeom>
          <a:noFill/>
        </p:spPr>
        <p:txBody>
          <a:bodyPr wrap="square" rtlCol="0">
            <a:spAutoFit/>
          </a:bodyPr>
          <a:lstStyle/>
          <a:p>
            <a:pPr algn="ctr"/>
            <a:r>
              <a:rPr lang="uk-UA" sz="2600" dirty="0" smtClean="0"/>
              <a:t>Ідея створення штучного нейрона запропонована В. </a:t>
            </a:r>
            <a:r>
              <a:rPr lang="uk-UA" sz="2600" dirty="0" err="1" smtClean="0"/>
              <a:t>Маккалоком</a:t>
            </a:r>
            <a:r>
              <a:rPr lang="uk-UA" sz="2600" dirty="0" smtClean="0"/>
              <a:t> і </a:t>
            </a:r>
          </a:p>
          <a:p>
            <a:pPr algn="ctr"/>
            <a:r>
              <a:rPr lang="uk-UA" sz="2600" dirty="0" smtClean="0"/>
              <a:t>В. </a:t>
            </a:r>
            <a:r>
              <a:rPr lang="uk-UA" sz="2600" dirty="0" err="1" smtClean="0"/>
              <a:t>Піттсом</a:t>
            </a:r>
            <a:r>
              <a:rPr lang="uk-UA" sz="2600" dirty="0" smtClean="0"/>
              <a:t> в 1950-х роках</a:t>
            </a:r>
            <a:endParaRPr lang="uk-UA" sz="2600" dirty="0"/>
          </a:p>
        </p:txBody>
      </p:sp>
      <p:sp>
        <p:nvSpPr>
          <p:cNvPr id="14" name="TextBox 13"/>
          <p:cNvSpPr txBox="1"/>
          <p:nvPr/>
        </p:nvSpPr>
        <p:spPr>
          <a:xfrm>
            <a:off x="91696" y="5456492"/>
            <a:ext cx="3567447" cy="830997"/>
          </a:xfrm>
          <a:prstGeom prst="rect">
            <a:avLst/>
          </a:prstGeom>
          <a:noFill/>
        </p:spPr>
        <p:txBody>
          <a:bodyPr wrap="square" rtlCol="0">
            <a:spAutoFit/>
          </a:bodyPr>
          <a:lstStyle/>
          <a:p>
            <a:pPr algn="ctr"/>
            <a:r>
              <a:rPr lang="uk-UA" sz="2400" dirty="0" smtClean="0"/>
              <a:t>Нейрон – клітина мозку живих організмів</a:t>
            </a:r>
            <a:endParaRPr lang="uk-UA" sz="2400" dirty="0"/>
          </a:p>
        </p:txBody>
      </p:sp>
      <p:cxnSp>
        <p:nvCxnSpPr>
          <p:cNvPr id="16" name="Прямая со стрелкой 15"/>
          <p:cNvCxnSpPr/>
          <p:nvPr/>
        </p:nvCxnSpPr>
        <p:spPr>
          <a:xfrm flipH="1" flipV="1">
            <a:off x="1867437" y="4429216"/>
            <a:ext cx="7983" cy="942868"/>
          </a:xfrm>
          <a:prstGeom prst="straightConnector1">
            <a:avLst/>
          </a:prstGeom>
          <a:ln w="92075">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7358350" y="2553313"/>
            <a:ext cx="567714" cy="0"/>
          </a:xfrm>
          <a:prstGeom prst="straightConnector1">
            <a:avLst/>
          </a:prstGeom>
          <a:ln w="920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95306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66977"/>
            <a:ext cx="12192000" cy="1041620"/>
          </a:xfrm>
        </p:spPr>
        <p:txBody>
          <a:bodyPr>
            <a:normAutofit/>
          </a:bodyPr>
          <a:lstStyle/>
          <a:p>
            <a:pPr algn="ctr"/>
            <a:r>
              <a:rPr lang="uk-UA" b="1" dirty="0"/>
              <a:t>Апроксимація </a:t>
            </a:r>
            <a:r>
              <a:rPr lang="uk-UA" b="1" dirty="0" smtClean="0"/>
              <a:t>функцій за допомогою </a:t>
            </a:r>
            <a:r>
              <a:rPr lang="uk-UA" b="1" dirty="0" err="1" smtClean="0"/>
              <a:t>персептрона</a:t>
            </a:r>
            <a:endParaRPr lang="uk-UA" b="1" dirty="0"/>
          </a:p>
        </p:txBody>
      </p:sp>
      <p:pic>
        <p:nvPicPr>
          <p:cNvPr id="28" name="Рисунок 27"/>
          <p:cNvPicPr>
            <a:picLocks noChangeAspect="1"/>
          </p:cNvPicPr>
          <p:nvPr/>
        </p:nvPicPr>
        <p:blipFill>
          <a:blip r:embed="rId2"/>
          <a:stretch>
            <a:fillRect/>
          </a:stretch>
        </p:blipFill>
        <p:spPr>
          <a:xfrm>
            <a:off x="278673" y="2202643"/>
            <a:ext cx="11634653" cy="2457450"/>
          </a:xfrm>
          <a:prstGeom prst="rect">
            <a:avLst/>
          </a:prstGeom>
        </p:spPr>
      </p:pic>
    </p:spTree>
    <p:extLst>
      <p:ext uri="{BB962C8B-B14F-4D97-AF65-F5344CB8AC3E}">
        <p14:creationId xmlns:p14="http://schemas.microsoft.com/office/powerpoint/2010/main" val="42856909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8443" y="87465"/>
            <a:ext cx="10515600" cy="731520"/>
          </a:xfrm>
        </p:spPr>
        <p:txBody>
          <a:bodyPr/>
          <a:lstStyle/>
          <a:p>
            <a:pPr algn="ctr"/>
            <a:r>
              <a:rPr lang="uk-UA" b="1" dirty="0" smtClean="0"/>
              <a:t>Прогнозування та розпізнавання образів</a:t>
            </a:r>
            <a:endParaRPr lang="uk-UA" b="1" dirty="0"/>
          </a:p>
        </p:txBody>
      </p:sp>
      <p:sp>
        <p:nvSpPr>
          <p:cNvPr id="4" name="Прямоугольник 3"/>
          <p:cNvSpPr/>
          <p:nvPr/>
        </p:nvSpPr>
        <p:spPr>
          <a:xfrm>
            <a:off x="513805" y="889844"/>
            <a:ext cx="11425645" cy="5293757"/>
          </a:xfrm>
          <a:prstGeom prst="rect">
            <a:avLst/>
          </a:prstGeom>
        </p:spPr>
        <p:txBody>
          <a:bodyPr wrap="square">
            <a:spAutoFit/>
          </a:bodyPr>
          <a:lstStyle/>
          <a:p>
            <a:pPr algn="just"/>
            <a:r>
              <a:rPr lang="uk-UA" sz="2600" dirty="0">
                <a:solidFill>
                  <a:srgbClr val="252525"/>
                </a:solidFill>
                <a:latin typeface="Arial" panose="020B0604020202020204" pitchFamily="34" charset="0"/>
              </a:rPr>
              <a:t>У цих завданнях </a:t>
            </a:r>
            <a:r>
              <a:rPr lang="uk-UA" sz="2600" dirty="0" err="1">
                <a:solidFill>
                  <a:srgbClr val="252525"/>
                </a:solidFill>
                <a:latin typeface="Arial" panose="020B0604020202020204" pitchFamily="34" charset="0"/>
              </a:rPr>
              <a:t>перцептронові</a:t>
            </a:r>
            <a:r>
              <a:rPr lang="uk-UA" sz="2600" dirty="0">
                <a:solidFill>
                  <a:srgbClr val="252525"/>
                </a:solidFill>
                <a:latin typeface="Arial" panose="020B0604020202020204" pitchFamily="34" charset="0"/>
              </a:rPr>
              <a:t> потрібно встановити приналежність об'єкта до якогось класу за його параметрами (наприклад, за зовнішнім виглядом, формою, силуету). Причому точність розпізнавання багато в чому </a:t>
            </a:r>
            <a:r>
              <a:rPr lang="uk-UA" sz="2600" dirty="0" err="1">
                <a:solidFill>
                  <a:srgbClr val="252525"/>
                </a:solidFill>
                <a:latin typeface="Arial" panose="020B0604020202020204" pitchFamily="34" charset="0"/>
              </a:rPr>
              <a:t>залежатиме</a:t>
            </a:r>
            <a:r>
              <a:rPr lang="uk-UA" sz="2600" dirty="0">
                <a:solidFill>
                  <a:srgbClr val="252525"/>
                </a:solidFill>
                <a:latin typeface="Arial" panose="020B0604020202020204" pitchFamily="34" charset="0"/>
              </a:rPr>
              <a:t> від представлення вихідних реакцій </a:t>
            </a:r>
            <a:r>
              <a:rPr lang="uk-UA" sz="2600" dirty="0" err="1">
                <a:solidFill>
                  <a:srgbClr val="252525"/>
                </a:solidFill>
                <a:latin typeface="Arial" panose="020B0604020202020204" pitchFamily="34" charset="0"/>
              </a:rPr>
              <a:t>перцептрону</a:t>
            </a:r>
            <a:r>
              <a:rPr lang="uk-UA" sz="2600" dirty="0">
                <a:solidFill>
                  <a:srgbClr val="252525"/>
                </a:solidFill>
                <a:latin typeface="Arial" panose="020B0604020202020204" pitchFamily="34" charset="0"/>
              </a:rPr>
              <a:t>. Тут можливі три типи кодування: </a:t>
            </a:r>
            <a:r>
              <a:rPr lang="uk-UA" sz="2600" dirty="0">
                <a:latin typeface="Arial" panose="020B0604020202020204" pitchFamily="34" charset="0"/>
              </a:rPr>
              <a:t>конфігураційне</a:t>
            </a:r>
            <a:r>
              <a:rPr lang="en-GB" sz="2600" dirty="0">
                <a:latin typeface="Arial" panose="020B0604020202020204" pitchFamily="34" charset="0"/>
              </a:rPr>
              <a:t>, </a:t>
            </a:r>
            <a:r>
              <a:rPr lang="uk-UA" sz="2600" dirty="0">
                <a:latin typeface="Arial" panose="020B0604020202020204" pitchFamily="34" charset="0"/>
              </a:rPr>
              <a:t>позиційне</a:t>
            </a:r>
            <a:r>
              <a:rPr lang="en-GB" sz="2600" dirty="0">
                <a:solidFill>
                  <a:srgbClr val="252525"/>
                </a:solidFill>
                <a:latin typeface="Arial" panose="020B0604020202020204" pitchFamily="34" charset="0"/>
              </a:rPr>
              <a:t> </a:t>
            </a:r>
            <a:r>
              <a:rPr lang="uk-UA" sz="2600" dirty="0">
                <a:solidFill>
                  <a:srgbClr val="252525"/>
                </a:solidFill>
                <a:latin typeface="Arial" panose="020B0604020202020204" pitchFamily="34" charset="0"/>
              </a:rPr>
              <a:t>та гібридне. Позиційне кодування, за якого кожному класові відповідає свій </a:t>
            </a:r>
            <a:r>
              <a:rPr lang="en-GB" sz="2600" dirty="0">
                <a:solidFill>
                  <a:srgbClr val="252525"/>
                </a:solidFill>
                <a:latin typeface="Arial" panose="020B0604020202020204" pitchFamily="34" charset="0"/>
              </a:rPr>
              <a:t>R-</a:t>
            </a:r>
            <a:r>
              <a:rPr lang="uk-UA" sz="2600" dirty="0">
                <a:solidFill>
                  <a:srgbClr val="252525"/>
                </a:solidFill>
                <a:latin typeface="Arial" panose="020B0604020202020204" pitchFamily="34" charset="0"/>
              </a:rPr>
              <a:t>елемент, дає точніші результати, ніж інші види. Такий тип використано, наприклад, у праці Е. </a:t>
            </a:r>
            <a:r>
              <a:rPr lang="uk-UA" sz="2600" dirty="0" err="1">
                <a:solidFill>
                  <a:srgbClr val="252525"/>
                </a:solidFill>
                <a:latin typeface="Arial" panose="020B0604020202020204" pitchFamily="34" charset="0"/>
              </a:rPr>
              <a:t>Куссуль</a:t>
            </a:r>
            <a:r>
              <a:rPr lang="uk-UA" sz="2600" dirty="0">
                <a:solidFill>
                  <a:srgbClr val="252525"/>
                </a:solidFill>
                <a:latin typeface="Arial" panose="020B0604020202020204" pitchFamily="34" charset="0"/>
              </a:rPr>
              <a:t> та ін. «</a:t>
            </a:r>
            <a:r>
              <a:rPr lang="uk-UA" sz="2600" dirty="0" err="1">
                <a:solidFill>
                  <a:srgbClr val="252525"/>
                </a:solidFill>
                <a:latin typeface="Arial" panose="020B0604020202020204" pitchFamily="34" charset="0"/>
              </a:rPr>
              <a:t>Перцептрони</a:t>
            </a:r>
            <a:r>
              <a:rPr lang="uk-UA" sz="2600" dirty="0">
                <a:solidFill>
                  <a:srgbClr val="252525"/>
                </a:solidFill>
                <a:latin typeface="Arial" panose="020B0604020202020204" pitchFamily="34" charset="0"/>
              </a:rPr>
              <a:t> </a:t>
            </a:r>
            <a:r>
              <a:rPr lang="uk-UA" sz="2600" dirty="0" err="1">
                <a:solidFill>
                  <a:srgbClr val="252525"/>
                </a:solidFill>
                <a:latin typeface="Arial" panose="020B0604020202020204" pitchFamily="34" charset="0"/>
              </a:rPr>
              <a:t>Розенблата</a:t>
            </a:r>
            <a:r>
              <a:rPr lang="uk-UA" sz="2600" dirty="0">
                <a:solidFill>
                  <a:srgbClr val="252525"/>
                </a:solidFill>
                <a:latin typeface="Arial" panose="020B0604020202020204" pitchFamily="34" charset="0"/>
              </a:rPr>
              <a:t> для розпізнавання рукописних цифр». Однак воно є незастосовним у тих випадках, коли кількість класів є значною, наприклад, кілька сотень. У таких випадках можна застосовувати гібридне </a:t>
            </a:r>
            <a:r>
              <a:rPr lang="uk-UA" sz="2600" dirty="0" err="1">
                <a:solidFill>
                  <a:srgbClr val="252525"/>
                </a:solidFill>
                <a:latin typeface="Arial" panose="020B0604020202020204" pitchFamily="34" charset="0"/>
              </a:rPr>
              <a:t>конфігураційно</a:t>
            </a:r>
            <a:r>
              <a:rPr lang="uk-UA" sz="2600" dirty="0">
                <a:solidFill>
                  <a:srgbClr val="252525"/>
                </a:solidFill>
                <a:latin typeface="Arial" panose="020B0604020202020204" pitchFamily="34" charset="0"/>
              </a:rPr>
              <a:t>-позиційне кодування, як це було зроблено у праці Яковлева «Система розпізнавання рухомих об'єктів на базі штучних нейронних мереж».</a:t>
            </a:r>
            <a:endParaRPr lang="uk-UA" sz="2600" dirty="0"/>
          </a:p>
        </p:txBody>
      </p:sp>
    </p:spTree>
    <p:extLst>
      <p:ext uri="{BB962C8B-B14F-4D97-AF65-F5344CB8AC3E}">
        <p14:creationId xmlns:p14="http://schemas.microsoft.com/office/powerpoint/2010/main" val="6605610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0783" y="0"/>
            <a:ext cx="10515600" cy="732155"/>
          </a:xfrm>
        </p:spPr>
        <p:txBody>
          <a:bodyPr/>
          <a:lstStyle/>
          <a:p>
            <a:pPr algn="ctr"/>
            <a:r>
              <a:rPr lang="uk-UA" b="1" dirty="0"/>
              <a:t>Керування </a:t>
            </a:r>
            <a:r>
              <a:rPr lang="uk-UA" b="1" dirty="0" smtClean="0"/>
              <a:t>агентами</a:t>
            </a:r>
            <a:endParaRPr lang="uk-UA" dirty="0"/>
          </a:p>
        </p:txBody>
      </p:sp>
      <p:sp>
        <p:nvSpPr>
          <p:cNvPr id="4" name="Прямоугольник 3"/>
          <p:cNvSpPr/>
          <p:nvPr/>
        </p:nvSpPr>
        <p:spPr>
          <a:xfrm>
            <a:off x="422365" y="1100856"/>
            <a:ext cx="11312435" cy="4401205"/>
          </a:xfrm>
          <a:prstGeom prst="rect">
            <a:avLst/>
          </a:prstGeom>
        </p:spPr>
        <p:txBody>
          <a:bodyPr wrap="square">
            <a:spAutoFit/>
          </a:bodyPr>
          <a:lstStyle/>
          <a:p>
            <a:pPr algn="just"/>
            <a:r>
              <a:rPr lang="uk-UA" sz="2800" dirty="0">
                <a:latin typeface="Arial" panose="020B0604020202020204" pitchFamily="34" charset="0"/>
              </a:rPr>
              <a:t>У теорії штучного інтелекту часто розглядають агентів, що навчаються (адаптуються до навколишнього середовища). При цьому в умовах невизначеності стає важливим аналізувати не лише поточну інформацію, а й загальний контекст ситуації, в яку потрапив агент, тому тут застосовують </a:t>
            </a:r>
            <a:r>
              <a:rPr lang="uk-UA" sz="2800" dirty="0" err="1">
                <a:latin typeface="Arial" panose="020B0604020202020204" pitchFamily="34" charset="0"/>
              </a:rPr>
              <a:t>перцептрони</a:t>
            </a:r>
            <a:r>
              <a:rPr lang="uk-UA" sz="2800" dirty="0">
                <a:latin typeface="Arial" panose="020B0604020202020204" pitchFamily="34" charset="0"/>
              </a:rPr>
              <a:t> зі зворотним </a:t>
            </a:r>
            <a:r>
              <a:rPr lang="uk-UA" sz="2800" dirty="0" smtClean="0">
                <a:latin typeface="Arial" panose="020B0604020202020204" pitchFamily="34" charset="0"/>
              </a:rPr>
              <a:t>зв'язком</a:t>
            </a:r>
            <a:r>
              <a:rPr lang="en-GB" sz="2800" dirty="0" smtClean="0">
                <a:latin typeface="Arial" panose="020B0604020202020204" pitchFamily="34" charset="0"/>
              </a:rPr>
              <a:t>.</a:t>
            </a:r>
            <a:r>
              <a:rPr lang="en-GB" sz="2800" dirty="0">
                <a:latin typeface="Arial" panose="020B0604020202020204" pitchFamily="34" charset="0"/>
              </a:rPr>
              <a:t> </a:t>
            </a:r>
            <a:endParaRPr lang="uk-UA" sz="2800" dirty="0" smtClean="0">
              <a:latin typeface="Arial" panose="020B0604020202020204" pitchFamily="34" charset="0"/>
            </a:endParaRPr>
          </a:p>
          <a:p>
            <a:endParaRPr lang="uk-UA" sz="2800" dirty="0">
              <a:latin typeface="Arial" panose="020B0604020202020204" pitchFamily="34" charset="0"/>
            </a:endParaRPr>
          </a:p>
          <a:p>
            <a:pPr algn="just"/>
            <a:r>
              <a:rPr lang="uk-UA" sz="2800" dirty="0" smtClean="0">
                <a:latin typeface="Arial" panose="020B0604020202020204" pitchFamily="34" charset="0"/>
              </a:rPr>
              <a:t>Крім </a:t>
            </a:r>
            <a:r>
              <a:rPr lang="uk-UA" sz="2800" dirty="0">
                <a:latin typeface="Arial" panose="020B0604020202020204" pitchFamily="34" charset="0"/>
              </a:rPr>
              <a:t>того, в деяких задачах стає важливим підвищення швидкості навчання </a:t>
            </a:r>
            <a:r>
              <a:rPr lang="uk-UA" sz="2800" dirty="0" err="1">
                <a:latin typeface="Arial" panose="020B0604020202020204" pitchFamily="34" charset="0"/>
              </a:rPr>
              <a:t>перцептрона</a:t>
            </a:r>
            <a:r>
              <a:rPr lang="uk-UA" sz="2800" dirty="0">
                <a:latin typeface="Arial" panose="020B0604020202020204" pitchFamily="34" charset="0"/>
              </a:rPr>
              <a:t>, наприклад, за допомогою моделювання </a:t>
            </a:r>
            <a:r>
              <a:rPr lang="uk-UA" sz="2800" dirty="0" err="1" smtClean="0">
                <a:latin typeface="Arial" panose="020B0604020202020204" pitchFamily="34" charset="0"/>
              </a:rPr>
              <a:t>рефрактерності</a:t>
            </a:r>
            <a:r>
              <a:rPr lang="en-GB" sz="2800" dirty="0" smtClean="0">
                <a:latin typeface="Arial" panose="020B0604020202020204" pitchFamily="34" charset="0"/>
              </a:rPr>
              <a:t>.</a:t>
            </a:r>
            <a:endParaRPr lang="uk-UA" sz="2800" dirty="0"/>
          </a:p>
        </p:txBody>
      </p:sp>
    </p:spTree>
    <p:extLst>
      <p:ext uri="{BB962C8B-B14F-4D97-AF65-F5344CB8AC3E}">
        <p14:creationId xmlns:p14="http://schemas.microsoft.com/office/powerpoint/2010/main" val="18088520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6909" y="0"/>
            <a:ext cx="10515600" cy="679904"/>
          </a:xfrm>
        </p:spPr>
        <p:txBody>
          <a:bodyPr>
            <a:normAutofit fontScale="90000"/>
          </a:bodyPr>
          <a:lstStyle/>
          <a:p>
            <a:pPr algn="ctr"/>
            <a:r>
              <a:rPr lang="uk-UA" b="1" dirty="0" smtClean="0"/>
              <a:t>Підготовка до семінару</a:t>
            </a:r>
            <a:endParaRPr lang="uk-UA"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982" y="816830"/>
            <a:ext cx="10449395" cy="5874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6591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6516709" y="2492295"/>
            <a:ext cx="5459459" cy="3830427"/>
          </a:xfrm>
          <a:prstGeom prst="rect">
            <a:avLst/>
          </a:prstGeom>
        </p:spPr>
      </p:pic>
      <p:sp>
        <p:nvSpPr>
          <p:cNvPr id="5" name="TextBox 4"/>
          <p:cNvSpPr txBox="1"/>
          <p:nvPr/>
        </p:nvSpPr>
        <p:spPr>
          <a:xfrm>
            <a:off x="2125014" y="0"/>
            <a:ext cx="8783391" cy="923330"/>
          </a:xfrm>
          <a:prstGeom prst="rect">
            <a:avLst/>
          </a:prstGeom>
          <a:noFill/>
        </p:spPr>
        <p:txBody>
          <a:bodyPr wrap="square" rtlCol="0">
            <a:spAutoFit/>
          </a:bodyPr>
          <a:lstStyle/>
          <a:p>
            <a:pPr algn="ctr"/>
            <a:r>
              <a:rPr lang="uk-UA" sz="5400" dirty="0" smtClean="0"/>
              <a:t>Практична реалізація </a:t>
            </a:r>
            <a:endParaRPr lang="uk-UA" sz="5400" dirty="0"/>
          </a:p>
        </p:txBody>
      </p:sp>
      <p:sp>
        <p:nvSpPr>
          <p:cNvPr id="6" name="TextBox 5"/>
          <p:cNvSpPr txBox="1"/>
          <p:nvPr/>
        </p:nvSpPr>
        <p:spPr>
          <a:xfrm>
            <a:off x="850005" y="1129730"/>
            <a:ext cx="11126163" cy="1200329"/>
          </a:xfrm>
          <a:prstGeom prst="rect">
            <a:avLst/>
          </a:prstGeom>
          <a:noFill/>
        </p:spPr>
        <p:txBody>
          <a:bodyPr wrap="square" rtlCol="0">
            <a:spAutoFit/>
          </a:bodyPr>
          <a:lstStyle/>
          <a:p>
            <a:pPr algn="just"/>
            <a:r>
              <a:rPr lang="uk-UA" sz="2400" dirty="0" smtClean="0"/>
              <a:t>Практична реалізація математичної моделі штучного нейрона була здійснена в 1958 році </a:t>
            </a:r>
            <a:r>
              <a:rPr lang="uk-UA" sz="2400" dirty="0" err="1" smtClean="0"/>
              <a:t>Ф.Розенблаттом</a:t>
            </a:r>
            <a:r>
              <a:rPr lang="uk-UA" sz="2400" dirty="0" smtClean="0"/>
              <a:t>. Штучний нейрон був названий </a:t>
            </a:r>
            <a:r>
              <a:rPr lang="uk-UA" sz="2400" dirty="0" err="1" smtClean="0"/>
              <a:t>Персептроном</a:t>
            </a:r>
            <a:r>
              <a:rPr lang="uk-UA" sz="2400" dirty="0" smtClean="0"/>
              <a:t> (</a:t>
            </a:r>
            <a:r>
              <a:rPr lang="en-US" sz="2400" dirty="0" smtClean="0"/>
              <a:t>Perceptron)</a:t>
            </a:r>
            <a:r>
              <a:rPr lang="uk-UA" sz="2400" dirty="0" smtClean="0"/>
              <a:t>. Спочатку це була програма, потім був створений пристрій.</a:t>
            </a:r>
            <a:endParaRPr lang="uk-UA" sz="2400" dirty="0"/>
          </a:p>
        </p:txBody>
      </p:sp>
      <p:pic>
        <p:nvPicPr>
          <p:cNvPr id="8" name="Рисунок 7"/>
          <p:cNvPicPr>
            <a:picLocks noChangeAspect="1"/>
          </p:cNvPicPr>
          <p:nvPr/>
        </p:nvPicPr>
        <p:blipFill>
          <a:blip r:embed="rId3"/>
          <a:stretch>
            <a:fillRect/>
          </a:stretch>
        </p:blipFill>
        <p:spPr>
          <a:xfrm>
            <a:off x="1240330" y="2362704"/>
            <a:ext cx="3537732" cy="4510189"/>
          </a:xfrm>
          <a:prstGeom prst="rect">
            <a:avLst/>
          </a:prstGeom>
        </p:spPr>
      </p:pic>
    </p:spTree>
    <p:extLst>
      <p:ext uri="{BB962C8B-B14F-4D97-AF65-F5344CB8AC3E}">
        <p14:creationId xmlns:p14="http://schemas.microsoft.com/office/powerpoint/2010/main" val="3365131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314294" y="0"/>
            <a:ext cx="8807155" cy="707886"/>
          </a:xfrm>
          <a:prstGeom prst="rect">
            <a:avLst/>
          </a:prstGeom>
        </p:spPr>
        <p:txBody>
          <a:bodyPr wrap="none">
            <a:spAutoFit/>
          </a:bodyPr>
          <a:lstStyle/>
          <a:p>
            <a:r>
              <a:rPr lang="uk-UA" sz="4000" b="1" i="0" dirty="0" smtClean="0">
                <a:solidFill>
                  <a:srgbClr val="000000"/>
                </a:solidFill>
                <a:effectLst/>
                <a:latin typeface="Linux Libertine"/>
              </a:rPr>
              <a:t>Зв'язки між штучними нейронами</a:t>
            </a:r>
            <a:endParaRPr lang="uk-UA" sz="4000" b="1" i="0" dirty="0">
              <a:solidFill>
                <a:srgbClr val="000000"/>
              </a:solidFill>
              <a:effectLst/>
              <a:latin typeface="Linux Libertine"/>
            </a:endParaRPr>
          </a:p>
        </p:txBody>
      </p:sp>
      <p:sp>
        <p:nvSpPr>
          <p:cNvPr id="5" name="Прямоугольник 4"/>
          <p:cNvSpPr/>
          <p:nvPr/>
        </p:nvSpPr>
        <p:spPr>
          <a:xfrm>
            <a:off x="211015" y="707886"/>
            <a:ext cx="11859065" cy="5632311"/>
          </a:xfrm>
          <a:prstGeom prst="rect">
            <a:avLst/>
          </a:prstGeom>
        </p:spPr>
        <p:txBody>
          <a:bodyPr wrap="square">
            <a:spAutoFit/>
          </a:bodyPr>
          <a:lstStyle/>
          <a:p>
            <a:pPr algn="just"/>
            <a:r>
              <a:rPr lang="uk-UA" sz="3600" b="0" dirty="0" smtClean="0">
                <a:effectLst/>
                <a:latin typeface="Arial" panose="020B0604020202020204" pitchFamily="34" charset="0"/>
              </a:rPr>
              <a:t>Зв'язки, по яких вихідні сигнали одних нейронів надходять на входи інших, часто називають </a:t>
            </a:r>
            <a:r>
              <a:rPr lang="uk-UA" sz="3600" b="0" u="none" strike="noStrike" dirty="0" smtClean="0">
                <a:effectLst/>
                <a:latin typeface="Arial" panose="020B0604020202020204" pitchFamily="34" charset="0"/>
              </a:rPr>
              <a:t>синапсами</a:t>
            </a:r>
            <a:r>
              <a:rPr lang="uk-UA" sz="3600" b="0" dirty="0" smtClean="0">
                <a:effectLst/>
                <a:latin typeface="Arial" panose="020B0604020202020204" pitchFamily="34" charset="0"/>
              </a:rPr>
              <a:t> за аналогією зі зв'язками між біологічними нейронами. Кожен зв'язок характеризується своєю вагою. Зв'язки з позитивною вагою називаються збудливими, а з негативною - гальмівними. Нейрон має один вихід, який часто називають </a:t>
            </a:r>
            <a:r>
              <a:rPr lang="uk-UA" sz="3600" b="0" u="none" strike="noStrike" dirty="0" smtClean="0">
                <a:effectLst/>
                <a:latin typeface="Arial" panose="020B0604020202020204" pitchFamily="34" charset="0"/>
              </a:rPr>
              <a:t>аксоном</a:t>
            </a:r>
            <a:r>
              <a:rPr lang="uk-UA" sz="3600" b="0" dirty="0" smtClean="0">
                <a:effectLst/>
                <a:latin typeface="Arial" panose="020B0604020202020204" pitchFamily="34" charset="0"/>
              </a:rPr>
              <a:t> за аналогією з біологічним прототипом. З єдиного виходу нейрона сигнал може надходити на довільне число входів інших нейронів</a:t>
            </a:r>
            <a:r>
              <a:rPr lang="uk-UA" b="0" dirty="0" smtClean="0">
                <a:effectLst/>
                <a:latin typeface="Arial" panose="020B0604020202020204" pitchFamily="34" charset="0"/>
              </a:rPr>
              <a:t>.</a:t>
            </a:r>
            <a:endParaRPr lang="uk-UA" dirty="0"/>
          </a:p>
        </p:txBody>
      </p:sp>
    </p:spTree>
    <p:extLst>
      <p:ext uri="{BB962C8B-B14F-4D97-AF65-F5344CB8AC3E}">
        <p14:creationId xmlns:p14="http://schemas.microsoft.com/office/powerpoint/2010/main" val="829567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p:cNvSpPr txBox="1"/>
          <p:nvPr/>
        </p:nvSpPr>
        <p:spPr>
          <a:xfrm>
            <a:off x="0" y="0"/>
            <a:ext cx="12192000" cy="707886"/>
          </a:xfrm>
          <a:prstGeom prst="rect">
            <a:avLst/>
          </a:prstGeom>
          <a:noFill/>
        </p:spPr>
        <p:txBody>
          <a:bodyPr wrap="square" rtlCol="0">
            <a:spAutoFit/>
          </a:bodyPr>
          <a:lstStyle/>
          <a:p>
            <a:pPr algn="ctr"/>
            <a:r>
              <a:rPr lang="uk-UA" sz="4000" b="1" dirty="0" smtClean="0"/>
              <a:t>Математична модель </a:t>
            </a:r>
            <a:r>
              <a:rPr lang="uk-UA" sz="4000" b="1" dirty="0" err="1" smtClean="0"/>
              <a:t>персептрона</a:t>
            </a:r>
            <a:r>
              <a:rPr lang="uk-UA" sz="4000" b="1" dirty="0" smtClean="0"/>
              <a:t> та її особливості</a:t>
            </a:r>
            <a:endParaRPr lang="uk-UA" sz="4000" b="1" dirty="0"/>
          </a:p>
        </p:txBody>
      </p:sp>
      <p:pic>
        <p:nvPicPr>
          <p:cNvPr id="5" name="Рисунок 4"/>
          <p:cNvPicPr>
            <a:picLocks noChangeAspect="1"/>
          </p:cNvPicPr>
          <p:nvPr/>
        </p:nvPicPr>
        <p:blipFill>
          <a:blip r:embed="rId2"/>
          <a:stretch>
            <a:fillRect/>
          </a:stretch>
        </p:blipFill>
        <p:spPr>
          <a:xfrm>
            <a:off x="3727726" y="1930296"/>
            <a:ext cx="4736547" cy="1156165"/>
          </a:xfrm>
          <a:prstGeom prst="rect">
            <a:avLst/>
          </a:prstGeom>
        </p:spPr>
      </p:pic>
      <p:sp>
        <p:nvSpPr>
          <p:cNvPr id="6" name="TextBox 5"/>
          <p:cNvSpPr txBox="1"/>
          <p:nvPr/>
        </p:nvSpPr>
        <p:spPr>
          <a:xfrm>
            <a:off x="0" y="1033470"/>
            <a:ext cx="12192000" cy="830997"/>
          </a:xfrm>
          <a:prstGeom prst="rect">
            <a:avLst/>
          </a:prstGeom>
          <a:noFill/>
        </p:spPr>
        <p:txBody>
          <a:bodyPr wrap="square" rtlCol="0">
            <a:spAutoFit/>
          </a:bodyPr>
          <a:lstStyle/>
          <a:p>
            <a:pPr algn="ctr"/>
            <a:r>
              <a:rPr lang="uk-UA" sz="2400" dirty="0" smtClean="0"/>
              <a:t>Математично </a:t>
            </a:r>
            <a:r>
              <a:rPr lang="uk-UA" sz="2400" dirty="0" err="1" smtClean="0"/>
              <a:t>персептрон</a:t>
            </a:r>
            <a:r>
              <a:rPr lang="uk-UA" sz="2400" dirty="0" smtClean="0"/>
              <a:t> являє собою ваговий суматор </a:t>
            </a:r>
            <a:r>
              <a:rPr lang="ru-RU" sz="2400" dirty="0" err="1"/>
              <a:t>єдиний</a:t>
            </a:r>
            <a:r>
              <a:rPr lang="ru-RU" sz="2400" dirty="0"/>
              <a:t> </a:t>
            </a:r>
            <a:r>
              <a:rPr lang="ru-RU" sz="2400" dirty="0" err="1"/>
              <a:t>вихід</a:t>
            </a:r>
            <a:r>
              <a:rPr lang="ru-RU" sz="2400" dirty="0"/>
              <a:t> </a:t>
            </a:r>
            <a:r>
              <a:rPr lang="ru-RU" sz="2400" dirty="0" err="1"/>
              <a:t>якого</a:t>
            </a:r>
            <a:r>
              <a:rPr lang="ru-RU" sz="2400" dirty="0"/>
              <a:t> </a:t>
            </a:r>
            <a:r>
              <a:rPr lang="ru-RU" sz="2400" dirty="0" err="1"/>
              <a:t>визначається</a:t>
            </a:r>
            <a:r>
              <a:rPr lang="ru-RU" sz="2400" dirty="0"/>
              <a:t> через </a:t>
            </a:r>
            <a:r>
              <a:rPr lang="ru-RU" sz="2400" dirty="0" err="1"/>
              <a:t>його</a:t>
            </a:r>
            <a:r>
              <a:rPr lang="ru-RU" sz="2400" dirty="0"/>
              <a:t> входи і </a:t>
            </a:r>
            <a:r>
              <a:rPr lang="ru-RU" sz="2400" dirty="0" err="1"/>
              <a:t>матрицю</a:t>
            </a:r>
            <a:r>
              <a:rPr lang="ru-RU" sz="2400" dirty="0"/>
              <a:t> ваг таким чином:</a:t>
            </a:r>
            <a:r>
              <a:rPr lang="uk-UA" sz="2400" dirty="0" smtClean="0"/>
              <a:t> </a:t>
            </a:r>
            <a:endParaRPr lang="uk-UA" sz="2400" dirty="0"/>
          </a:p>
        </p:txBody>
      </p:sp>
      <p:sp>
        <p:nvSpPr>
          <p:cNvPr id="8" name="TextBox 7"/>
          <p:cNvSpPr txBox="1"/>
          <p:nvPr/>
        </p:nvSpPr>
        <p:spPr>
          <a:xfrm>
            <a:off x="5087155" y="2291049"/>
            <a:ext cx="450760" cy="450760"/>
          </a:xfrm>
          <a:prstGeom prst="rect">
            <a:avLst/>
          </a:prstGeom>
          <a:solidFill>
            <a:schemeClr val="bg1"/>
          </a:solidFill>
        </p:spPr>
        <p:txBody>
          <a:bodyPr wrap="square" rtlCol="0">
            <a:spAutoFit/>
          </a:bodyPr>
          <a:lstStyle/>
          <a:p>
            <a:endParaRPr lang="uk-UA" dirty="0"/>
          </a:p>
        </p:txBody>
      </p:sp>
      <p:sp>
        <p:nvSpPr>
          <p:cNvPr id="15" name="Rectangle 7"/>
          <p:cNvSpPr>
            <a:spLocks noChangeArrowheads="1"/>
          </p:cNvSpPr>
          <p:nvPr/>
        </p:nvSpPr>
        <p:spPr bwMode="auto">
          <a:xfrm>
            <a:off x="569040" y="3274324"/>
            <a:ext cx="11233754" cy="286232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rgbClr val="252525"/>
                </a:solidFill>
                <a:effectLst/>
                <a:cs typeface="Arial" panose="020B0604020202020204" pitchFamily="34" charset="0"/>
              </a:rPr>
              <a:t>Тут </a:t>
            </a:r>
            <a:r>
              <a:rPr kumimoji="0" lang="uk-UA" altLang="uk-UA" sz="2000" b="0" i="1" u="none" strike="noStrike" cap="none" normalizeH="0" baseline="0" dirty="0" smtClean="0">
                <a:ln>
                  <a:noFill/>
                </a:ln>
                <a:solidFill>
                  <a:srgbClr val="252525"/>
                </a:solidFill>
                <a:effectLst/>
                <a:cs typeface="Arial" panose="020B0604020202020204" pitchFamily="34" charset="0"/>
              </a:rPr>
              <a:t>і</a:t>
            </a:r>
            <a:r>
              <a:rPr kumimoji="0" lang="uk-UA" altLang="uk-UA" sz="2000" b="0" i="0" u="none" strike="noStrike" cap="none" normalizeH="0" baseline="0" dirty="0" smtClean="0">
                <a:ln>
                  <a:noFill/>
                </a:ln>
                <a:solidFill>
                  <a:srgbClr val="252525"/>
                </a:solidFill>
                <a:effectLst/>
                <a:cs typeface="Arial" panose="020B0604020202020204" pitchFamily="34" charset="0"/>
              </a:rPr>
              <a:t> - відповідно сигнали на входах нейрона і ваги входів, функція u називається індукованим локальним полем, а f(u) - передавальною функцією.</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rgbClr val="252525"/>
                </a:solidFill>
                <a:effectLst/>
                <a:cs typeface="Arial" panose="020B0604020202020204" pitchFamily="34" charset="0"/>
              </a:rPr>
              <a:t> Можливі значення сигналів на входах нейрона вважають заданими в інтервалі   . Вони можуть бути або дискретними (0 або 1), або аналоговими. Додатковий вхід і відповідна йому вага використовується для </a:t>
            </a:r>
            <a:r>
              <a:rPr kumimoji="0" lang="uk-UA" altLang="uk-UA" sz="2000" b="0" i="1" u="none" strike="noStrike" cap="none" normalizeH="0" baseline="0" dirty="0" smtClean="0">
                <a:ln>
                  <a:noFill/>
                </a:ln>
                <a:solidFill>
                  <a:srgbClr val="252525"/>
                </a:solidFill>
                <a:effectLst/>
                <a:cs typeface="Arial" panose="020B0604020202020204" pitchFamily="34" charset="0"/>
              </a:rPr>
              <a:t>ініціалізації</a:t>
            </a:r>
            <a:r>
              <a:rPr kumimoji="0" lang="uk-UA" altLang="uk-UA" sz="2000" b="0" i="0" u="none" strike="noStrike" cap="none" normalizeH="0" baseline="0" dirty="0" smtClean="0">
                <a:ln>
                  <a:noFill/>
                </a:ln>
                <a:solidFill>
                  <a:srgbClr val="252525"/>
                </a:solidFill>
                <a:effectLst/>
                <a:cs typeface="Arial" panose="020B0604020202020204" pitchFamily="34" charset="0"/>
              </a:rPr>
              <a:t> нейрона. Під ініціалізацією мається на увазі зсув активаційної функції нейрона по горизонтальній осі, тобто формування порогу чутливості і нейрона. Крім того, іноді до виходу нейрона спеціально додають якусь випадкову величину, яка називається зсувом. Зсув можна розглядати як сигнал на додатковому, завжди навантаженому, </a:t>
            </a:r>
            <a:r>
              <a:rPr kumimoji="0" lang="uk-UA" altLang="uk-UA" sz="2000" b="0" i="0" u="none" strike="noStrike" cap="none" normalizeH="0" baseline="0" dirty="0" err="1" smtClean="0">
                <a:ln>
                  <a:noFill/>
                </a:ln>
                <a:solidFill>
                  <a:srgbClr val="252525"/>
                </a:solidFill>
                <a:effectLst/>
                <a:cs typeface="Arial" panose="020B0604020202020204" pitchFamily="34" charset="0"/>
              </a:rPr>
              <a:t>синапсі</a:t>
            </a:r>
            <a:r>
              <a:rPr kumimoji="0" lang="uk-UA" altLang="uk-UA" sz="2000" b="0" i="0" u="none" strike="noStrike" cap="none" normalizeH="0" baseline="0" dirty="0" smtClean="0">
                <a:ln>
                  <a:noFill/>
                </a:ln>
                <a:solidFill>
                  <a:srgbClr val="252525"/>
                </a:solidFill>
                <a:effectLst/>
                <a:cs typeface="Arial" panose="020B0604020202020204" pitchFamily="34" charset="0"/>
              </a:rPr>
              <a:t>.</a:t>
            </a:r>
            <a:r>
              <a:rPr kumimoji="0" lang="uk-UA" altLang="uk-UA" sz="2000" b="0" i="0" u="none" strike="noStrike" cap="none" normalizeH="0" baseline="0" dirty="0" smtClean="0">
                <a:ln>
                  <a:noFill/>
                </a:ln>
                <a:solidFill>
                  <a:schemeClr val="tx1"/>
                </a:solidFill>
                <a:effectLst/>
              </a:rPr>
              <a:t> </a:t>
            </a:r>
            <a:endParaRPr kumimoji="0" lang="uk-UA" altLang="uk-UA" sz="2000" b="0" i="0" u="none" strike="noStrike" cap="none" normalizeH="0" baseline="0" dirty="0" smtClean="0">
              <a:ln>
                <a:noFill/>
              </a:ln>
              <a:solidFill>
                <a:srgbClr val="252525"/>
              </a:solidFill>
              <a:effectLst/>
              <a:cs typeface="Arial" panose="020B0604020202020204" pitchFamily="34" charset="0"/>
            </a:endParaRPr>
          </a:p>
        </p:txBody>
      </p:sp>
      <p:sp>
        <p:nvSpPr>
          <p:cNvPr id="16" name="AutoShape 8" descr="x_{i}"/>
          <p:cNvSpPr>
            <a:spLocks noChangeAspect="1" noChangeArrowheads="1"/>
          </p:cNvSpPr>
          <p:nvPr/>
        </p:nvSpPr>
        <p:spPr bwMode="auto">
          <a:xfrm>
            <a:off x="-196135" y="3559761"/>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7" name="AutoShape 9" descr="{\displaystyle w_{i}}"/>
          <p:cNvSpPr>
            <a:spLocks noChangeAspect="1" noChangeArrowheads="1"/>
          </p:cNvSpPr>
          <p:nvPr/>
        </p:nvSpPr>
        <p:spPr bwMode="auto">
          <a:xfrm>
            <a:off x="3890" y="3559761"/>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8" name="AutoShape 10" descr="[0,1]"/>
          <p:cNvSpPr>
            <a:spLocks noChangeAspect="1" noChangeArrowheads="1"/>
          </p:cNvSpPr>
          <p:nvPr/>
        </p:nvSpPr>
        <p:spPr bwMode="auto">
          <a:xfrm>
            <a:off x="13259515" y="3559761"/>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9" name="AutoShape 11" descr="x_0"/>
          <p:cNvSpPr>
            <a:spLocks noChangeAspect="1" noChangeArrowheads="1"/>
          </p:cNvSpPr>
          <p:nvPr/>
        </p:nvSpPr>
        <p:spPr bwMode="auto">
          <a:xfrm>
            <a:off x="569040" y="3848686"/>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2684851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6473" y="226579"/>
            <a:ext cx="11443853" cy="854075"/>
          </a:xfrm>
        </p:spPr>
        <p:txBody>
          <a:bodyPr>
            <a:normAutofit fontScale="90000"/>
          </a:bodyPr>
          <a:lstStyle/>
          <a:p>
            <a:r>
              <a:rPr lang="uk-UA" b="1" dirty="0"/>
              <a:t>Математична модель </a:t>
            </a:r>
            <a:r>
              <a:rPr lang="uk-UA" b="1" dirty="0" err="1"/>
              <a:t>персептрона</a:t>
            </a:r>
            <a:r>
              <a:rPr lang="uk-UA" b="1" dirty="0"/>
              <a:t> та її </a:t>
            </a:r>
            <a:r>
              <a:rPr lang="uk-UA" b="1" dirty="0" smtClean="0"/>
              <a:t>особливості</a:t>
            </a:r>
            <a:endParaRPr lang="uk-UA"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4359" y="1721143"/>
            <a:ext cx="8919556" cy="47149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812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Овал 31"/>
          <p:cNvSpPr/>
          <p:nvPr/>
        </p:nvSpPr>
        <p:spPr>
          <a:xfrm>
            <a:off x="9805681" y="3991785"/>
            <a:ext cx="570271" cy="57569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196347" y="-9360"/>
            <a:ext cx="10515600" cy="1198499"/>
          </a:xfrm>
        </p:spPr>
        <p:txBody>
          <a:bodyPr>
            <a:normAutofit/>
          </a:bodyPr>
          <a:lstStyle/>
          <a:p>
            <a:pPr algn="ctr"/>
            <a:r>
              <a:rPr lang="uk-UA" sz="4800" b="1" dirty="0" smtClean="0"/>
              <a:t>Робота </a:t>
            </a:r>
            <a:r>
              <a:rPr lang="uk-UA" sz="4800" b="1" dirty="0" err="1" smtClean="0"/>
              <a:t>перцептрона</a:t>
            </a:r>
            <a:endParaRPr lang="ru-RU" sz="4800" b="1" dirty="0"/>
          </a:p>
        </p:txBody>
      </p:sp>
      <p:sp>
        <p:nvSpPr>
          <p:cNvPr id="5" name="Овал 4"/>
          <p:cNvSpPr/>
          <p:nvPr/>
        </p:nvSpPr>
        <p:spPr>
          <a:xfrm>
            <a:off x="3271162" y="2804094"/>
            <a:ext cx="278296" cy="2544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p:cNvSpPr/>
          <p:nvPr/>
        </p:nvSpPr>
        <p:spPr>
          <a:xfrm>
            <a:off x="3271162" y="3395430"/>
            <a:ext cx="278296" cy="2544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p:cNvSpPr/>
          <p:nvPr/>
        </p:nvSpPr>
        <p:spPr>
          <a:xfrm>
            <a:off x="3271162" y="3986766"/>
            <a:ext cx="278296" cy="2544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6129613" y="3133037"/>
            <a:ext cx="1176793" cy="779228"/>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smtClean="0">
                <a:solidFill>
                  <a:schemeClr val="tx1"/>
                </a:solidFill>
              </a:rPr>
              <a:t>+</a:t>
            </a:r>
            <a:endParaRPr lang="ru-RU" sz="6600" dirty="0">
              <a:solidFill>
                <a:schemeClr val="tx1"/>
              </a:solidFill>
            </a:endParaRPr>
          </a:p>
        </p:txBody>
      </p:sp>
      <p:sp>
        <p:nvSpPr>
          <p:cNvPr id="13" name="Полилиния 12"/>
          <p:cNvSpPr/>
          <p:nvPr/>
        </p:nvSpPr>
        <p:spPr>
          <a:xfrm>
            <a:off x="3562198" y="2920543"/>
            <a:ext cx="3126658" cy="229155"/>
          </a:xfrm>
          <a:custGeom>
            <a:avLst/>
            <a:gdLst>
              <a:gd name="connsiteX0" fmla="*/ 0 w 3236449"/>
              <a:gd name="connsiteY0" fmla="*/ 19664 h 550606"/>
              <a:gd name="connsiteX1" fmla="*/ 49161 w 3236449"/>
              <a:gd name="connsiteY1" fmla="*/ 29496 h 550606"/>
              <a:gd name="connsiteX2" fmla="*/ 78658 w 3236449"/>
              <a:gd name="connsiteY2" fmla="*/ 39329 h 550606"/>
              <a:gd name="connsiteX3" fmla="*/ 137651 w 3236449"/>
              <a:gd name="connsiteY3" fmla="*/ 19664 h 550606"/>
              <a:gd name="connsiteX4" fmla="*/ 167148 w 3236449"/>
              <a:gd name="connsiteY4" fmla="*/ 9832 h 550606"/>
              <a:gd name="connsiteX5" fmla="*/ 206477 w 3236449"/>
              <a:gd name="connsiteY5" fmla="*/ 19664 h 550606"/>
              <a:gd name="connsiteX6" fmla="*/ 452284 w 3236449"/>
              <a:gd name="connsiteY6" fmla="*/ 0 h 550606"/>
              <a:gd name="connsiteX7" fmla="*/ 825910 w 3236449"/>
              <a:gd name="connsiteY7" fmla="*/ 9832 h 550606"/>
              <a:gd name="connsiteX8" fmla="*/ 1120877 w 3236449"/>
              <a:gd name="connsiteY8" fmla="*/ 29496 h 550606"/>
              <a:gd name="connsiteX9" fmla="*/ 1288026 w 3236449"/>
              <a:gd name="connsiteY9" fmla="*/ 19664 h 550606"/>
              <a:gd name="connsiteX10" fmla="*/ 1406013 w 3236449"/>
              <a:gd name="connsiteY10" fmla="*/ 0 h 550606"/>
              <a:gd name="connsiteX11" fmla="*/ 1710813 w 3236449"/>
              <a:gd name="connsiteY11" fmla="*/ 9832 h 550606"/>
              <a:gd name="connsiteX12" fmla="*/ 1759974 w 3236449"/>
              <a:gd name="connsiteY12" fmla="*/ 19664 h 550606"/>
              <a:gd name="connsiteX13" fmla="*/ 1818968 w 3236449"/>
              <a:gd name="connsiteY13" fmla="*/ 29496 h 550606"/>
              <a:gd name="connsiteX14" fmla="*/ 1848464 w 3236449"/>
              <a:gd name="connsiteY14" fmla="*/ 39329 h 550606"/>
              <a:gd name="connsiteX15" fmla="*/ 2448232 w 3236449"/>
              <a:gd name="connsiteY15" fmla="*/ 68825 h 550606"/>
              <a:gd name="connsiteX16" fmla="*/ 2517058 w 3236449"/>
              <a:gd name="connsiteY16" fmla="*/ 88490 h 550606"/>
              <a:gd name="connsiteX17" fmla="*/ 2546555 w 3236449"/>
              <a:gd name="connsiteY17" fmla="*/ 98322 h 550606"/>
              <a:gd name="connsiteX18" fmla="*/ 2753032 w 3236449"/>
              <a:gd name="connsiteY18" fmla="*/ 117987 h 550606"/>
              <a:gd name="connsiteX19" fmla="*/ 2851355 w 3236449"/>
              <a:gd name="connsiteY19" fmla="*/ 137651 h 550606"/>
              <a:gd name="connsiteX20" fmla="*/ 2880851 w 3236449"/>
              <a:gd name="connsiteY20" fmla="*/ 147483 h 550606"/>
              <a:gd name="connsiteX21" fmla="*/ 2920180 w 3236449"/>
              <a:gd name="connsiteY21" fmla="*/ 157316 h 550606"/>
              <a:gd name="connsiteX22" fmla="*/ 2979174 w 3236449"/>
              <a:gd name="connsiteY22" fmla="*/ 176980 h 550606"/>
              <a:gd name="connsiteX23" fmla="*/ 3008671 w 3236449"/>
              <a:gd name="connsiteY23" fmla="*/ 186813 h 550606"/>
              <a:gd name="connsiteX24" fmla="*/ 3048000 w 3236449"/>
              <a:gd name="connsiteY24" fmla="*/ 196645 h 550606"/>
              <a:gd name="connsiteX25" fmla="*/ 3106993 w 3236449"/>
              <a:gd name="connsiteY25" fmla="*/ 206477 h 550606"/>
              <a:gd name="connsiteX26" fmla="*/ 3136490 w 3236449"/>
              <a:gd name="connsiteY26" fmla="*/ 216309 h 550606"/>
              <a:gd name="connsiteX27" fmla="*/ 3165987 w 3236449"/>
              <a:gd name="connsiteY27" fmla="*/ 235974 h 550606"/>
              <a:gd name="connsiteX28" fmla="*/ 3175819 w 3236449"/>
              <a:gd name="connsiteY28" fmla="*/ 275303 h 550606"/>
              <a:gd name="connsiteX29" fmla="*/ 3185651 w 3236449"/>
              <a:gd name="connsiteY29" fmla="*/ 344129 h 550606"/>
              <a:gd name="connsiteX30" fmla="*/ 3195484 w 3236449"/>
              <a:gd name="connsiteY30" fmla="*/ 373625 h 550606"/>
              <a:gd name="connsiteX31" fmla="*/ 3224980 w 3236449"/>
              <a:gd name="connsiteY31" fmla="*/ 393290 h 550606"/>
              <a:gd name="connsiteX32" fmla="*/ 3224980 w 3236449"/>
              <a:gd name="connsiteY32" fmla="*/ 481780 h 550606"/>
              <a:gd name="connsiteX33" fmla="*/ 3205316 w 3236449"/>
              <a:gd name="connsiteY33" fmla="*/ 511277 h 550606"/>
              <a:gd name="connsiteX34" fmla="*/ 3195484 w 3236449"/>
              <a:gd name="connsiteY34" fmla="*/ 550606 h 5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236449" h="550606">
                <a:moveTo>
                  <a:pt x="0" y="19664"/>
                </a:moveTo>
                <a:cubicBezTo>
                  <a:pt x="16387" y="22941"/>
                  <a:pt x="32948" y="25443"/>
                  <a:pt x="49161" y="29496"/>
                </a:cubicBezTo>
                <a:cubicBezTo>
                  <a:pt x="59216" y="32010"/>
                  <a:pt x="68357" y="40474"/>
                  <a:pt x="78658" y="39329"/>
                </a:cubicBezTo>
                <a:cubicBezTo>
                  <a:pt x="99259" y="37040"/>
                  <a:pt x="117987" y="26219"/>
                  <a:pt x="137651" y="19664"/>
                </a:cubicBezTo>
                <a:lnTo>
                  <a:pt x="167148" y="9832"/>
                </a:lnTo>
                <a:cubicBezTo>
                  <a:pt x="180258" y="13109"/>
                  <a:pt x="192964" y="19664"/>
                  <a:pt x="206477" y="19664"/>
                </a:cubicBezTo>
                <a:cubicBezTo>
                  <a:pt x="402232" y="19664"/>
                  <a:pt x="358751" y="31177"/>
                  <a:pt x="452284" y="0"/>
                </a:cubicBezTo>
                <a:lnTo>
                  <a:pt x="825910" y="9832"/>
                </a:lnTo>
                <a:cubicBezTo>
                  <a:pt x="1075537" y="17756"/>
                  <a:pt x="993932" y="4107"/>
                  <a:pt x="1120877" y="29496"/>
                </a:cubicBezTo>
                <a:lnTo>
                  <a:pt x="1288026" y="19664"/>
                </a:lnTo>
                <a:cubicBezTo>
                  <a:pt x="1373644" y="13078"/>
                  <a:pt x="1352961" y="17683"/>
                  <a:pt x="1406013" y="0"/>
                </a:cubicBezTo>
                <a:cubicBezTo>
                  <a:pt x="1507613" y="3277"/>
                  <a:pt x="1609317" y="4193"/>
                  <a:pt x="1710813" y="9832"/>
                </a:cubicBezTo>
                <a:cubicBezTo>
                  <a:pt x="1727499" y="10759"/>
                  <a:pt x="1743532" y="16675"/>
                  <a:pt x="1759974" y="19664"/>
                </a:cubicBezTo>
                <a:cubicBezTo>
                  <a:pt x="1779588" y="23230"/>
                  <a:pt x="1799303" y="26219"/>
                  <a:pt x="1818968" y="29496"/>
                </a:cubicBezTo>
                <a:cubicBezTo>
                  <a:pt x="1828800" y="32774"/>
                  <a:pt x="1838499" y="36482"/>
                  <a:pt x="1848464" y="39329"/>
                </a:cubicBezTo>
                <a:cubicBezTo>
                  <a:pt x="2041742" y="94553"/>
                  <a:pt x="2254086" y="65092"/>
                  <a:pt x="2448232" y="68825"/>
                </a:cubicBezTo>
                <a:cubicBezTo>
                  <a:pt x="2518936" y="92395"/>
                  <a:pt x="2430662" y="63806"/>
                  <a:pt x="2517058" y="88490"/>
                </a:cubicBezTo>
                <a:cubicBezTo>
                  <a:pt x="2527023" y="91337"/>
                  <a:pt x="2536271" y="97036"/>
                  <a:pt x="2546555" y="98322"/>
                </a:cubicBezTo>
                <a:cubicBezTo>
                  <a:pt x="2615158" y="106897"/>
                  <a:pt x="2753032" y="117987"/>
                  <a:pt x="2753032" y="117987"/>
                </a:cubicBezTo>
                <a:cubicBezTo>
                  <a:pt x="2819673" y="140200"/>
                  <a:pt x="2738373" y="115055"/>
                  <a:pt x="2851355" y="137651"/>
                </a:cubicBezTo>
                <a:cubicBezTo>
                  <a:pt x="2861518" y="139683"/>
                  <a:pt x="2870886" y="144636"/>
                  <a:pt x="2880851" y="147483"/>
                </a:cubicBezTo>
                <a:cubicBezTo>
                  <a:pt x="2893844" y="151195"/>
                  <a:pt x="2907237" y="153433"/>
                  <a:pt x="2920180" y="157316"/>
                </a:cubicBezTo>
                <a:cubicBezTo>
                  <a:pt x="2940034" y="163272"/>
                  <a:pt x="2959509" y="170425"/>
                  <a:pt x="2979174" y="176980"/>
                </a:cubicBezTo>
                <a:cubicBezTo>
                  <a:pt x="2989006" y="180257"/>
                  <a:pt x="2998616" y="184299"/>
                  <a:pt x="3008671" y="186813"/>
                </a:cubicBezTo>
                <a:cubicBezTo>
                  <a:pt x="3021781" y="190090"/>
                  <a:pt x="3034749" y="193995"/>
                  <a:pt x="3048000" y="196645"/>
                </a:cubicBezTo>
                <a:cubicBezTo>
                  <a:pt x="3067548" y="200555"/>
                  <a:pt x="3087532" y="202152"/>
                  <a:pt x="3106993" y="206477"/>
                </a:cubicBezTo>
                <a:cubicBezTo>
                  <a:pt x="3117110" y="208725"/>
                  <a:pt x="3126658" y="213032"/>
                  <a:pt x="3136490" y="216309"/>
                </a:cubicBezTo>
                <a:cubicBezTo>
                  <a:pt x="3146322" y="222864"/>
                  <a:pt x="3159432" y="226142"/>
                  <a:pt x="3165987" y="235974"/>
                </a:cubicBezTo>
                <a:cubicBezTo>
                  <a:pt x="3173483" y="247218"/>
                  <a:pt x="3173402" y="262008"/>
                  <a:pt x="3175819" y="275303"/>
                </a:cubicBezTo>
                <a:cubicBezTo>
                  <a:pt x="3179965" y="298104"/>
                  <a:pt x="3181106" y="321404"/>
                  <a:pt x="3185651" y="344129"/>
                </a:cubicBezTo>
                <a:cubicBezTo>
                  <a:pt x="3187684" y="354292"/>
                  <a:pt x="3189010" y="365532"/>
                  <a:pt x="3195484" y="373625"/>
                </a:cubicBezTo>
                <a:cubicBezTo>
                  <a:pt x="3202866" y="382852"/>
                  <a:pt x="3215148" y="386735"/>
                  <a:pt x="3224980" y="393290"/>
                </a:cubicBezTo>
                <a:cubicBezTo>
                  <a:pt x="3238119" y="432704"/>
                  <a:pt x="3242285" y="429866"/>
                  <a:pt x="3224980" y="481780"/>
                </a:cubicBezTo>
                <a:cubicBezTo>
                  <a:pt x="3221243" y="492990"/>
                  <a:pt x="3210601" y="500708"/>
                  <a:pt x="3205316" y="511277"/>
                </a:cubicBezTo>
                <a:cubicBezTo>
                  <a:pt x="3194448" y="533014"/>
                  <a:pt x="3195484" y="533847"/>
                  <a:pt x="3195484" y="5506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олилиния 13"/>
          <p:cNvSpPr/>
          <p:nvPr/>
        </p:nvSpPr>
        <p:spPr>
          <a:xfrm>
            <a:off x="3552365" y="3510478"/>
            <a:ext cx="2577248" cy="45719"/>
          </a:xfrm>
          <a:custGeom>
            <a:avLst/>
            <a:gdLst>
              <a:gd name="connsiteX0" fmla="*/ 0 w 3274142"/>
              <a:gd name="connsiteY0" fmla="*/ 9832 h 58994"/>
              <a:gd name="connsiteX1" fmla="*/ 1209367 w 3274142"/>
              <a:gd name="connsiteY1" fmla="*/ 29497 h 58994"/>
              <a:gd name="connsiteX2" fmla="*/ 1297858 w 3274142"/>
              <a:gd name="connsiteY2" fmla="*/ 39329 h 58994"/>
              <a:gd name="connsiteX3" fmla="*/ 1435509 w 3274142"/>
              <a:gd name="connsiteY3" fmla="*/ 49161 h 58994"/>
              <a:gd name="connsiteX4" fmla="*/ 1651819 w 3274142"/>
              <a:gd name="connsiteY4" fmla="*/ 39329 h 58994"/>
              <a:gd name="connsiteX5" fmla="*/ 1681316 w 3274142"/>
              <a:gd name="connsiteY5" fmla="*/ 29497 h 58994"/>
              <a:gd name="connsiteX6" fmla="*/ 1720645 w 3274142"/>
              <a:gd name="connsiteY6" fmla="*/ 19665 h 58994"/>
              <a:gd name="connsiteX7" fmla="*/ 1779638 w 3274142"/>
              <a:gd name="connsiteY7" fmla="*/ 0 h 58994"/>
              <a:gd name="connsiteX8" fmla="*/ 2418735 w 3274142"/>
              <a:gd name="connsiteY8" fmla="*/ 9832 h 58994"/>
              <a:gd name="connsiteX9" fmla="*/ 2458064 w 3274142"/>
              <a:gd name="connsiteY9" fmla="*/ 19665 h 58994"/>
              <a:gd name="connsiteX10" fmla="*/ 2507225 w 3274142"/>
              <a:gd name="connsiteY10" fmla="*/ 29497 h 58994"/>
              <a:gd name="connsiteX11" fmla="*/ 2546554 w 3274142"/>
              <a:gd name="connsiteY11" fmla="*/ 39329 h 58994"/>
              <a:gd name="connsiteX12" fmla="*/ 2713703 w 3274142"/>
              <a:gd name="connsiteY12" fmla="*/ 58994 h 58994"/>
              <a:gd name="connsiteX13" fmla="*/ 3195483 w 3274142"/>
              <a:gd name="connsiteY13" fmla="*/ 39329 h 58994"/>
              <a:gd name="connsiteX14" fmla="*/ 3234812 w 3274142"/>
              <a:gd name="connsiteY14" fmla="*/ 19665 h 58994"/>
              <a:gd name="connsiteX15" fmla="*/ 3274142 w 3274142"/>
              <a:gd name="connsiteY15" fmla="*/ 9832 h 5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274142" h="58994">
                <a:moveTo>
                  <a:pt x="0" y="9832"/>
                </a:moveTo>
                <a:lnTo>
                  <a:pt x="1209367" y="29497"/>
                </a:lnTo>
                <a:cubicBezTo>
                  <a:pt x="1239038" y="30171"/>
                  <a:pt x="1268291" y="36758"/>
                  <a:pt x="1297858" y="39329"/>
                </a:cubicBezTo>
                <a:cubicBezTo>
                  <a:pt x="1343686" y="43314"/>
                  <a:pt x="1389625" y="45884"/>
                  <a:pt x="1435509" y="49161"/>
                </a:cubicBezTo>
                <a:cubicBezTo>
                  <a:pt x="1507612" y="45884"/>
                  <a:pt x="1579871" y="45085"/>
                  <a:pt x="1651819" y="39329"/>
                </a:cubicBezTo>
                <a:cubicBezTo>
                  <a:pt x="1662150" y="38503"/>
                  <a:pt x="1671351" y="32344"/>
                  <a:pt x="1681316" y="29497"/>
                </a:cubicBezTo>
                <a:cubicBezTo>
                  <a:pt x="1694309" y="25785"/>
                  <a:pt x="1707702" y="23548"/>
                  <a:pt x="1720645" y="19665"/>
                </a:cubicBezTo>
                <a:cubicBezTo>
                  <a:pt x="1740499" y="13709"/>
                  <a:pt x="1779638" y="0"/>
                  <a:pt x="1779638" y="0"/>
                </a:cubicBezTo>
                <a:lnTo>
                  <a:pt x="2418735" y="9832"/>
                </a:lnTo>
                <a:cubicBezTo>
                  <a:pt x="2432243" y="10224"/>
                  <a:pt x="2444873" y="16733"/>
                  <a:pt x="2458064" y="19665"/>
                </a:cubicBezTo>
                <a:cubicBezTo>
                  <a:pt x="2474378" y="23290"/>
                  <a:pt x="2490911" y="25872"/>
                  <a:pt x="2507225" y="29497"/>
                </a:cubicBezTo>
                <a:cubicBezTo>
                  <a:pt x="2520416" y="32428"/>
                  <a:pt x="2533225" y="37108"/>
                  <a:pt x="2546554" y="39329"/>
                </a:cubicBezTo>
                <a:cubicBezTo>
                  <a:pt x="2573566" y="43831"/>
                  <a:pt x="2690036" y="56364"/>
                  <a:pt x="2713703" y="58994"/>
                </a:cubicBezTo>
                <a:cubicBezTo>
                  <a:pt x="2874296" y="52439"/>
                  <a:pt x="3035212" y="51425"/>
                  <a:pt x="3195483" y="39329"/>
                </a:cubicBezTo>
                <a:cubicBezTo>
                  <a:pt x="3210098" y="38226"/>
                  <a:pt x="3221088" y="24811"/>
                  <a:pt x="3234812" y="19665"/>
                </a:cubicBezTo>
                <a:cubicBezTo>
                  <a:pt x="3247465" y="14920"/>
                  <a:pt x="3274142" y="9832"/>
                  <a:pt x="3274142" y="9832"/>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олилиния 14"/>
          <p:cNvSpPr/>
          <p:nvPr/>
        </p:nvSpPr>
        <p:spPr>
          <a:xfrm>
            <a:off x="3562197" y="3908775"/>
            <a:ext cx="3126659" cy="221135"/>
          </a:xfrm>
          <a:custGeom>
            <a:avLst/>
            <a:gdLst>
              <a:gd name="connsiteX0" fmla="*/ 0 w 3224980"/>
              <a:gd name="connsiteY0" fmla="*/ 491613 h 501445"/>
              <a:gd name="connsiteX1" fmla="*/ 629264 w 3224980"/>
              <a:gd name="connsiteY1" fmla="*/ 481781 h 501445"/>
              <a:gd name="connsiteX2" fmla="*/ 658761 w 3224980"/>
              <a:gd name="connsiteY2" fmla="*/ 471949 h 501445"/>
              <a:gd name="connsiteX3" fmla="*/ 1209368 w 3224980"/>
              <a:gd name="connsiteY3" fmla="*/ 462116 h 501445"/>
              <a:gd name="connsiteX4" fmla="*/ 1622322 w 3224980"/>
              <a:gd name="connsiteY4" fmla="*/ 471949 h 501445"/>
              <a:gd name="connsiteX5" fmla="*/ 1661651 w 3224980"/>
              <a:gd name="connsiteY5" fmla="*/ 481781 h 501445"/>
              <a:gd name="connsiteX6" fmla="*/ 1818968 w 3224980"/>
              <a:gd name="connsiteY6" fmla="*/ 501445 h 501445"/>
              <a:gd name="connsiteX7" fmla="*/ 1917290 w 3224980"/>
              <a:gd name="connsiteY7" fmla="*/ 491613 h 501445"/>
              <a:gd name="connsiteX8" fmla="*/ 1956619 w 3224980"/>
              <a:gd name="connsiteY8" fmla="*/ 481781 h 501445"/>
              <a:gd name="connsiteX9" fmla="*/ 2015613 w 3224980"/>
              <a:gd name="connsiteY9" fmla="*/ 462116 h 501445"/>
              <a:gd name="connsiteX10" fmla="*/ 2113935 w 3224980"/>
              <a:gd name="connsiteY10" fmla="*/ 452284 h 501445"/>
              <a:gd name="connsiteX11" fmla="*/ 2694039 w 3224980"/>
              <a:gd name="connsiteY11" fmla="*/ 422787 h 501445"/>
              <a:gd name="connsiteX12" fmla="*/ 2743200 w 3224980"/>
              <a:gd name="connsiteY12" fmla="*/ 412955 h 501445"/>
              <a:gd name="connsiteX13" fmla="*/ 2802193 w 3224980"/>
              <a:gd name="connsiteY13" fmla="*/ 393291 h 501445"/>
              <a:gd name="connsiteX14" fmla="*/ 2831690 w 3224980"/>
              <a:gd name="connsiteY14" fmla="*/ 383458 h 501445"/>
              <a:gd name="connsiteX15" fmla="*/ 2880851 w 3224980"/>
              <a:gd name="connsiteY15" fmla="*/ 373626 h 501445"/>
              <a:gd name="connsiteX16" fmla="*/ 2910348 w 3224980"/>
              <a:gd name="connsiteY16" fmla="*/ 363794 h 501445"/>
              <a:gd name="connsiteX17" fmla="*/ 2959510 w 3224980"/>
              <a:gd name="connsiteY17" fmla="*/ 353961 h 501445"/>
              <a:gd name="connsiteX18" fmla="*/ 3018503 w 3224980"/>
              <a:gd name="connsiteY18" fmla="*/ 334297 h 501445"/>
              <a:gd name="connsiteX19" fmla="*/ 3077497 w 3224980"/>
              <a:gd name="connsiteY19" fmla="*/ 314632 h 501445"/>
              <a:gd name="connsiteX20" fmla="*/ 3146322 w 3224980"/>
              <a:gd name="connsiteY20" fmla="*/ 275303 h 501445"/>
              <a:gd name="connsiteX21" fmla="*/ 3185651 w 3224980"/>
              <a:gd name="connsiteY21" fmla="*/ 226142 h 501445"/>
              <a:gd name="connsiteX22" fmla="*/ 3224980 w 3224980"/>
              <a:gd name="connsiteY22" fmla="*/ 157316 h 501445"/>
              <a:gd name="connsiteX23" fmla="*/ 3215148 w 3224980"/>
              <a:gd name="connsiteY23" fmla="*/ 78658 h 501445"/>
              <a:gd name="connsiteX24" fmla="*/ 3195484 w 3224980"/>
              <a:gd name="connsiteY24" fmla="*/ 0 h 50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4980" h="501445">
                <a:moveTo>
                  <a:pt x="0" y="491613"/>
                </a:moveTo>
                <a:lnTo>
                  <a:pt x="629264" y="481781"/>
                </a:lnTo>
                <a:cubicBezTo>
                  <a:pt x="639624" y="481472"/>
                  <a:pt x="648403" y="472300"/>
                  <a:pt x="658761" y="471949"/>
                </a:cubicBezTo>
                <a:cubicBezTo>
                  <a:pt x="842221" y="465730"/>
                  <a:pt x="1025832" y="465394"/>
                  <a:pt x="1209368" y="462116"/>
                </a:cubicBezTo>
                <a:lnTo>
                  <a:pt x="1622322" y="471949"/>
                </a:lnTo>
                <a:cubicBezTo>
                  <a:pt x="1635822" y="472536"/>
                  <a:pt x="1648274" y="479870"/>
                  <a:pt x="1661651" y="481781"/>
                </a:cubicBezTo>
                <a:cubicBezTo>
                  <a:pt x="1992507" y="529045"/>
                  <a:pt x="1598748" y="464743"/>
                  <a:pt x="1818968" y="501445"/>
                </a:cubicBezTo>
                <a:cubicBezTo>
                  <a:pt x="1851742" y="498168"/>
                  <a:pt x="1884684" y="496271"/>
                  <a:pt x="1917290" y="491613"/>
                </a:cubicBezTo>
                <a:cubicBezTo>
                  <a:pt x="1930667" y="489702"/>
                  <a:pt x="1943676" y="485664"/>
                  <a:pt x="1956619" y="481781"/>
                </a:cubicBezTo>
                <a:cubicBezTo>
                  <a:pt x="1976473" y="475825"/>
                  <a:pt x="1994987" y="464179"/>
                  <a:pt x="2015613" y="462116"/>
                </a:cubicBezTo>
                <a:lnTo>
                  <a:pt x="2113935" y="452284"/>
                </a:lnTo>
                <a:cubicBezTo>
                  <a:pt x="2337748" y="377682"/>
                  <a:pt x="2152204" y="433011"/>
                  <a:pt x="2694039" y="422787"/>
                </a:cubicBezTo>
                <a:cubicBezTo>
                  <a:pt x="2710426" y="419510"/>
                  <a:pt x="2727077" y="417352"/>
                  <a:pt x="2743200" y="412955"/>
                </a:cubicBezTo>
                <a:cubicBezTo>
                  <a:pt x="2763198" y="407501"/>
                  <a:pt x="2782529" y="399846"/>
                  <a:pt x="2802193" y="393291"/>
                </a:cubicBezTo>
                <a:cubicBezTo>
                  <a:pt x="2812025" y="390013"/>
                  <a:pt x="2821527" y="385491"/>
                  <a:pt x="2831690" y="383458"/>
                </a:cubicBezTo>
                <a:cubicBezTo>
                  <a:pt x="2848077" y="380181"/>
                  <a:pt x="2864638" y="377679"/>
                  <a:pt x="2880851" y="373626"/>
                </a:cubicBezTo>
                <a:cubicBezTo>
                  <a:pt x="2890906" y="371112"/>
                  <a:pt x="2900293" y="366308"/>
                  <a:pt x="2910348" y="363794"/>
                </a:cubicBezTo>
                <a:cubicBezTo>
                  <a:pt x="2926561" y="359741"/>
                  <a:pt x="2943387" y="358358"/>
                  <a:pt x="2959510" y="353961"/>
                </a:cubicBezTo>
                <a:cubicBezTo>
                  <a:pt x="2979508" y="348507"/>
                  <a:pt x="2998839" y="340852"/>
                  <a:pt x="3018503" y="334297"/>
                </a:cubicBezTo>
                <a:lnTo>
                  <a:pt x="3077497" y="314632"/>
                </a:lnTo>
                <a:cubicBezTo>
                  <a:pt x="3127395" y="289683"/>
                  <a:pt x="3104631" y="303099"/>
                  <a:pt x="3146322" y="275303"/>
                </a:cubicBezTo>
                <a:cubicBezTo>
                  <a:pt x="3165465" y="217880"/>
                  <a:pt x="3141178" y="270616"/>
                  <a:pt x="3185651" y="226142"/>
                </a:cubicBezTo>
                <a:cubicBezTo>
                  <a:pt x="3199550" y="212242"/>
                  <a:pt x="3217267" y="172743"/>
                  <a:pt x="3224980" y="157316"/>
                </a:cubicBezTo>
                <a:cubicBezTo>
                  <a:pt x="3221703" y="131097"/>
                  <a:pt x="3222100" y="104150"/>
                  <a:pt x="3215148" y="78658"/>
                </a:cubicBezTo>
                <a:cubicBezTo>
                  <a:pt x="3186394" y="-26775"/>
                  <a:pt x="3195484" y="147374"/>
                  <a:pt x="3195484" y="0"/>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7732271" y="3133037"/>
            <a:ext cx="1176793" cy="779228"/>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a:solidFill>
                  <a:schemeClr val="tx1"/>
                </a:solidFill>
              </a:rPr>
              <a:t>f</a:t>
            </a:r>
            <a:endParaRPr lang="ru-RU" sz="6600" dirty="0">
              <a:solidFill>
                <a:schemeClr val="tx1"/>
              </a:solidFill>
            </a:endParaRPr>
          </a:p>
        </p:txBody>
      </p:sp>
      <p:sp>
        <p:nvSpPr>
          <p:cNvPr id="17" name="Овал 16"/>
          <p:cNvSpPr/>
          <p:nvPr/>
        </p:nvSpPr>
        <p:spPr>
          <a:xfrm>
            <a:off x="6561100" y="3313833"/>
            <a:ext cx="412694" cy="44376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9" name="Прямая соединительная линия 18"/>
          <p:cNvCxnSpPr>
            <a:stCxn id="8" idx="3"/>
            <a:endCxn id="16" idx="1"/>
          </p:cNvCxnSpPr>
          <p:nvPr/>
        </p:nvCxnSpPr>
        <p:spPr>
          <a:xfrm>
            <a:off x="7306406" y="3522651"/>
            <a:ext cx="425865"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Овал 19"/>
          <p:cNvSpPr/>
          <p:nvPr/>
        </p:nvSpPr>
        <p:spPr>
          <a:xfrm>
            <a:off x="8064882" y="3313833"/>
            <a:ext cx="472239" cy="443761"/>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2" name="Прямая со стрелкой 21"/>
          <p:cNvCxnSpPr>
            <a:stCxn id="16" idx="3"/>
          </p:cNvCxnSpPr>
          <p:nvPr/>
        </p:nvCxnSpPr>
        <p:spPr>
          <a:xfrm flipV="1">
            <a:off x="8909064" y="3510478"/>
            <a:ext cx="896617" cy="12173"/>
          </a:xfrm>
          <a:prstGeom prst="straightConnector1">
            <a:avLst/>
          </a:prstGeom>
          <a:ln w="25400">
            <a:headEnd w="lg" len="lg"/>
            <a:tailEnd type="triangle" w="lg" len="lg"/>
          </a:ln>
        </p:spPr>
        <p:style>
          <a:lnRef idx="1">
            <a:schemeClr val="accent1"/>
          </a:lnRef>
          <a:fillRef idx="0">
            <a:schemeClr val="accent1"/>
          </a:fillRef>
          <a:effectRef idx="0">
            <a:schemeClr val="accent1"/>
          </a:effectRef>
          <a:fontRef idx="minor">
            <a:schemeClr val="tx1"/>
          </a:fontRef>
        </p:style>
      </p:cxnSp>
      <p:sp>
        <p:nvSpPr>
          <p:cNvPr id="23" name="Овал 22"/>
          <p:cNvSpPr/>
          <p:nvPr/>
        </p:nvSpPr>
        <p:spPr>
          <a:xfrm>
            <a:off x="4700387" y="2791921"/>
            <a:ext cx="278296" cy="25444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Овал 23"/>
          <p:cNvSpPr/>
          <p:nvPr/>
        </p:nvSpPr>
        <p:spPr>
          <a:xfrm>
            <a:off x="4686152" y="3980812"/>
            <a:ext cx="278296" cy="25444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Овал 24"/>
          <p:cNvSpPr/>
          <p:nvPr/>
        </p:nvSpPr>
        <p:spPr>
          <a:xfrm>
            <a:off x="4700387" y="3387067"/>
            <a:ext cx="278296" cy="25444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TextBox 25"/>
          <p:cNvSpPr txBox="1"/>
          <p:nvPr/>
        </p:nvSpPr>
        <p:spPr>
          <a:xfrm>
            <a:off x="2841535" y="2689204"/>
            <a:ext cx="416888" cy="369332"/>
          </a:xfrm>
          <a:prstGeom prst="rect">
            <a:avLst/>
          </a:prstGeom>
          <a:noFill/>
        </p:spPr>
        <p:txBody>
          <a:bodyPr wrap="square" rtlCol="0">
            <a:spAutoFit/>
          </a:bodyPr>
          <a:lstStyle/>
          <a:p>
            <a:r>
              <a:rPr lang="en-US" dirty="0" smtClean="0"/>
              <a:t>I</a:t>
            </a:r>
            <a:r>
              <a:rPr lang="en-US" sz="900" dirty="0" smtClean="0"/>
              <a:t>1</a:t>
            </a:r>
            <a:endParaRPr lang="ru-RU" sz="900" dirty="0"/>
          </a:p>
        </p:txBody>
      </p:sp>
      <p:sp>
        <p:nvSpPr>
          <p:cNvPr id="27" name="TextBox 26"/>
          <p:cNvSpPr txBox="1"/>
          <p:nvPr/>
        </p:nvSpPr>
        <p:spPr>
          <a:xfrm>
            <a:off x="2853248" y="3300734"/>
            <a:ext cx="416888" cy="369332"/>
          </a:xfrm>
          <a:prstGeom prst="rect">
            <a:avLst/>
          </a:prstGeom>
          <a:noFill/>
        </p:spPr>
        <p:txBody>
          <a:bodyPr wrap="square" rtlCol="0">
            <a:spAutoFit/>
          </a:bodyPr>
          <a:lstStyle/>
          <a:p>
            <a:r>
              <a:rPr lang="en-US" dirty="0" smtClean="0"/>
              <a:t>I</a:t>
            </a:r>
            <a:r>
              <a:rPr lang="en-US" sz="900" dirty="0"/>
              <a:t>2</a:t>
            </a:r>
            <a:endParaRPr lang="ru-RU" sz="900" dirty="0"/>
          </a:p>
        </p:txBody>
      </p:sp>
      <p:sp>
        <p:nvSpPr>
          <p:cNvPr id="28" name="TextBox 27"/>
          <p:cNvSpPr txBox="1"/>
          <p:nvPr/>
        </p:nvSpPr>
        <p:spPr>
          <a:xfrm>
            <a:off x="2834524" y="3912264"/>
            <a:ext cx="416888" cy="369332"/>
          </a:xfrm>
          <a:prstGeom prst="rect">
            <a:avLst/>
          </a:prstGeom>
          <a:noFill/>
        </p:spPr>
        <p:txBody>
          <a:bodyPr wrap="square" rtlCol="0">
            <a:spAutoFit/>
          </a:bodyPr>
          <a:lstStyle/>
          <a:p>
            <a:r>
              <a:rPr lang="en-US" dirty="0" smtClean="0"/>
              <a:t>I</a:t>
            </a:r>
            <a:r>
              <a:rPr lang="en-US" sz="900" dirty="0" smtClean="0"/>
              <a:t>3</a:t>
            </a:r>
            <a:endParaRPr lang="ru-RU" sz="900" dirty="0"/>
          </a:p>
        </p:txBody>
      </p:sp>
      <p:sp>
        <p:nvSpPr>
          <p:cNvPr id="29" name="TextBox 28"/>
          <p:cNvSpPr txBox="1"/>
          <p:nvPr/>
        </p:nvSpPr>
        <p:spPr>
          <a:xfrm>
            <a:off x="4662421" y="2402925"/>
            <a:ext cx="416888" cy="369332"/>
          </a:xfrm>
          <a:prstGeom prst="rect">
            <a:avLst/>
          </a:prstGeom>
          <a:noFill/>
        </p:spPr>
        <p:txBody>
          <a:bodyPr wrap="square" rtlCol="0">
            <a:spAutoFit/>
          </a:bodyPr>
          <a:lstStyle/>
          <a:p>
            <a:r>
              <a:rPr lang="en-US" dirty="0" smtClean="0"/>
              <a:t>w</a:t>
            </a:r>
            <a:r>
              <a:rPr lang="en-US" sz="900" dirty="0" smtClean="0"/>
              <a:t>1</a:t>
            </a:r>
            <a:endParaRPr lang="ru-RU" sz="900" dirty="0"/>
          </a:p>
        </p:txBody>
      </p:sp>
      <p:sp>
        <p:nvSpPr>
          <p:cNvPr id="30" name="TextBox 29"/>
          <p:cNvSpPr txBox="1"/>
          <p:nvPr/>
        </p:nvSpPr>
        <p:spPr>
          <a:xfrm>
            <a:off x="4662421" y="3022077"/>
            <a:ext cx="416888" cy="369332"/>
          </a:xfrm>
          <a:prstGeom prst="rect">
            <a:avLst/>
          </a:prstGeom>
          <a:noFill/>
        </p:spPr>
        <p:txBody>
          <a:bodyPr wrap="square" rtlCol="0">
            <a:spAutoFit/>
          </a:bodyPr>
          <a:lstStyle/>
          <a:p>
            <a:r>
              <a:rPr lang="en-US" dirty="0" smtClean="0"/>
              <a:t>w</a:t>
            </a:r>
            <a:r>
              <a:rPr lang="en-US" sz="900" dirty="0"/>
              <a:t>2</a:t>
            </a:r>
            <a:endParaRPr lang="ru-RU" sz="900" dirty="0"/>
          </a:p>
        </p:txBody>
      </p:sp>
      <p:sp>
        <p:nvSpPr>
          <p:cNvPr id="31" name="TextBox 30"/>
          <p:cNvSpPr txBox="1"/>
          <p:nvPr/>
        </p:nvSpPr>
        <p:spPr>
          <a:xfrm>
            <a:off x="4631091" y="3622453"/>
            <a:ext cx="416888" cy="369332"/>
          </a:xfrm>
          <a:prstGeom prst="rect">
            <a:avLst/>
          </a:prstGeom>
          <a:noFill/>
        </p:spPr>
        <p:txBody>
          <a:bodyPr wrap="square" rtlCol="0">
            <a:spAutoFit/>
          </a:bodyPr>
          <a:lstStyle/>
          <a:p>
            <a:r>
              <a:rPr lang="en-US" dirty="0" smtClean="0"/>
              <a:t>w</a:t>
            </a:r>
            <a:r>
              <a:rPr lang="en-US" sz="900" dirty="0" smtClean="0"/>
              <a:t>3</a:t>
            </a:r>
            <a:endParaRPr lang="ru-RU" sz="900" dirty="0"/>
          </a:p>
        </p:txBody>
      </p:sp>
      <p:sp>
        <p:nvSpPr>
          <p:cNvPr id="33" name="TextBox 32"/>
          <p:cNvSpPr txBox="1"/>
          <p:nvPr/>
        </p:nvSpPr>
        <p:spPr>
          <a:xfrm>
            <a:off x="9357372" y="4567483"/>
            <a:ext cx="1470864" cy="369332"/>
          </a:xfrm>
          <a:prstGeom prst="rect">
            <a:avLst/>
          </a:prstGeom>
          <a:noFill/>
        </p:spPr>
        <p:txBody>
          <a:bodyPr wrap="square" rtlCol="0">
            <a:spAutoFit/>
          </a:bodyPr>
          <a:lstStyle/>
          <a:p>
            <a:pPr algn="ctr"/>
            <a:r>
              <a:rPr lang="uk-UA" dirty="0" smtClean="0"/>
              <a:t>Еталон</a:t>
            </a:r>
            <a:endParaRPr lang="ru-RU" dirty="0"/>
          </a:p>
        </p:txBody>
      </p:sp>
      <p:sp>
        <p:nvSpPr>
          <p:cNvPr id="34" name="TextBox 33"/>
          <p:cNvSpPr txBox="1"/>
          <p:nvPr/>
        </p:nvSpPr>
        <p:spPr>
          <a:xfrm>
            <a:off x="5616796" y="5202294"/>
            <a:ext cx="2202426" cy="369332"/>
          </a:xfrm>
          <a:prstGeom prst="rect">
            <a:avLst/>
          </a:prstGeom>
          <a:noFill/>
          <a:ln>
            <a:solidFill>
              <a:schemeClr val="accent1">
                <a:shade val="50000"/>
              </a:schemeClr>
            </a:solidFill>
          </a:ln>
        </p:spPr>
        <p:txBody>
          <a:bodyPr wrap="square" rtlCol="0">
            <a:spAutoFit/>
          </a:bodyPr>
          <a:lstStyle/>
          <a:p>
            <a:pPr algn="ctr"/>
            <a:r>
              <a:rPr lang="en-US" dirty="0" smtClean="0"/>
              <a:t>I</a:t>
            </a:r>
            <a:r>
              <a:rPr lang="en-US" sz="1200" dirty="0" smtClean="0"/>
              <a:t>1</a:t>
            </a:r>
            <a:r>
              <a:rPr lang="en-US" dirty="0" smtClean="0"/>
              <a:t>xW</a:t>
            </a:r>
            <a:r>
              <a:rPr lang="en-US" sz="1200" dirty="0" smtClean="0"/>
              <a:t>1</a:t>
            </a:r>
            <a:r>
              <a:rPr lang="en-US" dirty="0" smtClean="0"/>
              <a:t>+I</a:t>
            </a:r>
            <a:r>
              <a:rPr lang="en-US" sz="1200" dirty="0" smtClean="0"/>
              <a:t>2</a:t>
            </a:r>
            <a:r>
              <a:rPr lang="en-US" dirty="0" smtClean="0"/>
              <a:t>xW</a:t>
            </a:r>
            <a:r>
              <a:rPr lang="en-US" sz="1200" dirty="0" smtClean="0"/>
              <a:t>2</a:t>
            </a:r>
            <a:r>
              <a:rPr lang="en-US" dirty="0" smtClean="0"/>
              <a:t>+I</a:t>
            </a:r>
            <a:r>
              <a:rPr lang="en-US" sz="1200" dirty="0" smtClean="0"/>
              <a:t>3</a:t>
            </a:r>
            <a:r>
              <a:rPr lang="en-US" dirty="0" smtClean="0"/>
              <a:t>xW</a:t>
            </a:r>
            <a:r>
              <a:rPr lang="en-US" sz="1200" dirty="0" smtClean="0"/>
              <a:t>3</a:t>
            </a:r>
            <a:endParaRPr lang="ru-RU" sz="1200" dirty="0"/>
          </a:p>
        </p:txBody>
      </p:sp>
      <p:sp>
        <p:nvSpPr>
          <p:cNvPr id="35" name="Стрелка вверх 34"/>
          <p:cNvSpPr/>
          <p:nvPr/>
        </p:nvSpPr>
        <p:spPr>
          <a:xfrm>
            <a:off x="6354559" y="4235254"/>
            <a:ext cx="951847" cy="88283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48210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749"/>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749"/>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749"/>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1" nodeType="clickEffect">
                                  <p:stCondLst>
                                    <p:cond delay="0"/>
                                  </p:stCondLst>
                                  <p:childTnLst>
                                    <p:animMotion origin="layout" path="M 2.5E-6 -4.81481E-6 L 0.11732 -0.00208 " pathEditMode="relative" rAng="0" ptsTypes="AA">
                                      <p:cBhvr>
                                        <p:cTn id="14" dur="750" fill="hold"/>
                                        <p:tgtEl>
                                          <p:spTgt spid="5"/>
                                        </p:tgtEl>
                                        <p:attrNameLst>
                                          <p:attrName>ppt_x</p:attrName>
                                          <p:attrName>ppt_y</p:attrName>
                                        </p:attrNameLst>
                                      </p:cBhvr>
                                      <p:rCtr x="5859" y="-116"/>
                                    </p:animMotion>
                                  </p:childTnLst>
                                </p:cTn>
                              </p:par>
                              <p:par>
                                <p:cTn id="15" presetID="42" presetClass="path" presetSubtype="0" accel="50000" decel="50000" fill="hold" grpId="1" nodeType="withEffect">
                                  <p:stCondLst>
                                    <p:cond delay="0"/>
                                  </p:stCondLst>
                                  <p:childTnLst>
                                    <p:animMotion origin="layout" path="M 2.5E-6 2.59259E-6 L 0.11732 0.00115 " pathEditMode="relative" rAng="0" ptsTypes="AA">
                                      <p:cBhvr>
                                        <p:cTn id="16" dur="750" fill="hold"/>
                                        <p:tgtEl>
                                          <p:spTgt spid="6"/>
                                        </p:tgtEl>
                                        <p:attrNameLst>
                                          <p:attrName>ppt_x</p:attrName>
                                          <p:attrName>ppt_y</p:attrName>
                                        </p:attrNameLst>
                                      </p:cBhvr>
                                      <p:rCtr x="5859" y="46"/>
                                    </p:animMotion>
                                  </p:childTnLst>
                                </p:cTn>
                              </p:par>
                              <p:par>
                                <p:cTn id="17" presetID="42" presetClass="path" presetSubtype="0" accel="50000" decel="50000" fill="hold" grpId="1" nodeType="withEffect">
                                  <p:stCondLst>
                                    <p:cond delay="0"/>
                                  </p:stCondLst>
                                  <p:childTnLst>
                                    <p:animMotion origin="layout" path="M 2.5E-6 1.48148E-6 L 0.11497 -0.00162 " pathEditMode="relative" rAng="0" ptsTypes="AA">
                                      <p:cBhvr>
                                        <p:cTn id="18" dur="750" fill="hold"/>
                                        <p:tgtEl>
                                          <p:spTgt spid="7"/>
                                        </p:tgtEl>
                                        <p:attrNameLst>
                                          <p:attrName>ppt_x</p:attrName>
                                          <p:attrName>ppt_y</p:attrName>
                                        </p:attrNameLst>
                                      </p:cBhvr>
                                      <p:rCtr x="5742" y="-93"/>
                                    </p:animMotion>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2" nodeType="clickEffect">
                                  <p:stCondLst>
                                    <p:cond delay="0"/>
                                  </p:stCondLst>
                                  <p:childTnLst>
                                    <p:set>
                                      <p:cBhvr>
                                        <p:cTn id="22" dur="1" fill="hold">
                                          <p:stCondLst>
                                            <p:cond delay="749"/>
                                          </p:stCondLst>
                                        </p:cTn>
                                        <p:tgtEl>
                                          <p:spTgt spid="5"/>
                                        </p:tgtEl>
                                        <p:attrNameLst>
                                          <p:attrName>style.visibility</p:attrName>
                                        </p:attrNameLst>
                                      </p:cBhvr>
                                      <p:to>
                                        <p:strVal val="hidden"/>
                                      </p:to>
                                    </p:set>
                                  </p:childTnLst>
                                </p:cTn>
                              </p:par>
                              <p:par>
                                <p:cTn id="23" presetID="1" presetClass="exit" presetSubtype="0" fill="hold" grpId="2" nodeType="withEffect">
                                  <p:stCondLst>
                                    <p:cond delay="0"/>
                                  </p:stCondLst>
                                  <p:childTnLst>
                                    <p:set>
                                      <p:cBhvr>
                                        <p:cTn id="24" dur="1" fill="hold">
                                          <p:stCondLst>
                                            <p:cond delay="749"/>
                                          </p:stCondLst>
                                        </p:cTn>
                                        <p:tgtEl>
                                          <p:spTgt spid="6"/>
                                        </p:tgtEl>
                                        <p:attrNameLst>
                                          <p:attrName>style.visibility</p:attrName>
                                        </p:attrNameLst>
                                      </p:cBhvr>
                                      <p:to>
                                        <p:strVal val="hidden"/>
                                      </p:to>
                                    </p:set>
                                  </p:childTnLst>
                                </p:cTn>
                              </p:par>
                              <p:par>
                                <p:cTn id="25" presetID="1" presetClass="exit" presetSubtype="0" fill="hold" grpId="2" nodeType="withEffect">
                                  <p:stCondLst>
                                    <p:cond delay="0"/>
                                  </p:stCondLst>
                                  <p:childTnLst>
                                    <p:set>
                                      <p:cBhvr>
                                        <p:cTn id="26" dur="1" fill="hold">
                                          <p:stCondLst>
                                            <p:cond delay="749"/>
                                          </p:stCondLst>
                                        </p:cTn>
                                        <p:tgtEl>
                                          <p:spTgt spid="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randombar(horizontal)">
                                      <p:cBhvr>
                                        <p:cTn id="31" dur="750"/>
                                        <p:tgtEl>
                                          <p:spTgt spid="23"/>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randombar(horizontal)">
                                      <p:cBhvr>
                                        <p:cTn id="34" dur="750"/>
                                        <p:tgtEl>
                                          <p:spTgt spid="25"/>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randombar(horizontal)">
                                      <p:cBhvr>
                                        <p:cTn id="37" dur="75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path" presetSubtype="0" accel="50000" decel="50000" fill="hold" grpId="1" nodeType="clickEffect">
                                  <p:stCondLst>
                                    <p:cond delay="0"/>
                                  </p:stCondLst>
                                  <p:childTnLst>
                                    <p:animMotion origin="layout" path="M 5E-6 -0.00046 L 0.07865 -0.00046 C 0.11381 -0.00046 0.1573 0.025 0.1573 0.04584 L 0.1573 0.09237 " pathEditMode="relative" rAng="0" ptsTypes="AAAA">
                                      <p:cBhvr>
                                        <p:cTn id="41" dur="750" fill="hold"/>
                                        <p:tgtEl>
                                          <p:spTgt spid="23"/>
                                        </p:tgtEl>
                                        <p:attrNameLst>
                                          <p:attrName>ppt_x</p:attrName>
                                          <p:attrName>ppt_y</p:attrName>
                                        </p:attrNameLst>
                                      </p:cBhvr>
                                      <p:rCtr x="7865" y="4630"/>
                                    </p:animMotion>
                                  </p:childTnLst>
                                </p:cTn>
                              </p:par>
                              <p:par>
                                <p:cTn id="42" presetID="50" presetClass="path" presetSubtype="0" accel="50000" decel="50000" fill="hold" grpId="1" nodeType="withEffect">
                                  <p:stCondLst>
                                    <p:cond delay="0"/>
                                  </p:stCondLst>
                                  <p:childTnLst>
                                    <p:animMotion origin="layout" path="M 5E-6 -1.11022E-16 L 0.08165 -1.11022E-16 C 0.11836 -1.11022E-16 0.16368 -0.00185 0.16368 -0.00324 L 0.16368 -0.00671 " pathEditMode="relative" rAng="0" ptsTypes="AAAA">
                                      <p:cBhvr>
                                        <p:cTn id="43" dur="750" fill="hold"/>
                                        <p:tgtEl>
                                          <p:spTgt spid="25"/>
                                        </p:tgtEl>
                                        <p:attrNameLst>
                                          <p:attrName>ppt_x</p:attrName>
                                          <p:attrName>ppt_y</p:attrName>
                                        </p:attrNameLst>
                                      </p:cBhvr>
                                      <p:rCtr x="8177" y="-347"/>
                                    </p:animMotion>
                                  </p:childTnLst>
                                </p:cTn>
                              </p:par>
                              <p:par>
                                <p:cTn id="44" presetID="50" presetClass="path" presetSubtype="0" accel="50000" decel="50000" fill="hold" grpId="1" nodeType="withEffect">
                                  <p:stCondLst>
                                    <p:cond delay="0"/>
                                  </p:stCondLst>
                                  <p:childTnLst>
                                    <p:animMotion origin="layout" path="M -0.00117 -0.00092 L 0.07748 -0.00092 C 0.11263 -0.00092 0.15625 -0.02314 0.15625 -0.0412 L 0.15625 -0.08148 " pathEditMode="relative" rAng="0" ptsTypes="AAAA">
                                      <p:cBhvr>
                                        <p:cTn id="45" dur="750" fill="hold"/>
                                        <p:tgtEl>
                                          <p:spTgt spid="24"/>
                                        </p:tgtEl>
                                        <p:attrNameLst>
                                          <p:attrName>ppt_x</p:attrName>
                                          <p:attrName>ppt_y</p:attrName>
                                        </p:attrNameLst>
                                      </p:cBhvr>
                                      <p:rCtr x="7865" y="-4028"/>
                                    </p:animMotion>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2" nodeType="clickEffect">
                                  <p:stCondLst>
                                    <p:cond delay="0"/>
                                  </p:stCondLst>
                                  <p:childTnLst>
                                    <p:set>
                                      <p:cBhvr>
                                        <p:cTn id="49" dur="1" fill="hold">
                                          <p:stCondLst>
                                            <p:cond delay="749"/>
                                          </p:stCondLst>
                                        </p:cTn>
                                        <p:tgtEl>
                                          <p:spTgt spid="23"/>
                                        </p:tgtEl>
                                        <p:attrNameLst>
                                          <p:attrName>style.visibility</p:attrName>
                                        </p:attrNameLst>
                                      </p:cBhvr>
                                      <p:to>
                                        <p:strVal val="hidden"/>
                                      </p:to>
                                    </p:set>
                                  </p:childTnLst>
                                </p:cTn>
                              </p:par>
                              <p:par>
                                <p:cTn id="50" presetID="1" presetClass="exit" presetSubtype="0" fill="hold" grpId="2" nodeType="withEffect">
                                  <p:stCondLst>
                                    <p:cond delay="0"/>
                                  </p:stCondLst>
                                  <p:childTnLst>
                                    <p:set>
                                      <p:cBhvr>
                                        <p:cTn id="51" dur="1" fill="hold">
                                          <p:stCondLst>
                                            <p:cond delay="749"/>
                                          </p:stCondLst>
                                        </p:cTn>
                                        <p:tgtEl>
                                          <p:spTgt spid="25"/>
                                        </p:tgtEl>
                                        <p:attrNameLst>
                                          <p:attrName>style.visibility</p:attrName>
                                        </p:attrNameLst>
                                      </p:cBhvr>
                                      <p:to>
                                        <p:strVal val="hidden"/>
                                      </p:to>
                                    </p:set>
                                  </p:childTnLst>
                                </p:cTn>
                              </p:par>
                              <p:par>
                                <p:cTn id="52" presetID="1" presetClass="exit" presetSubtype="0" fill="hold" grpId="2" nodeType="withEffect">
                                  <p:stCondLst>
                                    <p:cond delay="0"/>
                                  </p:stCondLst>
                                  <p:childTnLst>
                                    <p:set>
                                      <p:cBhvr>
                                        <p:cTn id="53" dur="1" fill="hold">
                                          <p:stCondLst>
                                            <p:cond delay="749"/>
                                          </p:stCondLst>
                                        </p:cTn>
                                        <p:tgtEl>
                                          <p:spTgt spid="24"/>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749"/>
                                          </p:stCondLst>
                                        </p:cTn>
                                        <p:tgtEl>
                                          <p:spTgt spid="17"/>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749"/>
                                          </p:stCondLst>
                                        </p:cTn>
                                        <p:tgtEl>
                                          <p:spTgt spid="35"/>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749"/>
                                          </p:stCondLst>
                                        </p:cTn>
                                        <p:tgtEl>
                                          <p:spTgt spid="34"/>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6" presetClass="emph" presetSubtype="0" fill="hold" grpId="1" nodeType="clickEffect">
                                  <p:stCondLst>
                                    <p:cond delay="0"/>
                                  </p:stCondLst>
                                  <p:childTnLst>
                                    <p:animEffect transition="out" filter="fade">
                                      <p:cBhvr>
                                        <p:cTn id="67" dur="750" tmFilter="0, 0; .2, .5; .8, .5; 1, 0"/>
                                        <p:tgtEl>
                                          <p:spTgt spid="35"/>
                                        </p:tgtEl>
                                      </p:cBhvr>
                                    </p:animEffect>
                                    <p:animScale>
                                      <p:cBhvr>
                                        <p:cTn id="68" dur="375" autoRev="1" fill="hold"/>
                                        <p:tgtEl>
                                          <p:spTgt spid="35"/>
                                        </p:tgtEl>
                                      </p:cBhvr>
                                      <p:by x="105000" y="105000"/>
                                    </p:animScale>
                                  </p:childTnLst>
                                </p:cTn>
                              </p:par>
                            </p:childTnLst>
                          </p:cTn>
                        </p:par>
                      </p:childTnLst>
                    </p:cTn>
                  </p:par>
                  <p:par>
                    <p:cTn id="69" fill="hold">
                      <p:stCondLst>
                        <p:cond delay="indefinite"/>
                      </p:stCondLst>
                      <p:childTnLst>
                        <p:par>
                          <p:cTn id="70" fill="hold">
                            <p:stCondLst>
                              <p:cond delay="0"/>
                            </p:stCondLst>
                            <p:childTnLst>
                              <p:par>
                                <p:cTn id="71" presetID="42" presetClass="path" presetSubtype="0" accel="50000" decel="50000" fill="hold" grpId="1" nodeType="clickEffect">
                                  <p:stCondLst>
                                    <p:cond delay="0"/>
                                  </p:stCondLst>
                                  <p:childTnLst>
                                    <p:animMotion origin="layout" path="M 1.875E-6 7.40741E-7 L 0.12213 -0.00185 " pathEditMode="relative" rAng="0" ptsTypes="AA">
                                      <p:cBhvr>
                                        <p:cTn id="72" dur="750" fill="hold"/>
                                        <p:tgtEl>
                                          <p:spTgt spid="17"/>
                                        </p:tgtEl>
                                        <p:attrNameLst>
                                          <p:attrName>ppt_x</p:attrName>
                                          <p:attrName>ppt_y</p:attrName>
                                        </p:attrNameLst>
                                      </p:cBhvr>
                                      <p:rCtr x="6107" y="-93"/>
                                    </p:animMotion>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2" nodeType="clickEffect">
                                  <p:stCondLst>
                                    <p:cond delay="0"/>
                                  </p:stCondLst>
                                  <p:childTnLst>
                                    <p:set>
                                      <p:cBhvr>
                                        <p:cTn id="76" dur="1" fill="hold">
                                          <p:stCondLst>
                                            <p:cond delay="749"/>
                                          </p:stCondLst>
                                        </p:cTn>
                                        <p:tgtEl>
                                          <p:spTgt spid="17"/>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749"/>
                                          </p:stCondLst>
                                        </p:cTn>
                                        <p:tgtEl>
                                          <p:spTgt spid="2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42" presetClass="path" presetSubtype="0" accel="50000" decel="50000" fill="hold" grpId="1" nodeType="clickEffect">
                                  <p:stCondLst>
                                    <p:cond delay="0"/>
                                  </p:stCondLst>
                                  <p:childTnLst>
                                    <p:animMotion origin="layout" path="M 6.25E-7 7.40741E-7 L 0.14258 -0.0037 " pathEditMode="relative" rAng="0" ptsTypes="AA">
                                      <p:cBhvr>
                                        <p:cTn id="84" dur="750" fill="hold"/>
                                        <p:tgtEl>
                                          <p:spTgt spid="20"/>
                                        </p:tgtEl>
                                        <p:attrNameLst>
                                          <p:attrName>ppt_x</p:attrName>
                                          <p:attrName>ppt_y</p:attrName>
                                        </p:attrNameLst>
                                      </p:cBhvr>
                                      <p:rCtr x="7122" y="-185"/>
                                    </p:animMotion>
                                  </p:childTnLst>
                                </p:cTn>
                              </p:par>
                            </p:childTnLst>
                          </p:cTn>
                        </p:par>
                      </p:childTnLst>
                    </p:cTn>
                  </p:par>
                  <p:par>
                    <p:cTn id="85" fill="hold">
                      <p:stCondLst>
                        <p:cond delay="indefinite"/>
                      </p:stCondLst>
                      <p:childTnLst>
                        <p:par>
                          <p:cTn id="86" fill="hold">
                            <p:stCondLst>
                              <p:cond delay="0"/>
                            </p:stCondLst>
                            <p:childTnLst>
                              <p:par>
                                <p:cTn id="87" presetID="42" presetClass="path" presetSubtype="0" accel="50000" decel="50000" fill="hold" grpId="2" nodeType="clickEffect">
                                  <p:stCondLst>
                                    <p:cond delay="0"/>
                                  </p:stCondLst>
                                  <p:childTnLst>
                                    <p:animMotion origin="layout" path="M 0.14258 -0.0037 L 0.14258 0.1088 " pathEditMode="relative" rAng="0" ptsTypes="AA">
                                      <p:cBhvr>
                                        <p:cTn id="88" dur="750" fill="hold"/>
                                        <p:tgtEl>
                                          <p:spTgt spid="20"/>
                                        </p:tgtEl>
                                        <p:attrNameLst>
                                          <p:attrName>ppt_x</p:attrName>
                                          <p:attrName>ppt_y</p:attrName>
                                        </p:attrNameLst>
                                      </p:cBhvr>
                                      <p:rCtr x="0" y="562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6" grpId="0" animBg="1"/>
      <p:bldP spid="6" grpId="1" animBg="1"/>
      <p:bldP spid="6" grpId="2" animBg="1"/>
      <p:bldP spid="7" grpId="0" animBg="1"/>
      <p:bldP spid="7" grpId="1" animBg="1"/>
      <p:bldP spid="7" grpId="2" animBg="1"/>
      <p:bldP spid="17" grpId="0" animBg="1"/>
      <p:bldP spid="17" grpId="1" animBg="1"/>
      <p:bldP spid="17" grpId="2" animBg="1"/>
      <p:bldP spid="20" grpId="0" animBg="1"/>
      <p:bldP spid="20" grpId="1" animBg="1"/>
      <p:bldP spid="20" grpId="2" animBg="1"/>
      <p:bldP spid="23" grpId="0" animBg="1"/>
      <p:bldP spid="23" grpId="1" animBg="1"/>
      <p:bldP spid="23" grpId="2" animBg="1"/>
      <p:bldP spid="24" grpId="0" animBg="1"/>
      <p:bldP spid="24" grpId="1" animBg="1"/>
      <p:bldP spid="24" grpId="2" animBg="1"/>
      <p:bldP spid="25" grpId="0" animBg="1"/>
      <p:bldP spid="25" grpId="1" animBg="1"/>
      <p:bldP spid="25" grpId="2" animBg="1"/>
      <p:bldP spid="34" grpId="0" animBg="1"/>
      <p:bldP spid="35" grpId="0" animBg="1"/>
      <p:bldP spid="3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98413" y="0"/>
            <a:ext cx="8375947" cy="707886"/>
          </a:xfrm>
          <a:prstGeom prst="rect">
            <a:avLst/>
          </a:prstGeom>
        </p:spPr>
        <p:txBody>
          <a:bodyPr wrap="none">
            <a:spAutoFit/>
          </a:bodyPr>
          <a:lstStyle/>
          <a:p>
            <a:pPr algn="ctr"/>
            <a:r>
              <a:rPr lang="uk-UA" sz="4000" b="1" i="0" dirty="0" smtClean="0">
                <a:solidFill>
                  <a:srgbClr val="000000"/>
                </a:solidFill>
                <a:effectLst/>
                <a:latin typeface="Linux Libertine"/>
              </a:rPr>
              <a:t>Класифікація штучних нейронів</a:t>
            </a:r>
            <a:endParaRPr lang="uk-UA" sz="4000" b="1" i="0" dirty="0">
              <a:solidFill>
                <a:srgbClr val="000000"/>
              </a:solidFill>
              <a:effectLst/>
              <a:latin typeface="Linux Libertine"/>
            </a:endParaRPr>
          </a:p>
        </p:txBody>
      </p:sp>
      <p:sp>
        <p:nvSpPr>
          <p:cNvPr id="5" name="Прямоугольник 4"/>
          <p:cNvSpPr/>
          <p:nvPr/>
        </p:nvSpPr>
        <p:spPr>
          <a:xfrm>
            <a:off x="267286" y="707886"/>
            <a:ext cx="11677189" cy="6001643"/>
          </a:xfrm>
          <a:prstGeom prst="rect">
            <a:avLst/>
          </a:prstGeom>
        </p:spPr>
        <p:txBody>
          <a:bodyPr wrap="square">
            <a:spAutoFit/>
          </a:bodyPr>
          <a:lstStyle/>
          <a:p>
            <a:pPr algn="just"/>
            <a:r>
              <a:rPr lang="uk-UA" sz="3200" b="0" i="0" dirty="0" smtClean="0">
                <a:solidFill>
                  <a:srgbClr val="252525"/>
                </a:solidFill>
                <a:effectLst/>
                <a:latin typeface="Arial" panose="020B0604020202020204" pitchFamily="34" charset="0"/>
              </a:rPr>
              <a:t>В основному, нейрони класифікують на основі їх положення в топології мережі. Розділяють:</a:t>
            </a:r>
          </a:p>
          <a:p>
            <a:pPr algn="just">
              <a:buFont typeface="Arial" panose="020B0604020202020204" pitchFamily="34" charset="0"/>
              <a:buChar char="•"/>
            </a:pPr>
            <a:r>
              <a:rPr lang="uk-UA" sz="3200" b="1" i="1" dirty="0" smtClean="0">
                <a:solidFill>
                  <a:srgbClr val="252525"/>
                </a:solidFill>
                <a:effectLst/>
                <a:latin typeface="Arial" panose="020B0604020202020204" pitchFamily="34" charset="0"/>
              </a:rPr>
              <a:t>Вхідні нейрони</a:t>
            </a:r>
            <a:r>
              <a:rPr lang="uk-UA" sz="3200" b="0" i="0" dirty="0" smtClean="0">
                <a:solidFill>
                  <a:srgbClr val="252525"/>
                </a:solidFill>
                <a:effectLst/>
                <a:latin typeface="Arial" panose="020B0604020202020204" pitchFamily="34" charset="0"/>
              </a:rPr>
              <a:t> - отримують вектор, що кодує вхідний сигнал. Як правило, ці нейрони не виконують обчислювальних операцій, а просто передають отриманий вхідний сигнал на вихід, можливо, посиливши або послабивши його;</a:t>
            </a:r>
          </a:p>
          <a:p>
            <a:pPr algn="just">
              <a:buFont typeface="Arial" panose="020B0604020202020204" pitchFamily="34" charset="0"/>
              <a:buChar char="•"/>
            </a:pPr>
            <a:r>
              <a:rPr lang="uk-UA" sz="3200" b="1" i="1" dirty="0" smtClean="0">
                <a:solidFill>
                  <a:srgbClr val="252525"/>
                </a:solidFill>
                <a:effectLst/>
                <a:latin typeface="Arial" panose="020B0604020202020204" pitchFamily="34" charset="0"/>
              </a:rPr>
              <a:t>Вихідні нейрони</a:t>
            </a:r>
            <a:r>
              <a:rPr lang="uk-UA" sz="3200" b="0" i="0" dirty="0" smtClean="0">
                <a:solidFill>
                  <a:srgbClr val="252525"/>
                </a:solidFill>
                <a:effectLst/>
                <a:latin typeface="Arial" panose="020B0604020202020204" pitchFamily="34" charset="0"/>
              </a:rPr>
              <a:t> - являють собою виходи мережі. У вихідних нейронах можуть проводитися будь-які обчислювальні операції;</a:t>
            </a:r>
          </a:p>
          <a:p>
            <a:pPr algn="just">
              <a:buFont typeface="Arial" panose="020B0604020202020204" pitchFamily="34" charset="0"/>
              <a:buChar char="•"/>
            </a:pPr>
            <a:r>
              <a:rPr lang="uk-UA" sz="3200" b="1" i="1" dirty="0" smtClean="0">
                <a:solidFill>
                  <a:srgbClr val="252525"/>
                </a:solidFill>
                <a:effectLst/>
                <a:latin typeface="Arial" panose="020B0604020202020204" pitchFamily="34" charset="0"/>
              </a:rPr>
              <a:t>Проміжні нейрони</a:t>
            </a:r>
            <a:r>
              <a:rPr lang="uk-UA" sz="3200" b="0" i="0" dirty="0" smtClean="0">
                <a:solidFill>
                  <a:srgbClr val="252525"/>
                </a:solidFill>
                <a:effectLst/>
                <a:latin typeface="Arial" panose="020B0604020202020204" pitchFamily="34" charset="0"/>
              </a:rPr>
              <a:t> - виконують основні обчислювальні операції.</a:t>
            </a:r>
            <a:endParaRPr lang="uk-UA" sz="3200" b="0" i="0" dirty="0">
              <a:solidFill>
                <a:srgbClr val="252525"/>
              </a:solidFill>
              <a:effectLst/>
              <a:latin typeface="Arial" panose="020B0604020202020204" pitchFamily="34" charset="0"/>
            </a:endParaRPr>
          </a:p>
        </p:txBody>
      </p:sp>
    </p:spTree>
    <p:extLst>
      <p:ext uri="{BB962C8B-B14F-4D97-AF65-F5344CB8AC3E}">
        <p14:creationId xmlns:p14="http://schemas.microsoft.com/office/powerpoint/2010/main" val="1380151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03474" y="107239"/>
            <a:ext cx="11125803" cy="646331"/>
          </a:xfrm>
          <a:prstGeom prst="rect">
            <a:avLst/>
          </a:prstGeom>
        </p:spPr>
        <p:txBody>
          <a:bodyPr wrap="none">
            <a:spAutoFit/>
          </a:bodyPr>
          <a:lstStyle/>
          <a:p>
            <a:r>
              <a:rPr lang="uk-UA" sz="3600" b="1" i="0" dirty="0" smtClean="0">
                <a:solidFill>
                  <a:srgbClr val="000000"/>
                </a:solidFill>
                <a:effectLst/>
                <a:latin typeface="Linux Libertine"/>
              </a:rPr>
              <a:t>Основні типи передавальних функцій нейронів</a:t>
            </a:r>
            <a:endParaRPr lang="uk-UA" sz="3600" b="1" i="0" dirty="0">
              <a:solidFill>
                <a:srgbClr val="000000"/>
              </a:solidFill>
              <a:effectLst/>
              <a:latin typeface="Linux Libertine"/>
            </a:endParaRPr>
          </a:p>
        </p:txBody>
      </p:sp>
      <p:sp>
        <p:nvSpPr>
          <p:cNvPr id="5" name="Прямоугольник 4"/>
          <p:cNvSpPr/>
          <p:nvPr/>
        </p:nvSpPr>
        <p:spPr>
          <a:xfrm>
            <a:off x="749996" y="1351140"/>
            <a:ext cx="3711657" cy="369332"/>
          </a:xfrm>
          <a:prstGeom prst="rect">
            <a:avLst/>
          </a:prstGeom>
        </p:spPr>
        <p:txBody>
          <a:bodyPr wrap="none">
            <a:spAutoFit/>
          </a:bodyPr>
          <a:lstStyle/>
          <a:p>
            <a:r>
              <a:rPr lang="uk-UA" b="1" i="0" dirty="0" smtClean="0">
                <a:solidFill>
                  <a:srgbClr val="000000"/>
                </a:solidFill>
                <a:effectLst/>
                <a:latin typeface="Arial" panose="020B0604020202020204" pitchFamily="34" charset="0"/>
              </a:rPr>
              <a:t>Лінійна передавальна функція</a:t>
            </a:r>
            <a:endParaRPr lang="uk-UA" b="1" i="0" dirty="0">
              <a:solidFill>
                <a:srgbClr val="000000"/>
              </a:solidFill>
              <a:effectLst/>
              <a:latin typeface="Arial" panose="020B0604020202020204" pitchFamily="34" charset="0"/>
            </a:endParaRPr>
          </a:p>
        </p:txBody>
      </p:sp>
      <p:sp>
        <p:nvSpPr>
          <p:cNvPr id="6" name="Прямоугольник 5"/>
          <p:cNvSpPr/>
          <p:nvPr/>
        </p:nvSpPr>
        <p:spPr>
          <a:xfrm>
            <a:off x="749996" y="1948710"/>
            <a:ext cx="3963714" cy="369332"/>
          </a:xfrm>
          <a:prstGeom prst="rect">
            <a:avLst/>
          </a:prstGeom>
        </p:spPr>
        <p:txBody>
          <a:bodyPr wrap="none">
            <a:spAutoFit/>
          </a:bodyPr>
          <a:lstStyle/>
          <a:p>
            <a:r>
              <a:rPr lang="uk-UA" b="1" i="0" dirty="0" smtClean="0">
                <a:solidFill>
                  <a:srgbClr val="000000"/>
                </a:solidFill>
                <a:effectLst/>
                <a:latin typeface="Arial" panose="020B0604020202020204" pitchFamily="34" charset="0"/>
              </a:rPr>
              <a:t>Порогова передавальна функція</a:t>
            </a:r>
            <a:endParaRPr lang="uk-UA" b="1" i="0" dirty="0">
              <a:solidFill>
                <a:srgbClr val="000000"/>
              </a:solidFill>
              <a:effectLst/>
              <a:latin typeface="Arial" panose="020B0604020202020204" pitchFamily="34" charset="0"/>
            </a:endParaRPr>
          </a:p>
        </p:txBody>
      </p:sp>
      <p:sp>
        <p:nvSpPr>
          <p:cNvPr id="7" name="Прямоугольник 6"/>
          <p:cNvSpPr/>
          <p:nvPr/>
        </p:nvSpPr>
        <p:spPr>
          <a:xfrm>
            <a:off x="749996" y="2546280"/>
            <a:ext cx="4482894" cy="369332"/>
          </a:xfrm>
          <a:prstGeom prst="rect">
            <a:avLst/>
          </a:prstGeom>
        </p:spPr>
        <p:txBody>
          <a:bodyPr wrap="none">
            <a:spAutoFit/>
          </a:bodyPr>
          <a:lstStyle/>
          <a:p>
            <a:r>
              <a:rPr lang="uk-UA" b="1" i="0" dirty="0" err="1" smtClean="0">
                <a:solidFill>
                  <a:srgbClr val="000000"/>
                </a:solidFill>
                <a:effectLst/>
                <a:latin typeface="Arial" panose="020B0604020202020204" pitchFamily="34" charset="0"/>
              </a:rPr>
              <a:t>Сигмоїдальна</a:t>
            </a:r>
            <a:r>
              <a:rPr lang="uk-UA" b="1" i="0" dirty="0" smtClean="0">
                <a:solidFill>
                  <a:srgbClr val="000000"/>
                </a:solidFill>
                <a:effectLst/>
                <a:latin typeface="Arial" panose="020B0604020202020204" pitchFamily="34" charset="0"/>
              </a:rPr>
              <a:t> передавальна функція</a:t>
            </a:r>
            <a:endParaRPr lang="uk-UA" b="1" i="0" dirty="0">
              <a:solidFill>
                <a:srgbClr val="000000"/>
              </a:solidFill>
              <a:effectLst/>
              <a:latin typeface="Arial" panose="020B0604020202020204" pitchFamily="34" charset="0"/>
            </a:endParaRPr>
          </a:p>
        </p:txBody>
      </p:sp>
      <p:sp>
        <p:nvSpPr>
          <p:cNvPr id="8" name="Прямоугольник 7"/>
          <p:cNvSpPr/>
          <p:nvPr/>
        </p:nvSpPr>
        <p:spPr>
          <a:xfrm>
            <a:off x="749996" y="3143850"/>
            <a:ext cx="2422651" cy="369332"/>
          </a:xfrm>
          <a:prstGeom prst="rect">
            <a:avLst/>
          </a:prstGeom>
        </p:spPr>
        <p:txBody>
          <a:bodyPr wrap="none">
            <a:spAutoFit/>
          </a:bodyPr>
          <a:lstStyle/>
          <a:p>
            <a:r>
              <a:rPr lang="uk-UA" b="1" i="0" dirty="0" smtClean="0">
                <a:solidFill>
                  <a:srgbClr val="000000"/>
                </a:solidFill>
                <a:effectLst/>
                <a:latin typeface="Arial" panose="020B0604020202020204" pitchFamily="34" charset="0"/>
              </a:rPr>
              <a:t>Логістична функція</a:t>
            </a:r>
            <a:endParaRPr lang="uk-UA" b="1" i="0" dirty="0">
              <a:solidFill>
                <a:srgbClr val="000000"/>
              </a:solidFill>
              <a:effectLst/>
              <a:latin typeface="Arial" panose="020B0604020202020204" pitchFamily="34" charset="0"/>
            </a:endParaRPr>
          </a:p>
        </p:txBody>
      </p:sp>
      <p:sp>
        <p:nvSpPr>
          <p:cNvPr id="9" name="Прямоугольник 8"/>
          <p:cNvSpPr/>
          <p:nvPr/>
        </p:nvSpPr>
        <p:spPr>
          <a:xfrm>
            <a:off x="749996" y="3741420"/>
            <a:ext cx="2774157" cy="369332"/>
          </a:xfrm>
          <a:prstGeom prst="rect">
            <a:avLst/>
          </a:prstGeom>
        </p:spPr>
        <p:txBody>
          <a:bodyPr wrap="none">
            <a:spAutoFit/>
          </a:bodyPr>
          <a:lstStyle/>
          <a:p>
            <a:r>
              <a:rPr lang="uk-UA" b="1" i="0" dirty="0" smtClean="0">
                <a:solidFill>
                  <a:srgbClr val="000000"/>
                </a:solidFill>
                <a:effectLst/>
                <a:latin typeface="Arial" panose="020B0604020202020204" pitchFamily="34" charset="0"/>
              </a:rPr>
              <a:t>Гіперболічний тангенс</a:t>
            </a:r>
            <a:endParaRPr lang="uk-UA" b="1" i="0" dirty="0">
              <a:solidFill>
                <a:srgbClr val="000000"/>
              </a:solidFill>
              <a:effectLst/>
              <a:latin typeface="Arial" panose="020B0604020202020204" pitchFamily="34" charset="0"/>
            </a:endParaRPr>
          </a:p>
        </p:txBody>
      </p:sp>
      <p:sp>
        <p:nvSpPr>
          <p:cNvPr id="10" name="Прямоугольник 9"/>
          <p:cNvSpPr/>
          <p:nvPr/>
        </p:nvSpPr>
        <p:spPr>
          <a:xfrm>
            <a:off x="764963" y="4486978"/>
            <a:ext cx="4431662" cy="369332"/>
          </a:xfrm>
          <a:prstGeom prst="rect">
            <a:avLst/>
          </a:prstGeom>
        </p:spPr>
        <p:txBody>
          <a:bodyPr wrap="none">
            <a:spAutoFit/>
          </a:bodyPr>
          <a:lstStyle/>
          <a:p>
            <a:r>
              <a:rPr lang="uk-UA" b="1" i="0" dirty="0" smtClean="0">
                <a:solidFill>
                  <a:srgbClr val="000000"/>
                </a:solidFill>
                <a:effectLst/>
                <a:latin typeface="Arial" panose="020B0604020202020204" pitchFamily="34" charset="0"/>
              </a:rPr>
              <a:t>Радіально-базисна функція передачі</a:t>
            </a:r>
            <a:endParaRPr lang="uk-UA" b="1" i="0" dirty="0">
              <a:solidFill>
                <a:srgbClr val="000000"/>
              </a:solidFill>
              <a:effectLst/>
              <a:latin typeface="Arial" panose="020B0604020202020204" pitchFamily="34" charset="0"/>
            </a:endParaRPr>
          </a:p>
        </p:txBody>
      </p:sp>
      <p:sp>
        <p:nvSpPr>
          <p:cNvPr id="11" name="Прямоугольник 10"/>
          <p:cNvSpPr/>
          <p:nvPr/>
        </p:nvSpPr>
        <p:spPr>
          <a:xfrm>
            <a:off x="1416012" y="5762368"/>
            <a:ext cx="2631682" cy="369332"/>
          </a:xfrm>
          <a:prstGeom prst="rect">
            <a:avLst/>
          </a:prstGeom>
        </p:spPr>
        <p:txBody>
          <a:bodyPr wrap="none">
            <a:spAutoFit/>
          </a:bodyPr>
          <a:lstStyle/>
          <a:p>
            <a:r>
              <a:rPr lang="uk-UA" b="1" i="0" dirty="0" smtClean="0">
                <a:solidFill>
                  <a:srgbClr val="000000"/>
                </a:solidFill>
                <a:effectLst/>
                <a:latin typeface="Arial" panose="020B0604020202020204" pitchFamily="34" charset="0"/>
              </a:rPr>
              <a:t>Інші функції передачі</a:t>
            </a:r>
            <a:endParaRPr lang="uk-UA" b="1" i="0" dirty="0">
              <a:solidFill>
                <a:srgbClr val="000000"/>
              </a:solidFill>
              <a:effectLst/>
              <a:latin typeface="Arial" panose="020B0604020202020204" pitchFamily="34" charset="0"/>
            </a:endParaRPr>
          </a:p>
        </p:txBody>
      </p:sp>
      <p:pic>
        <p:nvPicPr>
          <p:cNvPr id="12" name="Рисунок 11"/>
          <p:cNvPicPr>
            <a:picLocks noChangeAspect="1"/>
          </p:cNvPicPr>
          <p:nvPr/>
        </p:nvPicPr>
        <p:blipFill>
          <a:blip r:embed="rId2"/>
          <a:stretch>
            <a:fillRect/>
          </a:stretch>
        </p:blipFill>
        <p:spPr>
          <a:xfrm>
            <a:off x="6288957" y="5121226"/>
            <a:ext cx="3732378" cy="1461848"/>
          </a:xfrm>
          <a:prstGeom prst="rect">
            <a:avLst/>
          </a:prstGeom>
        </p:spPr>
      </p:pic>
      <p:cxnSp>
        <p:nvCxnSpPr>
          <p:cNvPr id="14" name="Прямая со стрелкой 13"/>
          <p:cNvCxnSpPr/>
          <p:nvPr/>
        </p:nvCxnSpPr>
        <p:spPr>
          <a:xfrm flipV="1">
            <a:off x="4340180" y="5947034"/>
            <a:ext cx="1712890" cy="1588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pic>
        <p:nvPicPr>
          <p:cNvPr id="16" name="Рисунок 15"/>
          <p:cNvPicPr>
            <a:picLocks noChangeAspect="1"/>
          </p:cNvPicPr>
          <p:nvPr/>
        </p:nvPicPr>
        <p:blipFill>
          <a:blip r:embed="rId3"/>
          <a:stretch>
            <a:fillRect/>
          </a:stretch>
        </p:blipFill>
        <p:spPr>
          <a:xfrm>
            <a:off x="7089346" y="978322"/>
            <a:ext cx="1666875" cy="742950"/>
          </a:xfrm>
          <a:prstGeom prst="rect">
            <a:avLst/>
          </a:prstGeom>
        </p:spPr>
      </p:pic>
      <p:cxnSp>
        <p:nvCxnSpPr>
          <p:cNvPr id="18" name="Прямая со стрелкой 17"/>
          <p:cNvCxnSpPr/>
          <p:nvPr/>
        </p:nvCxnSpPr>
        <p:spPr>
          <a:xfrm flipV="1">
            <a:off x="5130067" y="1519671"/>
            <a:ext cx="1712890" cy="1588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pic>
        <p:nvPicPr>
          <p:cNvPr id="19" name="Рисунок 18"/>
          <p:cNvPicPr>
            <a:picLocks noChangeAspect="1"/>
          </p:cNvPicPr>
          <p:nvPr/>
        </p:nvPicPr>
        <p:blipFill>
          <a:blip r:embed="rId4"/>
          <a:stretch>
            <a:fillRect/>
          </a:stretch>
        </p:blipFill>
        <p:spPr>
          <a:xfrm>
            <a:off x="7089346" y="1737690"/>
            <a:ext cx="1638300" cy="523875"/>
          </a:xfrm>
          <a:prstGeom prst="rect">
            <a:avLst/>
          </a:prstGeom>
        </p:spPr>
      </p:pic>
      <p:cxnSp>
        <p:nvCxnSpPr>
          <p:cNvPr id="20" name="Прямая со стрелкой 19"/>
          <p:cNvCxnSpPr/>
          <p:nvPr/>
        </p:nvCxnSpPr>
        <p:spPr>
          <a:xfrm flipV="1">
            <a:off x="5130074" y="2085309"/>
            <a:ext cx="1712890" cy="1588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pic>
        <p:nvPicPr>
          <p:cNvPr id="21" name="Рисунок 20"/>
          <p:cNvPicPr>
            <a:picLocks noChangeAspect="1"/>
          </p:cNvPicPr>
          <p:nvPr/>
        </p:nvPicPr>
        <p:blipFill>
          <a:blip r:embed="rId5"/>
          <a:stretch>
            <a:fillRect/>
          </a:stretch>
        </p:blipFill>
        <p:spPr>
          <a:xfrm>
            <a:off x="7269177" y="2461777"/>
            <a:ext cx="1257300" cy="485775"/>
          </a:xfrm>
          <a:prstGeom prst="rect">
            <a:avLst/>
          </a:prstGeom>
        </p:spPr>
      </p:pic>
      <p:cxnSp>
        <p:nvCxnSpPr>
          <p:cNvPr id="22" name="Прямая со стрелкой 21"/>
          <p:cNvCxnSpPr/>
          <p:nvPr/>
        </p:nvCxnSpPr>
        <p:spPr>
          <a:xfrm flipV="1">
            <a:off x="5196625" y="2704665"/>
            <a:ext cx="1712890" cy="1588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pic>
        <p:nvPicPr>
          <p:cNvPr id="23" name="Рисунок 22"/>
          <p:cNvPicPr>
            <a:picLocks noChangeAspect="1"/>
          </p:cNvPicPr>
          <p:nvPr/>
        </p:nvPicPr>
        <p:blipFill>
          <a:blip r:embed="rId6"/>
          <a:stretch>
            <a:fillRect/>
          </a:stretch>
        </p:blipFill>
        <p:spPr>
          <a:xfrm>
            <a:off x="7179811" y="3058672"/>
            <a:ext cx="1733550" cy="581025"/>
          </a:xfrm>
          <a:prstGeom prst="rect">
            <a:avLst/>
          </a:prstGeom>
        </p:spPr>
      </p:pic>
      <p:cxnSp>
        <p:nvCxnSpPr>
          <p:cNvPr id="24" name="Прямая со стрелкой 23"/>
          <p:cNvCxnSpPr/>
          <p:nvPr/>
        </p:nvCxnSpPr>
        <p:spPr>
          <a:xfrm flipV="1">
            <a:off x="5196625" y="3350998"/>
            <a:ext cx="1712890" cy="1588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pic>
        <p:nvPicPr>
          <p:cNvPr id="25" name="Рисунок 24"/>
          <p:cNvPicPr>
            <a:picLocks noChangeAspect="1"/>
          </p:cNvPicPr>
          <p:nvPr/>
        </p:nvPicPr>
        <p:blipFill>
          <a:blip r:embed="rId7"/>
          <a:stretch>
            <a:fillRect/>
          </a:stretch>
        </p:blipFill>
        <p:spPr>
          <a:xfrm>
            <a:off x="7179811" y="3780826"/>
            <a:ext cx="2409825" cy="504825"/>
          </a:xfrm>
          <a:prstGeom prst="rect">
            <a:avLst/>
          </a:prstGeom>
        </p:spPr>
      </p:pic>
      <p:cxnSp>
        <p:nvCxnSpPr>
          <p:cNvPr id="26" name="Прямая со стрелкой 25"/>
          <p:cNvCxnSpPr/>
          <p:nvPr/>
        </p:nvCxnSpPr>
        <p:spPr>
          <a:xfrm flipV="1">
            <a:off x="5162165" y="3943377"/>
            <a:ext cx="1712890" cy="1588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pic>
        <p:nvPicPr>
          <p:cNvPr id="27" name="Рисунок 26"/>
          <p:cNvPicPr>
            <a:picLocks noChangeAspect="1"/>
          </p:cNvPicPr>
          <p:nvPr/>
        </p:nvPicPr>
        <p:blipFill>
          <a:blip r:embed="rId8"/>
          <a:stretch>
            <a:fillRect/>
          </a:stretch>
        </p:blipFill>
        <p:spPr>
          <a:xfrm>
            <a:off x="7160761" y="4338990"/>
            <a:ext cx="1752600" cy="552450"/>
          </a:xfrm>
          <a:prstGeom prst="rect">
            <a:avLst/>
          </a:prstGeom>
        </p:spPr>
      </p:pic>
      <p:cxnSp>
        <p:nvCxnSpPr>
          <p:cNvPr id="28" name="Прямая со стрелкой 27"/>
          <p:cNvCxnSpPr/>
          <p:nvPr/>
        </p:nvCxnSpPr>
        <p:spPr>
          <a:xfrm flipV="1">
            <a:off x="5196625" y="4672062"/>
            <a:ext cx="1712890" cy="1588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9140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TotalTime>
  <Words>459</Words>
  <Application>Microsoft Office PowerPoint</Application>
  <PresentationFormat>Широкоэкранный</PresentationFormat>
  <Paragraphs>84</Paragraphs>
  <Slides>23</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vt:i4>
      </vt:variant>
    </vt:vector>
  </HeadingPairs>
  <TitlesOfParts>
    <vt:vector size="28" baseType="lpstr">
      <vt:lpstr>Arial</vt:lpstr>
      <vt:lpstr>Calibri</vt:lpstr>
      <vt:lpstr>Calibri Light</vt:lpstr>
      <vt:lpstr>Linux Libertine</vt:lpstr>
      <vt:lpstr>Тема Office</vt:lpstr>
      <vt:lpstr>Перцептрон</vt:lpstr>
      <vt:lpstr>Презентация PowerPoint</vt:lpstr>
      <vt:lpstr>Презентация PowerPoint</vt:lpstr>
      <vt:lpstr>Презентация PowerPoint</vt:lpstr>
      <vt:lpstr>Презентация PowerPoint</vt:lpstr>
      <vt:lpstr>Математична модель персептрона та її особливості</vt:lpstr>
      <vt:lpstr>Робота перцептрона</vt:lpstr>
      <vt:lpstr>Презентация PowerPoint</vt:lpstr>
      <vt:lpstr>Презентация PowerPoint</vt:lpstr>
      <vt:lpstr>Вигляд передавальних функцій</vt:lpstr>
      <vt:lpstr>Моделювання формальних логічних функцій</vt:lpstr>
      <vt:lpstr>Презентация PowerPoint</vt:lpstr>
      <vt:lpstr>Класифікація персептронів</vt:lpstr>
      <vt:lpstr>Відмінності багатошарового перцептрона від перцептрону Розенблатта</vt:lpstr>
      <vt:lpstr>Відмінності багатошарового перцептрона від перцептрону Розенблатта</vt:lpstr>
      <vt:lpstr>Навчання персептрона</vt:lpstr>
      <vt:lpstr>Презентация PowerPoint</vt:lpstr>
      <vt:lpstr>Презентация PowerPoint</vt:lpstr>
      <vt:lpstr>Застосування перцептронів</vt:lpstr>
      <vt:lpstr>Апроксимація функцій за допомогою персептрона</vt:lpstr>
      <vt:lpstr>Прогнозування та розпізнавання образів</vt:lpstr>
      <vt:lpstr>Керування агентами</vt:lpstr>
      <vt:lpstr>Підготовка до семінару</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Пресептрон</dc:title>
  <dc:creator>Максим Фролов</dc:creator>
  <cp:lastModifiedBy>Пользователь Windows</cp:lastModifiedBy>
  <cp:revision>83</cp:revision>
  <dcterms:created xsi:type="dcterms:W3CDTF">2017-01-26T13:02:46Z</dcterms:created>
  <dcterms:modified xsi:type="dcterms:W3CDTF">2019-02-20T16:45:48Z</dcterms:modified>
</cp:coreProperties>
</file>