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71" r:id="rId7"/>
    <p:sldId id="259" r:id="rId8"/>
    <p:sldId id="260" r:id="rId9"/>
    <p:sldId id="262" r:id="rId10"/>
    <p:sldId id="261" r:id="rId11"/>
    <p:sldId id="263" r:id="rId12"/>
    <p:sldId id="264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8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7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0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40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24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14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65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7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6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08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75703-BB36-4D0E-9363-C034A902C6B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7FABC-BB6E-4BD7-A3CD-FE83EE06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14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Інтелектуальні</a:t>
            </a:r>
            <a:r>
              <a:rPr lang="ru-RU" b="1" dirty="0" smtClean="0"/>
              <a:t> </a:t>
            </a:r>
            <a:r>
              <a:rPr lang="ru-RU" b="1" dirty="0" err="1" smtClean="0"/>
              <a:t>агенти</a:t>
            </a:r>
            <a:r>
              <a:rPr lang="ru-RU" b="1" dirty="0" smtClean="0"/>
              <a:t>. Алгоритм </a:t>
            </a:r>
            <a:r>
              <a:rPr lang="en-US" b="1" dirty="0" smtClean="0"/>
              <a:t>Q-</a:t>
            </a:r>
            <a:r>
              <a:rPr lang="ru-RU" b="1" dirty="0" err="1" smtClean="0"/>
              <a:t>навчання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897510" y="5613621"/>
            <a:ext cx="224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Троцько</a:t>
            </a:r>
            <a:r>
              <a:rPr lang="uk-UA" dirty="0" smtClean="0"/>
              <a:t> В.В.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987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054" y="1"/>
            <a:ext cx="10515600" cy="6160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Приклад(ініціалізація матриць)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10" y="536547"/>
            <a:ext cx="6371329" cy="61664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75" y="4311678"/>
            <a:ext cx="6334125" cy="19240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953" y="4073055"/>
            <a:ext cx="3849922" cy="218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65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005" y="0"/>
            <a:ext cx="10515600" cy="48566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Приклад( 1 крок)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01814" y="5064691"/>
            <a:ext cx="404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Куди піти</a:t>
            </a:r>
            <a:r>
              <a:rPr lang="en-US" sz="2800" dirty="0" smtClean="0"/>
              <a:t>? </a:t>
            </a:r>
            <a:r>
              <a:rPr lang="uk-UA" sz="2800" dirty="0" smtClean="0"/>
              <a:t>Із кімнати(вузла) </a:t>
            </a:r>
            <a:r>
              <a:rPr lang="uk-UA" sz="2800" dirty="0"/>
              <a:t>1</a:t>
            </a:r>
            <a:r>
              <a:rPr lang="uk-UA" sz="2800" dirty="0" smtClean="0"/>
              <a:t> в кімнату(вузол) 3 або 5.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357295" y="5252537"/>
            <a:ext cx="404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Випадковим чином агент обирає іти в кімнату(вузол) 5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70005" y="659958"/>
            <a:ext cx="976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Агент знаходиться в кімнаті 1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195" y="1587638"/>
            <a:ext cx="4002014" cy="2618602"/>
          </a:xfrm>
          <a:prstGeom prst="rect">
            <a:avLst/>
          </a:prstGeom>
        </p:spPr>
      </p:pic>
      <p:sp>
        <p:nvSpPr>
          <p:cNvPr id="10" name="Выгнутая вправо стрелка 9"/>
          <p:cNvSpPr/>
          <p:nvPr/>
        </p:nvSpPr>
        <p:spPr>
          <a:xfrm>
            <a:off x="8060450" y="2719347"/>
            <a:ext cx="425518" cy="13596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863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179"/>
          </a:xfrm>
        </p:spPr>
        <p:txBody>
          <a:bodyPr/>
          <a:lstStyle/>
          <a:p>
            <a:pPr algn="ctr"/>
            <a:r>
              <a:rPr lang="uk-UA" b="1" dirty="0"/>
              <a:t>Приклад( </a:t>
            </a:r>
            <a:r>
              <a:rPr lang="uk-UA" b="1" dirty="0" smtClean="0"/>
              <a:t>2 </a:t>
            </a:r>
            <a:r>
              <a:rPr lang="uk-UA" b="1" dirty="0"/>
              <a:t>крок)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23569" y="787179"/>
            <a:ext cx="10448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Уявимо </a:t>
            </a:r>
            <a:r>
              <a:rPr lang="uk-UA" dirty="0" err="1" smtClean="0"/>
              <a:t>агента</a:t>
            </a:r>
            <a:r>
              <a:rPr lang="uk-UA" dirty="0" smtClean="0"/>
              <a:t> у стані(</a:t>
            </a:r>
            <a:r>
              <a:rPr lang="uk-UA" dirty="0" err="1" smtClean="0"/>
              <a:t>вузлі</a:t>
            </a:r>
            <a:r>
              <a:rPr lang="uk-UA" dirty="0" smtClean="0"/>
              <a:t>) 5. Із цього вузла агент може переміститися у вузли 1,4,5. Розрахуємо винагороду такого </a:t>
            </a:r>
            <a:r>
              <a:rPr lang="uk-UA" dirty="0" err="1" smtClean="0"/>
              <a:t>переміщенняю</a:t>
            </a:r>
            <a:endParaRPr lang="uk-UA" dirty="0" smtClean="0"/>
          </a:p>
          <a:p>
            <a:r>
              <a:rPr lang="en-US" dirty="0" smtClean="0"/>
              <a:t>Q[1,5] = R(1,5)+0,8*Max[Q(5,1),Q(5,4),Q(5,5)] = 100+0,8*0=100. </a:t>
            </a:r>
            <a:r>
              <a:rPr lang="uk-UA" dirty="0" smtClean="0"/>
              <a:t>Заповнимо відповідну комірку матриці </a:t>
            </a:r>
            <a:r>
              <a:rPr lang="en-US" dirty="0" smtClean="0"/>
              <a:t>Q.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2497688"/>
            <a:ext cx="4416826" cy="28900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453" y="2854931"/>
            <a:ext cx="5372160" cy="26791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98212" y="5701085"/>
            <a:ext cx="8237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Дія завершена. Агент вийшов з кімнати.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63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275" y="1"/>
            <a:ext cx="10515600" cy="914400"/>
          </a:xfrm>
        </p:spPr>
        <p:txBody>
          <a:bodyPr/>
          <a:lstStyle/>
          <a:p>
            <a:pPr algn="ctr"/>
            <a:r>
              <a:rPr lang="uk-UA" dirty="0" smtClean="0"/>
              <a:t>Приклад(3 крок)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419" y="1224501"/>
            <a:ext cx="11386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Агент навчився виходити з кімнати при переході у вузол 5 із вузла 1. Тепер його слід навчити виходити із вузла 3 (випадковим чином агент обрав вузол 3, а не 5). Із вузла 3 є три виходи – 1,2,4. Випадково обирається вузол 1. Уявляємо, що агент знаходиться у </a:t>
            </a:r>
            <a:r>
              <a:rPr lang="uk-UA" dirty="0" err="1" smtClean="0"/>
              <a:t>вузлі</a:t>
            </a:r>
            <a:r>
              <a:rPr lang="uk-UA" dirty="0" smtClean="0"/>
              <a:t> 1. Розрахуємо його винагороду</a:t>
            </a:r>
            <a:r>
              <a:rPr lang="en-US" dirty="0" smtClean="0"/>
              <a:t> </a:t>
            </a:r>
            <a:r>
              <a:rPr lang="uk-UA" dirty="0" smtClean="0"/>
              <a:t>і </a:t>
            </a:r>
            <a:r>
              <a:rPr lang="uk-UA" dirty="0" err="1" smtClean="0"/>
              <a:t>запишемо</a:t>
            </a:r>
            <a:r>
              <a:rPr lang="uk-UA" dirty="0" smtClean="0"/>
              <a:t> до </a:t>
            </a:r>
            <a:r>
              <a:rPr lang="uk-UA" dirty="0" err="1" smtClean="0"/>
              <a:t>мтариці</a:t>
            </a:r>
            <a:r>
              <a:rPr lang="uk-UA" dirty="0" smtClean="0"/>
              <a:t> </a:t>
            </a:r>
            <a:r>
              <a:rPr lang="en-US" dirty="0" smtClean="0"/>
              <a:t>Q</a:t>
            </a:r>
            <a:endParaRPr lang="uk-UA" dirty="0" smtClean="0"/>
          </a:p>
          <a:p>
            <a:r>
              <a:rPr lang="en-US" dirty="0" smtClean="0"/>
              <a:t>Q[3,1] = R[3,1]+0.8*Max[Q(1,3],Q(1,5)] = 0+0.8*100=80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757" y="2913780"/>
            <a:ext cx="4920960" cy="25726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19" y="2596378"/>
            <a:ext cx="4416826" cy="2890022"/>
          </a:xfrm>
          <a:prstGeom prst="rect">
            <a:avLst/>
          </a:prstGeom>
        </p:spPr>
      </p:pic>
      <p:sp>
        <p:nvSpPr>
          <p:cNvPr id="7" name="Выгнутая вверх стрелка 6"/>
          <p:cNvSpPr/>
          <p:nvPr/>
        </p:nvSpPr>
        <p:spPr>
          <a:xfrm rot="16200000">
            <a:off x="245665" y="3834330"/>
            <a:ext cx="1083028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25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518" y="0"/>
            <a:ext cx="10515600" cy="882595"/>
          </a:xfrm>
        </p:spPr>
        <p:txBody>
          <a:bodyPr/>
          <a:lstStyle/>
          <a:p>
            <a:pPr algn="ctr"/>
            <a:r>
              <a:rPr lang="uk-UA" dirty="0" smtClean="0"/>
              <a:t>Приклад(4 крок)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0445" y="919199"/>
            <a:ext cx="11020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Перейшовши з вузла 3 у вузол 1 агент ще не досяг кінцевої мети. Із вузла 1 він може перейти у вузол 3 або у вузол 5. Зараз матриця Й заповнена і у </a:t>
            </a:r>
            <a:r>
              <a:rPr lang="uk-UA" dirty="0" err="1" smtClean="0"/>
              <a:t>вузлі</a:t>
            </a:r>
            <a:r>
              <a:rPr lang="uk-UA" dirty="0" smtClean="0"/>
              <a:t> 3 значення =80, а у </a:t>
            </a:r>
            <a:r>
              <a:rPr lang="uk-UA" dirty="0" err="1" smtClean="0"/>
              <a:t>вузлі</a:t>
            </a:r>
            <a:r>
              <a:rPr lang="uk-UA" dirty="0" smtClean="0"/>
              <a:t> 5 =100. Агент безумовно </a:t>
            </a:r>
            <a:r>
              <a:rPr lang="uk-UA" dirty="0" err="1" smtClean="0"/>
              <a:t>обере</a:t>
            </a:r>
            <a:r>
              <a:rPr lang="uk-UA" dirty="0" smtClean="0"/>
              <a:t> (вже не випадково, а закономірно вузол 5, бо 100</a:t>
            </a:r>
            <a:r>
              <a:rPr lang="en-US" dirty="0" smtClean="0"/>
              <a:t>&gt;</a:t>
            </a:r>
            <a:r>
              <a:rPr lang="uk-UA" dirty="0" smtClean="0"/>
              <a:t>80</a:t>
            </a:r>
            <a:r>
              <a:rPr lang="en-US" dirty="0" smtClean="0"/>
              <a:t>.</a:t>
            </a:r>
            <a:r>
              <a:rPr lang="uk-UA" dirty="0" smtClean="0"/>
              <a:t> Вузол 5 має три виходи 1,4,5. Уявляємо, що агент знаходиться у </a:t>
            </a:r>
            <a:r>
              <a:rPr lang="uk-UA" dirty="0" err="1" smtClean="0"/>
              <a:t>вузлі</a:t>
            </a:r>
            <a:r>
              <a:rPr lang="uk-UA" dirty="0" smtClean="0"/>
              <a:t> 5. Винагорода для нього дорівнює </a:t>
            </a:r>
            <a:r>
              <a:rPr lang="en-US" dirty="0" smtClean="0"/>
              <a:t>Q[1,5] = R[1,5]+0.8Max[Q(5,1),Q(5,4),Q(5,5)]=100+0.8*0=100. </a:t>
            </a:r>
            <a:r>
              <a:rPr lang="uk-UA" dirty="0" smtClean="0"/>
              <a:t>Це значення вже записане у матриці </a:t>
            </a:r>
            <a:r>
              <a:rPr lang="en-US" dirty="0" smtClean="0"/>
              <a:t>Q</a:t>
            </a:r>
            <a:r>
              <a:rPr lang="uk-UA" dirty="0" smtClean="0"/>
              <a:t> і воно залишається без змін. Агент досяг мети і його матриця </a:t>
            </a:r>
            <a:r>
              <a:rPr lang="en-US" dirty="0" smtClean="0"/>
              <a:t>Q </a:t>
            </a:r>
            <a:r>
              <a:rPr lang="uk-UA" dirty="0" smtClean="0"/>
              <a:t>має вигляд.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318" y="3223881"/>
            <a:ext cx="4920960" cy="25726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7380" y="6060540"/>
            <a:ext cx="8571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Агент навчився виходити з кімнати 1.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445" y="2805544"/>
            <a:ext cx="4416826" cy="2890022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>
            <a:off x="9134169" y="2400516"/>
            <a:ext cx="1091379" cy="68681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056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882" y="13033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Завдання на практику. Навчити цього </a:t>
            </a:r>
            <a:r>
              <a:rPr lang="uk-UA" dirty="0" err="1" smtClean="0"/>
              <a:t>агента</a:t>
            </a:r>
            <a:r>
              <a:rPr lang="uk-UA" dirty="0" smtClean="0"/>
              <a:t> виходити з кімнати </a:t>
            </a:r>
            <a:r>
              <a:rPr lang="uk-UA" dirty="0" smtClean="0"/>
              <a:t>2(не забувайте, що матриця </a:t>
            </a:r>
            <a:r>
              <a:rPr lang="en-US" dirty="0" smtClean="0"/>
              <a:t>Q </a:t>
            </a:r>
            <a:r>
              <a:rPr lang="uk-UA" dirty="0" smtClean="0"/>
              <a:t>вже частково заповнена)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145" y="3162123"/>
            <a:ext cx="55340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9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Приклад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4744" y="3105835"/>
            <a:ext cx="10169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https://towardsdatascience.com/self-learning-ai-agents-part-ii-deep-q-learning-b5ac60c3f47</a:t>
            </a:r>
          </a:p>
        </p:txBody>
      </p:sp>
    </p:spTree>
    <p:extLst>
      <p:ext uri="{BB962C8B-B14F-4D97-AF65-F5344CB8AC3E}">
        <p14:creationId xmlns:p14="http://schemas.microsoft.com/office/powerpoint/2010/main" val="244856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956" y="1"/>
            <a:ext cx="10515600" cy="914400"/>
          </a:xfrm>
        </p:spPr>
        <p:txBody>
          <a:bodyPr/>
          <a:lstStyle/>
          <a:p>
            <a:pPr algn="ctr"/>
            <a:r>
              <a:rPr lang="ru-RU" b="1" dirty="0" err="1" smtClean="0"/>
              <a:t>Інтелектуальний</a:t>
            </a:r>
            <a:r>
              <a:rPr lang="ru-RU" b="1" dirty="0" smtClean="0"/>
              <a:t> агент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6719" y="914401"/>
            <a:ext cx="114180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err="1" smtClean="0"/>
              <a:t>Інтелектуальний</a:t>
            </a:r>
            <a:r>
              <a:rPr lang="ru-RU" sz="2800" dirty="0" smtClean="0"/>
              <a:t> агент  (у штучному </a:t>
            </a:r>
            <a:r>
              <a:rPr lang="ru-RU" sz="2800" dirty="0" err="1" smtClean="0"/>
              <a:t>інтелекті</a:t>
            </a:r>
            <a:r>
              <a:rPr lang="ru-RU" sz="2800" dirty="0" smtClean="0"/>
              <a:t>) – </a:t>
            </a:r>
            <a:r>
              <a:rPr lang="ru-RU" sz="2800" dirty="0" err="1" smtClean="0"/>
              <a:t>сутність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одержує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через систему </a:t>
            </a:r>
            <a:r>
              <a:rPr lang="ru-RU" sz="2800" dirty="0" err="1" smtClean="0"/>
              <a:t>сенсорів</a:t>
            </a:r>
            <a:r>
              <a:rPr lang="ru-RU" sz="2800" dirty="0" smtClean="0"/>
              <a:t> про стан </a:t>
            </a:r>
            <a:r>
              <a:rPr lang="ru-RU" sz="2800" dirty="0" err="1" smtClean="0"/>
              <a:t>зовнішнього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 (</a:t>
            </a:r>
            <a:r>
              <a:rPr lang="ru-RU" sz="2800" dirty="0" err="1" smtClean="0"/>
              <a:t>керованих</a:t>
            </a:r>
            <a:r>
              <a:rPr lang="ru-RU" sz="2800" dirty="0" smtClean="0"/>
              <a:t> нею </a:t>
            </a:r>
            <a:r>
              <a:rPr lang="ru-RU" sz="2800" dirty="0" err="1" smtClean="0"/>
              <a:t>процесів</a:t>
            </a:r>
            <a:r>
              <a:rPr lang="ru-RU" sz="2800" dirty="0" smtClean="0"/>
              <a:t>) та </a:t>
            </a:r>
            <a:r>
              <a:rPr lang="ru-RU" sz="2800" dirty="0" err="1" smtClean="0"/>
              <a:t>здійснює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нього</a:t>
            </a:r>
            <a:r>
              <a:rPr lang="ru-RU" sz="2800" dirty="0" smtClean="0"/>
              <a:t>,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раціональні</a:t>
            </a:r>
            <a:r>
              <a:rPr lang="ru-RU" sz="2800" dirty="0" smtClean="0"/>
              <a:t> в тому </a:t>
            </a:r>
            <a:r>
              <a:rPr lang="ru-RU" sz="2800" dirty="0" err="1" smtClean="0"/>
              <a:t>розумінні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досягненню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мети.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близьким</a:t>
            </a:r>
            <a:r>
              <a:rPr lang="ru-RU" sz="2800" dirty="0" smtClean="0"/>
              <a:t> аналогом у </a:t>
            </a:r>
            <a:r>
              <a:rPr lang="ru-RU" sz="2800" dirty="0" err="1" smtClean="0"/>
              <a:t>живій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природі</a:t>
            </a:r>
            <a:r>
              <a:rPr lang="ru-RU" sz="2800" dirty="0" smtClean="0"/>
              <a:t> є </a:t>
            </a:r>
            <a:r>
              <a:rPr lang="ru-RU" sz="2800" dirty="0" err="1" smtClean="0"/>
              <a:t>примітивне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інстинктивне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поводження</a:t>
            </a:r>
            <a:r>
              <a:rPr lang="ru-RU" sz="2800" dirty="0" smtClean="0"/>
              <a:t> комах.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37322" y="3856383"/>
            <a:ext cx="113624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err="1" smtClean="0"/>
              <a:t>Термін</a:t>
            </a:r>
            <a:r>
              <a:rPr lang="ru-RU" sz="2200" dirty="0" smtClean="0"/>
              <a:t> «</a:t>
            </a:r>
            <a:r>
              <a:rPr lang="ru-RU" sz="2200" dirty="0" err="1" smtClean="0"/>
              <a:t>інтелектуальний</a:t>
            </a:r>
            <a:r>
              <a:rPr lang="ru-RU" sz="2200" dirty="0" smtClean="0"/>
              <a:t>» не </a:t>
            </a:r>
            <a:r>
              <a:rPr lang="ru-RU" sz="2200" dirty="0" err="1" smtClean="0"/>
              <a:t>означає</a:t>
            </a:r>
            <a:r>
              <a:rPr lang="ru-RU" sz="2200" dirty="0" smtClean="0"/>
              <a:t> </a:t>
            </a:r>
            <a:r>
              <a:rPr lang="ru-RU" sz="2200" dirty="0" err="1" smtClean="0"/>
              <a:t>наявності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інтелекту</a:t>
            </a:r>
            <a:r>
              <a:rPr lang="ru-RU" sz="2200" dirty="0" smtClean="0"/>
              <a:t>, але </a:t>
            </a:r>
            <a:r>
              <a:rPr lang="ru-RU" sz="2200" dirty="0" err="1" smtClean="0"/>
              <a:t>підкреслює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</a:t>
            </a:r>
            <a:r>
              <a:rPr lang="ru-RU" sz="2200" dirty="0" smtClean="0"/>
              <a:t> </a:t>
            </a:r>
            <a:r>
              <a:rPr lang="ru-RU" sz="2200" dirty="0" err="1" smtClean="0"/>
              <a:t>високий</a:t>
            </a:r>
            <a:r>
              <a:rPr lang="ru-RU" sz="2200" dirty="0" smtClean="0"/>
              <a:t> </a:t>
            </a:r>
            <a:r>
              <a:rPr lang="ru-RU" sz="2200" dirty="0" err="1" smtClean="0"/>
              <a:t>рівень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технології</a:t>
            </a:r>
            <a:r>
              <a:rPr lang="ru-RU" sz="2200" dirty="0" smtClean="0"/>
              <a:t> </a:t>
            </a:r>
            <a:r>
              <a:rPr lang="ru-RU" sz="2200" dirty="0" err="1" smtClean="0"/>
              <a:t>керування</a:t>
            </a:r>
            <a:r>
              <a:rPr lang="ru-RU" sz="2200" dirty="0" smtClean="0"/>
              <a:t> в </a:t>
            </a:r>
            <a:r>
              <a:rPr lang="ru-RU" sz="2200" dirty="0" err="1" smtClean="0"/>
              <a:t>порівнянні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примітивними</a:t>
            </a:r>
            <a:r>
              <a:rPr lang="ru-RU" sz="2200" dirty="0" smtClean="0"/>
              <a:t> </a:t>
            </a:r>
            <a:r>
              <a:rPr lang="ru-RU" sz="2200" dirty="0" err="1" smtClean="0"/>
              <a:t>тригерними</a:t>
            </a:r>
            <a:r>
              <a:rPr lang="ru-RU" sz="2200" dirty="0" smtClean="0"/>
              <a:t> системами автоматичного </a:t>
            </a:r>
            <a:r>
              <a:rPr lang="ru-RU" sz="2200" dirty="0" err="1" smtClean="0"/>
              <a:t>керування</a:t>
            </a:r>
            <a:r>
              <a:rPr lang="ru-RU" sz="2200" dirty="0" smtClean="0"/>
              <a:t>. </a:t>
            </a:r>
            <a:r>
              <a:rPr lang="ru-RU" sz="2200" dirty="0" err="1" smtClean="0"/>
              <a:t>Такий</a:t>
            </a:r>
            <a:r>
              <a:rPr lang="ru-RU" sz="2200" dirty="0" smtClean="0"/>
              <a:t> агент </a:t>
            </a:r>
            <a:r>
              <a:rPr lang="ru-RU" sz="2200" dirty="0" err="1" smtClean="0"/>
              <a:t>може</a:t>
            </a:r>
            <a:r>
              <a:rPr lang="ru-RU" sz="2200" dirty="0" smtClean="0"/>
              <a:t> бути як </a:t>
            </a:r>
            <a:r>
              <a:rPr lang="ru-RU" sz="2200" dirty="0" err="1" smtClean="0"/>
              <a:t>програмною</a:t>
            </a:r>
            <a:r>
              <a:rPr lang="ru-RU" sz="2200" dirty="0" smtClean="0"/>
              <a:t> системою, так і складною </a:t>
            </a:r>
            <a:r>
              <a:rPr lang="ru-RU" sz="2200" dirty="0" err="1" smtClean="0"/>
              <a:t>автоматизованою</a:t>
            </a:r>
            <a:r>
              <a:rPr lang="ru-RU" sz="2200" dirty="0" smtClean="0"/>
              <a:t> системою, </a:t>
            </a:r>
            <a:r>
              <a:rPr lang="ru-RU" sz="2200" dirty="0" err="1" smtClean="0"/>
              <a:t>наприклад</a:t>
            </a:r>
            <a:r>
              <a:rPr lang="ru-RU" sz="2200" dirty="0" smtClean="0"/>
              <a:t>, </a:t>
            </a:r>
            <a:r>
              <a:rPr lang="ru-RU" sz="2200" dirty="0" err="1" smtClean="0"/>
              <a:t>верстатом</a:t>
            </a:r>
            <a:r>
              <a:rPr lang="ru-RU" sz="2200" dirty="0" smtClean="0"/>
              <a:t> з ЧПУ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комплексом </a:t>
            </a:r>
            <a:r>
              <a:rPr lang="ru-RU" sz="2200" dirty="0" err="1" smtClean="0"/>
              <a:t>керування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технологічними</a:t>
            </a:r>
            <a:r>
              <a:rPr lang="ru-RU" sz="2200" dirty="0" smtClean="0"/>
              <a:t>, </a:t>
            </a:r>
            <a:r>
              <a:rPr lang="ru-RU" sz="2200" dirty="0" err="1" smtClean="0"/>
              <a:t>логістичними</a:t>
            </a:r>
            <a:r>
              <a:rPr lang="ru-RU" sz="2200" dirty="0" smtClean="0"/>
              <a:t>, </a:t>
            </a:r>
            <a:r>
              <a:rPr lang="ru-RU" sz="2200" dirty="0" err="1" smtClean="0"/>
              <a:t>фінансовими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будь-</a:t>
            </a:r>
            <a:r>
              <a:rPr lang="ru-RU" sz="2200" dirty="0" err="1" smtClean="0"/>
              <a:t>якими</a:t>
            </a:r>
            <a:r>
              <a:rPr lang="ru-RU" sz="2200" dirty="0" smtClean="0"/>
              <a:t> </a:t>
            </a:r>
            <a:r>
              <a:rPr lang="ru-RU" sz="2200" dirty="0" err="1" smtClean="0"/>
              <a:t>іншими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процесами</a:t>
            </a:r>
            <a:r>
              <a:rPr lang="ru-RU" sz="2200" dirty="0" smtClean="0"/>
              <a:t>. Про "</a:t>
            </a:r>
            <a:r>
              <a:rPr lang="ru-RU" sz="2200" dirty="0" err="1" smtClean="0"/>
              <a:t>інтелектуальність</a:t>
            </a:r>
            <a:r>
              <a:rPr lang="ru-RU" sz="2200" dirty="0" smtClean="0"/>
              <a:t>" агента </a:t>
            </a:r>
            <a:r>
              <a:rPr lang="ru-RU" sz="2200" dirty="0" err="1" smtClean="0"/>
              <a:t>можна</a:t>
            </a:r>
            <a:r>
              <a:rPr lang="ru-RU" sz="2200" dirty="0" smtClean="0"/>
              <a:t> </a:t>
            </a:r>
            <a:r>
              <a:rPr lang="ru-RU" sz="2200" dirty="0" err="1" smtClean="0"/>
              <a:t>говорити</a:t>
            </a:r>
            <a:r>
              <a:rPr lang="ru-RU" sz="2200" dirty="0" smtClean="0"/>
              <a:t>, </a:t>
            </a:r>
            <a:r>
              <a:rPr lang="ru-RU" sz="2200" dirty="0" err="1" smtClean="0"/>
              <a:t>якщо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взаємодія</a:t>
            </a:r>
            <a:r>
              <a:rPr lang="ru-RU" sz="2200" dirty="0" smtClean="0"/>
              <a:t> з </a:t>
            </a:r>
            <a:r>
              <a:rPr lang="ru-RU" sz="2200" dirty="0" err="1" smtClean="0"/>
              <a:t>навколишнім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середовищем</a:t>
            </a:r>
            <a:r>
              <a:rPr lang="ru-RU" sz="2200" dirty="0" smtClean="0"/>
              <a:t> є адекватною </a:t>
            </a:r>
            <a:r>
              <a:rPr lang="ru-RU" sz="2200" dirty="0" err="1" smtClean="0"/>
              <a:t>тій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іншій</a:t>
            </a:r>
            <a:r>
              <a:rPr lang="ru-RU" sz="2200" dirty="0" smtClean="0"/>
              <a:t> </a:t>
            </a:r>
            <a:r>
              <a:rPr lang="ru-RU" sz="2200" dirty="0" err="1" smtClean="0"/>
              <a:t>системі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вимог</a:t>
            </a:r>
            <a:r>
              <a:rPr lang="ru-RU" sz="2200" dirty="0" smtClean="0"/>
              <a:t>. </a:t>
            </a:r>
            <a:r>
              <a:rPr lang="ru-RU" sz="2200" dirty="0" err="1" smtClean="0"/>
              <a:t>Ніякого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відношення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навіть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інтелекту</a:t>
            </a:r>
            <a:r>
              <a:rPr lang="ru-RU" sz="2200" dirty="0" smtClean="0"/>
              <a:t> </a:t>
            </a:r>
            <a:r>
              <a:rPr lang="ru-RU" sz="2200" dirty="0" err="1" smtClean="0"/>
              <a:t>вищих</a:t>
            </a:r>
            <a:r>
              <a:rPr lang="ru-RU" sz="2200" dirty="0" smtClean="0"/>
              <a:t> </a:t>
            </a:r>
            <a:r>
              <a:rPr lang="ru-RU" sz="2200" dirty="0" err="1" smtClean="0"/>
              <a:t>тварин</a:t>
            </a:r>
            <a:r>
              <a:rPr lang="ru-RU" sz="2200" dirty="0" smtClean="0"/>
              <a:t> і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</a:t>
            </a:r>
            <a:r>
              <a:rPr lang="ru-RU" sz="2200" dirty="0" err="1" smtClean="0"/>
              <a:t>тим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більше</a:t>
            </a:r>
            <a:r>
              <a:rPr lang="ru-RU" sz="2200" dirty="0" smtClean="0"/>
              <a:t> </a:t>
            </a:r>
            <a:r>
              <a:rPr lang="ru-RU" sz="2200" dirty="0" err="1" smtClean="0"/>
              <a:t>людини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подібна</a:t>
            </a:r>
            <a:r>
              <a:rPr lang="ru-RU" sz="2200" dirty="0" smtClean="0"/>
              <a:t> </a:t>
            </a:r>
            <a:r>
              <a:rPr lang="ru-RU" sz="2200" dirty="0" err="1" smtClean="0"/>
              <a:t>функціональність</a:t>
            </a:r>
            <a:r>
              <a:rPr lang="ru-RU" sz="2200" dirty="0" smtClean="0"/>
              <a:t> не </a:t>
            </a:r>
            <a:r>
              <a:rPr lang="ru-RU" sz="2200" dirty="0" err="1" smtClean="0"/>
              <a:t>має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9389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811" y="1"/>
            <a:ext cx="10515600" cy="826936"/>
          </a:xfrm>
        </p:spPr>
        <p:txBody>
          <a:bodyPr/>
          <a:lstStyle/>
          <a:p>
            <a:pPr algn="ctr"/>
            <a:r>
              <a:rPr lang="uk-UA" b="1" dirty="0" smtClean="0"/>
              <a:t>Типи інтелектуальних агентів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0831" y="938254"/>
            <a:ext cx="115691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У штучному </a:t>
            </a:r>
            <a:r>
              <a:rPr lang="ru-RU" sz="2400" dirty="0" err="1" smtClean="0"/>
              <a:t>інтелекті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існує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типів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агентів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err="1" smtClean="0"/>
              <a:t>Наприклад</a:t>
            </a:r>
            <a:r>
              <a:rPr lang="ru-RU" sz="2400" dirty="0" smtClean="0"/>
              <a:t>: </a:t>
            </a:r>
          </a:p>
          <a:p>
            <a:pPr algn="just"/>
            <a:r>
              <a:rPr lang="ru-RU" sz="2400" dirty="0" smtClean="0"/>
              <a:t>1) </a:t>
            </a:r>
            <a:r>
              <a:rPr lang="ru-RU" sz="2400" dirty="0" err="1" smtClean="0"/>
              <a:t>фізичний</a:t>
            </a:r>
            <a:r>
              <a:rPr lang="ru-RU" sz="2400" dirty="0" smtClean="0"/>
              <a:t> агент – агент,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сприймає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навколишній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сенсори</a:t>
            </a:r>
            <a:r>
              <a:rPr lang="ru-RU" sz="2400" dirty="0" smtClean="0"/>
              <a:t> й </a:t>
            </a:r>
            <a:r>
              <a:rPr lang="ru-RU" sz="2400" dirty="0" err="1" smtClean="0"/>
              <a:t>діє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маніпуляторів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smtClean="0"/>
              <a:t>2) </a:t>
            </a:r>
            <a:r>
              <a:rPr lang="ru-RU" sz="2400" dirty="0" err="1" smtClean="0"/>
              <a:t>часовий</a:t>
            </a:r>
            <a:r>
              <a:rPr lang="ru-RU" sz="2400" dirty="0" smtClean="0"/>
              <a:t> агент – агент,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змінюється</a:t>
            </a:r>
            <a:r>
              <a:rPr lang="ru-RU" sz="2400" dirty="0" smtClean="0"/>
              <a:t> з ходом часу, і </a:t>
            </a:r>
            <a:r>
              <a:rPr lang="ru-RU" sz="2400" dirty="0" err="1" smtClean="0"/>
              <a:t>пропонує</a:t>
            </a:r>
            <a:r>
              <a:rPr lang="ru-RU" sz="2400" dirty="0" smtClean="0"/>
              <a:t>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комп'ютерній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програмі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людині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err="1" smtClean="0"/>
              <a:t>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типи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інтелектуальних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Найпростіші</a:t>
            </a:r>
            <a:r>
              <a:rPr lang="ru-RU" sz="2400" dirty="0" smtClean="0"/>
              <a:t> з них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по </a:t>
            </a:r>
            <a:r>
              <a:rPr lang="ru-RU" sz="2400" dirty="0" err="1" smtClean="0"/>
              <a:t>схемі</a:t>
            </a:r>
            <a:r>
              <a:rPr lang="ru-RU" sz="2400" dirty="0" smtClean="0"/>
              <a:t>:  </a:t>
            </a:r>
            <a:r>
              <a:rPr lang="en-US" sz="2400" dirty="0" smtClean="0"/>
              <a:t>IF (</a:t>
            </a:r>
            <a:r>
              <a:rPr lang="ru-RU" sz="2400" dirty="0" err="1" smtClean="0"/>
              <a:t>умова</a:t>
            </a:r>
            <a:r>
              <a:rPr lang="ru-RU" sz="2400" dirty="0" smtClean="0"/>
              <a:t>) </a:t>
            </a:r>
            <a:r>
              <a:rPr lang="en-US" sz="2400" dirty="0" smtClean="0"/>
              <a:t>THEN </a:t>
            </a:r>
            <a:r>
              <a:rPr lang="ru-RU" sz="2400" dirty="0" err="1" smtClean="0"/>
              <a:t>дія</a:t>
            </a:r>
            <a:r>
              <a:rPr lang="ru-RU" sz="2400" dirty="0" smtClean="0"/>
              <a:t>;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жорстко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прописані</a:t>
            </a:r>
            <a:r>
              <a:rPr lang="ru-RU" sz="2400" dirty="0" smtClean="0"/>
              <a:t>. 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зовнішнє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середовище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принципи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функціонування</a:t>
            </a:r>
            <a:r>
              <a:rPr lang="ru-RU" sz="2400" dirty="0" smtClean="0"/>
              <a:t>, знати </a:t>
            </a:r>
            <a:r>
              <a:rPr lang="ru-RU" sz="2400" dirty="0" err="1" smtClean="0"/>
              <a:t>ступінь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, </a:t>
            </a:r>
            <a:r>
              <a:rPr lang="ru-RU" sz="2400" dirty="0" err="1" smtClean="0"/>
              <a:t>навчатися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одержуваної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5192202"/>
            <a:ext cx="11569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err="1" smtClean="0"/>
              <a:t>Агенти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навчаються</a:t>
            </a:r>
            <a:r>
              <a:rPr lang="ru-RU" sz="2400" b="1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деякій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літературі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навчаються</a:t>
            </a:r>
            <a:r>
              <a:rPr lang="ru-RU" sz="2400" dirty="0" smtClean="0"/>
              <a:t> ( АН) </a:t>
            </a:r>
            <a:r>
              <a:rPr lang="ru-RU" sz="2400" dirty="0" err="1" smtClean="0"/>
              <a:t>називаються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автономними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інтелектуальними</a:t>
            </a:r>
            <a:r>
              <a:rPr lang="ru-RU" sz="2400" dirty="0" smtClean="0"/>
              <a:t> агентами (англ. </a:t>
            </a:r>
            <a:r>
              <a:rPr lang="en-US" sz="2400" dirty="0" smtClean="0"/>
              <a:t>autonomous intelligent agents),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підкреслює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їхню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 і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й </a:t>
            </a:r>
            <a:r>
              <a:rPr lang="ru-RU" sz="2400" dirty="0" err="1" smtClean="0"/>
              <a:t>пристосовування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мінливих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обставин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841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859" y="0"/>
            <a:ext cx="10515600" cy="787179"/>
          </a:xfrm>
        </p:spPr>
        <p:txBody>
          <a:bodyPr/>
          <a:lstStyle/>
          <a:p>
            <a:pPr algn="ctr"/>
            <a:r>
              <a:rPr lang="uk-UA" b="1" dirty="0" smtClean="0"/>
              <a:t>Інтелектуальні агенти в </a:t>
            </a:r>
            <a:r>
              <a:rPr lang="uk-UA" b="1" dirty="0" err="1" smtClean="0"/>
              <a:t>комп</a:t>
            </a:r>
            <a:r>
              <a:rPr lang="en-US" b="1" dirty="0" smtClean="0"/>
              <a:t>’</a:t>
            </a:r>
            <a:r>
              <a:rPr lang="uk-UA" b="1" dirty="0" err="1" smtClean="0"/>
              <a:t>ютерній</a:t>
            </a:r>
            <a:r>
              <a:rPr lang="uk-UA" b="1" dirty="0" smtClean="0"/>
              <a:t> науці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3569" y="1065475"/>
            <a:ext cx="109250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Роботи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 smtClean="0"/>
              <a:t>закупівель</a:t>
            </a:r>
            <a:endParaRPr lang="ru-RU" b="1" dirty="0" smtClean="0"/>
          </a:p>
          <a:p>
            <a:pPr algn="just"/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переглядаючи</a:t>
            </a:r>
            <a:r>
              <a:rPr lang="ru-RU" dirty="0"/>
              <a:t> </a:t>
            </a:r>
            <a:r>
              <a:rPr lang="ru-RU" dirty="0" err="1"/>
              <a:t>мережні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(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), </a:t>
            </a:r>
            <a:r>
              <a:rPr lang="ru-RU" dirty="0" err="1"/>
              <a:t>збирають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товари</a:t>
            </a:r>
            <a:r>
              <a:rPr lang="ru-RU" dirty="0"/>
              <a:t> й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закупівель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товарами народного </a:t>
            </a:r>
            <a:r>
              <a:rPr lang="ru-RU" dirty="0" err="1"/>
              <a:t>споживання</a:t>
            </a:r>
            <a:r>
              <a:rPr lang="ru-RU" dirty="0"/>
              <a:t>, такими як компакт-диски, книги, </a:t>
            </a:r>
            <a:r>
              <a:rPr lang="ru-RU" dirty="0" err="1"/>
              <a:t>електротовари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. </a:t>
            </a:r>
            <a:r>
              <a:rPr lang="en-US" i="1" dirty="0"/>
              <a:t>Amazon.com</a:t>
            </a:r>
            <a:r>
              <a:rPr lang="en-US" dirty="0"/>
              <a:t> </a:t>
            </a:r>
            <a:r>
              <a:rPr lang="ru-RU" dirty="0"/>
              <a:t>є </a:t>
            </a:r>
            <a:r>
              <a:rPr lang="ru-RU" dirty="0" err="1"/>
              <a:t>відмінним</a:t>
            </a:r>
            <a:r>
              <a:rPr lang="ru-RU" dirty="0"/>
              <a:t> прикладом такого робота. Веб-сайт </a:t>
            </a:r>
            <a:r>
              <a:rPr lang="ru-RU" dirty="0" err="1"/>
              <a:t>запропонує</a:t>
            </a:r>
            <a:r>
              <a:rPr lang="ru-RU" dirty="0"/>
              <a:t> вам список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цікаві</a:t>
            </a:r>
            <a:r>
              <a:rPr lang="ru-RU" dirty="0"/>
              <a:t>, </a:t>
            </a:r>
            <a:r>
              <a:rPr lang="ru-RU" dirty="0" err="1"/>
              <a:t>ґрунтуючись</a:t>
            </a:r>
            <a:r>
              <a:rPr lang="ru-RU" dirty="0"/>
              <a:t> на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купували</a:t>
            </a:r>
            <a:r>
              <a:rPr lang="ru-RU" dirty="0"/>
              <a:t> в </a:t>
            </a:r>
            <a:r>
              <a:rPr lang="ru-RU" dirty="0" err="1"/>
              <a:t>минулому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b="1" dirty="0" err="1"/>
              <a:t>Користувальницькі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персональні</a:t>
            </a:r>
            <a:r>
              <a:rPr lang="ru-RU" b="1" dirty="0"/>
              <a:t> </a:t>
            </a:r>
            <a:r>
              <a:rPr lang="ru-RU" b="1" dirty="0" err="1"/>
              <a:t>агенти</a:t>
            </a:r>
            <a:endParaRPr lang="ru-RU" b="1" dirty="0"/>
          </a:p>
          <a:p>
            <a:r>
              <a:rPr lang="ru-RU" dirty="0" err="1"/>
              <a:t>Користувальницькі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ІА,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у ваших </a:t>
            </a:r>
            <a:r>
              <a:rPr lang="ru-RU" dirty="0" err="1"/>
              <a:t>інтересах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належать ІА,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деякого</a:t>
            </a:r>
            <a:r>
              <a:rPr lang="ru-RU" dirty="0"/>
              <a:t> часу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перевіряють</a:t>
            </a:r>
            <a:r>
              <a:rPr lang="ru-RU" dirty="0"/>
              <a:t> вашу </a:t>
            </a:r>
            <a:r>
              <a:rPr lang="ru-RU" dirty="0" err="1"/>
              <a:t>пошту</a:t>
            </a:r>
            <a:r>
              <a:rPr lang="ru-RU" dirty="0"/>
              <a:t>, </a:t>
            </a:r>
            <a:r>
              <a:rPr lang="ru-RU" dirty="0" err="1"/>
              <a:t>сортують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за </a:t>
            </a:r>
            <a:r>
              <a:rPr lang="ru-RU" dirty="0" err="1"/>
              <a:t>важливістю</a:t>
            </a:r>
            <a:r>
              <a:rPr lang="ru-RU" dirty="0"/>
              <a:t> (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задані</a:t>
            </a:r>
            <a:r>
              <a:rPr lang="ru-RU" dirty="0"/>
              <a:t> вами </a:t>
            </a:r>
            <a:r>
              <a:rPr lang="ru-RU" dirty="0" err="1"/>
              <a:t>критерії</a:t>
            </a:r>
            <a:r>
              <a:rPr lang="ru-RU" dirty="0"/>
              <a:t>), і </a:t>
            </a:r>
            <a:r>
              <a:rPr lang="ru-RU" dirty="0" err="1"/>
              <a:t>сповіщають</a:t>
            </a:r>
            <a:r>
              <a:rPr lang="ru-RU" dirty="0"/>
              <a:t> вас, коли </a:t>
            </a:r>
            <a:r>
              <a:rPr lang="ru-RU" dirty="0" err="1"/>
              <a:t>надходить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лист, </a:t>
            </a:r>
            <a:r>
              <a:rPr lang="ru-RU" dirty="0" err="1"/>
              <a:t>наприклад</a:t>
            </a:r>
            <a:r>
              <a:rPr lang="ru-RU" dirty="0"/>
              <a:t>, лист про </a:t>
            </a:r>
            <a:r>
              <a:rPr lang="ru-RU" dirty="0" err="1"/>
              <a:t>вступ</a:t>
            </a:r>
            <a:r>
              <a:rPr lang="ru-RU" dirty="0"/>
              <a:t> до </a:t>
            </a:r>
            <a:r>
              <a:rPr lang="ru-RU" dirty="0" err="1"/>
              <a:t>університету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грають</a:t>
            </a:r>
            <a:r>
              <a:rPr lang="ru-RU" dirty="0"/>
              <a:t> у </a:t>
            </a:r>
            <a:r>
              <a:rPr lang="ru-RU" dirty="0" err="1"/>
              <a:t>комп'ютерній</a:t>
            </a:r>
            <a:r>
              <a:rPr lang="ru-RU" dirty="0"/>
              <a:t> </a:t>
            </a:r>
            <a:r>
              <a:rPr lang="ru-RU" dirty="0" err="1"/>
              <a:t>грі</a:t>
            </a:r>
            <a:r>
              <a:rPr lang="ru-RU" dirty="0"/>
              <a:t> як ваш </a:t>
            </a:r>
            <a:r>
              <a:rPr lang="ru-RU" dirty="0" err="1"/>
              <a:t>опонент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патрулюють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в </a:t>
            </a:r>
            <a:r>
              <a:rPr lang="ru-RU" dirty="0" err="1"/>
              <a:t>грі</a:t>
            </a:r>
            <a:r>
              <a:rPr lang="ru-RU" dirty="0"/>
              <a:t> для </a:t>
            </a:r>
            <a:r>
              <a:rPr lang="ru-RU" dirty="0" err="1"/>
              <a:t>допомоги</a:t>
            </a:r>
            <a:r>
              <a:rPr lang="ru-RU" dirty="0"/>
              <a:t> вам;</a:t>
            </a:r>
          </a:p>
          <a:p>
            <a:pPr algn="just"/>
            <a:r>
              <a:rPr lang="ru-RU" dirty="0" err="1"/>
              <a:t>збирають</a:t>
            </a:r>
            <a:r>
              <a:rPr lang="ru-RU" dirty="0"/>
              <a:t> </a:t>
            </a:r>
            <a:r>
              <a:rPr lang="ru-RU" dirty="0" err="1"/>
              <a:t>новини</a:t>
            </a:r>
            <a:r>
              <a:rPr lang="ru-RU" dirty="0"/>
              <a:t> (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версій</a:t>
            </a:r>
            <a:r>
              <a:rPr lang="ru-RU" dirty="0"/>
              <a:t> таких </a:t>
            </a:r>
            <a:r>
              <a:rPr lang="ru-RU" dirty="0" err="1"/>
              <a:t>роботів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en-US" dirty="0"/>
              <a:t>CNN);</a:t>
            </a:r>
          </a:p>
          <a:p>
            <a:pPr algn="just"/>
            <a:r>
              <a:rPr lang="ru-RU" dirty="0" err="1"/>
              <a:t>шукають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 </a:t>
            </a:r>
            <a:r>
              <a:rPr lang="ru-RU" dirty="0" err="1"/>
              <a:t>обраного</a:t>
            </a:r>
            <a:r>
              <a:rPr lang="ru-RU" dirty="0"/>
              <a:t> предмета;</a:t>
            </a:r>
          </a:p>
          <a:p>
            <a:pPr algn="just"/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заповнюють</a:t>
            </a:r>
            <a:r>
              <a:rPr lang="ru-RU" dirty="0"/>
              <a:t> </a:t>
            </a:r>
            <a:r>
              <a:rPr lang="en-US" dirty="0"/>
              <a:t>web-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зберігаючи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для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переглядають</a:t>
            </a:r>
            <a:r>
              <a:rPr lang="ru-RU" dirty="0"/>
              <a:t> веб-</a:t>
            </a:r>
            <a:r>
              <a:rPr lang="ru-RU" dirty="0" err="1"/>
              <a:t>сторінки</a:t>
            </a:r>
            <a:r>
              <a:rPr lang="ru-RU" dirty="0"/>
              <a:t>, </a:t>
            </a:r>
            <a:r>
              <a:rPr lang="ru-RU" dirty="0" err="1"/>
              <a:t>шукаючи</a:t>
            </a:r>
            <a:r>
              <a:rPr lang="ru-RU" dirty="0"/>
              <a:t> й </a:t>
            </a:r>
            <a:r>
              <a:rPr lang="ru-RU" dirty="0" err="1"/>
              <a:t>підсвічуючи</a:t>
            </a:r>
            <a:r>
              <a:rPr lang="ru-RU" dirty="0"/>
              <a:t> </a:t>
            </a:r>
            <a:r>
              <a:rPr lang="ru-RU" dirty="0" err="1"/>
              <a:t>ключову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«</a:t>
            </a:r>
            <a:r>
              <a:rPr lang="ru-RU" dirty="0" err="1"/>
              <a:t>дискутують</a:t>
            </a:r>
            <a:r>
              <a:rPr lang="ru-RU" dirty="0"/>
              <a:t>» </a:t>
            </a:r>
            <a:r>
              <a:rPr lang="ru-RU" dirty="0" err="1"/>
              <a:t>із</a:t>
            </a:r>
            <a:r>
              <a:rPr lang="ru-RU" dirty="0"/>
              <a:t> вами на </a:t>
            </a:r>
            <a:r>
              <a:rPr lang="ru-RU" dirty="0" err="1"/>
              <a:t>різні</a:t>
            </a:r>
            <a:r>
              <a:rPr lang="ru-RU" dirty="0"/>
              <a:t> теми, </a:t>
            </a:r>
            <a:r>
              <a:rPr lang="ru-RU" dirty="0" err="1"/>
              <a:t>від</a:t>
            </a:r>
            <a:r>
              <a:rPr lang="ru-RU" dirty="0"/>
              <a:t> ваших </a:t>
            </a:r>
            <a:r>
              <a:rPr lang="ru-RU" dirty="0" err="1"/>
              <a:t>страхів</a:t>
            </a:r>
            <a:r>
              <a:rPr lang="ru-RU" dirty="0"/>
              <a:t> до спорту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161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52" y="0"/>
            <a:ext cx="10515600" cy="747423"/>
          </a:xfrm>
        </p:spPr>
        <p:txBody>
          <a:bodyPr/>
          <a:lstStyle/>
          <a:p>
            <a:pPr algn="ctr"/>
            <a:r>
              <a:rPr lang="uk-UA" b="1" dirty="0"/>
              <a:t>Інтелектуальні агенти в </a:t>
            </a:r>
            <a:r>
              <a:rPr lang="uk-UA" b="1" dirty="0" err="1"/>
              <a:t>комп</a:t>
            </a:r>
            <a:r>
              <a:rPr lang="en-US" b="1" dirty="0"/>
              <a:t>’</a:t>
            </a:r>
            <a:r>
              <a:rPr lang="uk-UA" b="1" dirty="0" err="1"/>
              <a:t>ютерній</a:t>
            </a:r>
            <a:r>
              <a:rPr lang="uk-UA" b="1" dirty="0"/>
              <a:t> науці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6104" y="1129085"/>
            <a:ext cx="111397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Керуючі</a:t>
            </a:r>
            <a:r>
              <a:rPr lang="ru-RU" sz="2400" b="1" dirty="0"/>
              <a:t> й </a:t>
            </a:r>
            <a:r>
              <a:rPr lang="ru-RU" sz="2400" b="1" dirty="0" err="1"/>
              <a:t>спостережні</a:t>
            </a:r>
            <a:r>
              <a:rPr lang="ru-RU" sz="2400" b="1" dirty="0"/>
              <a:t> </a:t>
            </a:r>
            <a:r>
              <a:rPr lang="ru-RU" sz="2400" b="1" dirty="0" err="1"/>
              <a:t>агенти</a:t>
            </a:r>
            <a:endParaRPr lang="ru-RU" sz="2400" b="1" dirty="0"/>
          </a:p>
          <a:p>
            <a:pPr algn="just"/>
            <a:r>
              <a:rPr lang="ru-RU" sz="2400" dirty="0" err="1"/>
              <a:t>Керуючі</a:t>
            </a:r>
            <a:r>
              <a:rPr lang="ru-RU" sz="2400" dirty="0"/>
              <a:t> </a:t>
            </a:r>
            <a:r>
              <a:rPr lang="ru-RU" sz="2400" dirty="0" err="1"/>
              <a:t>агенти</a:t>
            </a:r>
            <a:r>
              <a:rPr lang="ru-RU" sz="2400" dirty="0"/>
              <a:t>,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відомі</a:t>
            </a:r>
            <a:r>
              <a:rPr lang="ru-RU" sz="2400" dirty="0"/>
              <a:t> як «</a:t>
            </a:r>
            <a:r>
              <a:rPr lang="ru-RU" sz="2400" dirty="0" err="1"/>
              <a:t>агенти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передбачають</a:t>
            </a:r>
            <a:r>
              <a:rPr lang="ru-RU" sz="2400" dirty="0"/>
              <a:t>», </a:t>
            </a:r>
            <a:r>
              <a:rPr lang="ru-RU" sz="2400" dirty="0" err="1"/>
              <a:t>ведуть</a:t>
            </a:r>
            <a:r>
              <a:rPr lang="ru-RU" sz="2400" dirty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й </a:t>
            </a:r>
            <a:r>
              <a:rPr lang="ru-RU" sz="2400" dirty="0" err="1"/>
              <a:t>відправляють</a:t>
            </a:r>
            <a:r>
              <a:rPr lang="ru-RU" sz="2400" dirty="0"/>
              <a:t> </a:t>
            </a:r>
            <a:r>
              <a:rPr lang="ru-RU" sz="2400" dirty="0" err="1"/>
              <a:t>звіти</a:t>
            </a:r>
            <a:r>
              <a:rPr lang="ru-RU" sz="2400" dirty="0"/>
              <a:t>. </a:t>
            </a:r>
            <a:r>
              <a:rPr lang="ru-RU" sz="2400" dirty="0" err="1"/>
              <a:t>Приміром</a:t>
            </a:r>
            <a:r>
              <a:rPr lang="ru-RU" sz="2400" dirty="0"/>
              <a:t>, в </a:t>
            </a:r>
            <a:r>
              <a:rPr lang="en-US" sz="2400" dirty="0"/>
              <a:t>NASA's Jet Propulsion Laboratory </a:t>
            </a:r>
            <a:r>
              <a:rPr lang="ru-RU" sz="2400" dirty="0"/>
              <a:t>є агент,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стежить</a:t>
            </a:r>
            <a:r>
              <a:rPr lang="ru-RU" sz="2400" dirty="0"/>
              <a:t> за станом </a:t>
            </a:r>
            <a:r>
              <a:rPr lang="ru-RU" sz="2400" dirty="0" err="1"/>
              <a:t>інвентарю</a:t>
            </a:r>
            <a:r>
              <a:rPr lang="ru-RU" sz="2400" dirty="0"/>
              <a:t>, </a:t>
            </a:r>
            <a:r>
              <a:rPr lang="ru-RU" sz="2400" dirty="0" err="1"/>
              <a:t>плануванням</a:t>
            </a:r>
            <a:r>
              <a:rPr lang="ru-RU" sz="2400" dirty="0"/>
              <a:t>, </a:t>
            </a:r>
            <a:r>
              <a:rPr lang="ru-RU" sz="2400" dirty="0" err="1"/>
              <a:t>складанням</a:t>
            </a:r>
            <a:r>
              <a:rPr lang="ru-RU" sz="2400" dirty="0"/>
              <a:t> </a:t>
            </a:r>
            <a:r>
              <a:rPr lang="ru-RU" sz="2400" dirty="0" err="1"/>
              <a:t>розкладу</a:t>
            </a:r>
            <a:r>
              <a:rPr lang="ru-RU" sz="2400" dirty="0"/>
              <a:t>.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агенти</a:t>
            </a:r>
            <a:r>
              <a:rPr lang="ru-RU" sz="2400" dirty="0"/>
              <a:t> </a:t>
            </a:r>
            <a:r>
              <a:rPr lang="ru-RU" sz="2400" dirty="0" err="1"/>
              <a:t>зазвичай</a:t>
            </a:r>
            <a:r>
              <a:rPr lang="ru-RU" sz="2400" dirty="0"/>
              <a:t> </a:t>
            </a:r>
            <a:r>
              <a:rPr lang="ru-RU" sz="2400" dirty="0" err="1"/>
              <a:t>ведуть</a:t>
            </a:r>
            <a:r>
              <a:rPr lang="ru-RU" sz="2400" dirty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за </a:t>
            </a:r>
            <a:r>
              <a:rPr lang="ru-RU" sz="2400" dirty="0" err="1"/>
              <a:t>комп'ютерними</a:t>
            </a:r>
            <a:r>
              <a:rPr lang="ru-RU" sz="2400" dirty="0"/>
              <a:t> мережами й </a:t>
            </a:r>
            <a:r>
              <a:rPr lang="ru-RU" sz="2400" dirty="0" err="1"/>
              <a:t>стежать</a:t>
            </a:r>
            <a:r>
              <a:rPr lang="ru-RU" sz="2400" dirty="0"/>
              <a:t> за </a:t>
            </a:r>
            <a:r>
              <a:rPr lang="ru-RU" sz="2400" dirty="0" err="1"/>
              <a:t>конфігурацією</a:t>
            </a:r>
            <a:r>
              <a:rPr lang="ru-RU" sz="2400" dirty="0"/>
              <a:t> кожного </a:t>
            </a:r>
            <a:r>
              <a:rPr lang="ru-RU" sz="2400" dirty="0" err="1"/>
              <a:t>комп'ютера</a:t>
            </a:r>
            <a:r>
              <a:rPr lang="ru-RU" sz="2400" dirty="0"/>
              <a:t>, </a:t>
            </a:r>
            <a:r>
              <a:rPr lang="ru-RU" sz="2400" dirty="0" err="1"/>
              <a:t>підключеного</a:t>
            </a:r>
            <a:r>
              <a:rPr lang="ru-RU" sz="2400" dirty="0"/>
              <a:t> до </a:t>
            </a:r>
            <a:r>
              <a:rPr lang="ru-RU" sz="2400" dirty="0" err="1"/>
              <a:t>мережі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b="1" dirty="0" err="1"/>
              <a:t>Агенти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добувають</a:t>
            </a:r>
            <a:r>
              <a:rPr lang="ru-RU" sz="2400" b="1" dirty="0"/>
              <a:t> </a:t>
            </a:r>
            <a:r>
              <a:rPr lang="ru-RU" sz="2400" b="1" dirty="0" err="1"/>
              <a:t>інформацію</a:t>
            </a:r>
            <a:endParaRPr lang="ru-RU" sz="2400" b="1" dirty="0"/>
          </a:p>
          <a:p>
            <a:pPr algn="just"/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агенти</a:t>
            </a:r>
            <a:r>
              <a:rPr lang="ru-RU" sz="2400" dirty="0"/>
              <a:t> </a:t>
            </a:r>
            <a:r>
              <a:rPr lang="ru-RU" sz="2400" dirty="0" err="1"/>
              <a:t>діють</a:t>
            </a:r>
            <a:r>
              <a:rPr lang="ru-RU" sz="2400" dirty="0"/>
              <a:t> у </a:t>
            </a:r>
            <a:r>
              <a:rPr lang="ru-RU" sz="2400" dirty="0" err="1"/>
              <a:t>сховищі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збираючи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. </a:t>
            </a:r>
            <a:r>
              <a:rPr lang="ru-RU" sz="2400" dirty="0" err="1"/>
              <a:t>Сховище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dirty="0" err="1"/>
              <a:t>об'єднує</a:t>
            </a:r>
            <a:r>
              <a:rPr lang="ru-RU" sz="2400" dirty="0"/>
              <a:t> в </a:t>
            </a:r>
            <a:r>
              <a:rPr lang="ru-RU" sz="2400" dirty="0" err="1"/>
              <a:t>собі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 з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. </a:t>
            </a:r>
            <a:r>
              <a:rPr lang="ru-RU" sz="2400" dirty="0" err="1"/>
              <a:t>Збирання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—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для </a:t>
            </a:r>
            <a:r>
              <a:rPr lang="ru-RU" sz="2400" dirty="0" err="1"/>
              <a:t>наступного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наприклад</a:t>
            </a:r>
            <a:r>
              <a:rPr lang="ru-RU" sz="2400" dirty="0"/>
              <a:t>, для 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продажів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залучення</a:t>
            </a:r>
            <a:r>
              <a:rPr lang="ru-RU" sz="2400" dirty="0"/>
              <a:t> </a:t>
            </a:r>
            <a:r>
              <a:rPr lang="ru-RU" sz="2400" dirty="0" err="1"/>
              <a:t>покупців</a:t>
            </a:r>
            <a:r>
              <a:rPr lang="ru-RU" sz="2400" dirty="0"/>
              <a:t>. </a:t>
            </a:r>
            <a:r>
              <a:rPr lang="ru-RU" sz="2400" dirty="0" err="1"/>
              <a:t>Класифікація</a:t>
            </a:r>
            <a:r>
              <a:rPr lang="ru-RU" sz="2400" dirty="0"/>
              <a:t> — один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використовуваних</a:t>
            </a:r>
            <a:r>
              <a:rPr lang="ru-RU" sz="2400" dirty="0"/>
              <a:t> </a:t>
            </a:r>
            <a:r>
              <a:rPr lang="ru-RU" sz="2400" dirty="0" err="1"/>
              <a:t>прийомів</a:t>
            </a:r>
            <a:r>
              <a:rPr lang="ru-RU" sz="2400" dirty="0"/>
              <a:t> для </a:t>
            </a:r>
            <a:r>
              <a:rPr lang="ru-RU" sz="2400" dirty="0" err="1"/>
              <a:t>збору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знаходить</a:t>
            </a:r>
            <a:r>
              <a:rPr lang="ru-RU" sz="2400" dirty="0"/>
              <a:t> і </a:t>
            </a:r>
            <a:r>
              <a:rPr lang="ru-RU" sz="2400" dirty="0" err="1"/>
              <a:t>категоризує</a:t>
            </a:r>
            <a:r>
              <a:rPr lang="ru-RU" sz="2400" dirty="0"/>
              <a:t> </a:t>
            </a:r>
            <a:r>
              <a:rPr lang="ru-RU" sz="2400" dirty="0" err="1"/>
              <a:t>образи</a:t>
            </a:r>
            <a:r>
              <a:rPr lang="ru-RU" sz="2400" dirty="0"/>
              <a:t> в </a:t>
            </a:r>
            <a:r>
              <a:rPr lang="ru-RU" sz="2400" dirty="0" err="1"/>
              <a:t>інформації</a:t>
            </a:r>
            <a:r>
              <a:rPr lang="ru-RU" sz="2400" dirty="0"/>
              <a:t>. </a:t>
            </a:r>
            <a:r>
              <a:rPr lang="ru-RU" sz="2400" dirty="0" err="1"/>
              <a:t>Агенти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добувають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,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виявляти</a:t>
            </a:r>
            <a:r>
              <a:rPr lang="ru-RU" sz="2400" dirty="0"/>
              <a:t> </a:t>
            </a:r>
            <a:r>
              <a:rPr lang="ru-RU" sz="2400" dirty="0" err="1"/>
              <a:t>ключові</a:t>
            </a:r>
            <a:r>
              <a:rPr lang="ru-RU" sz="2400" dirty="0"/>
              <a:t> </a:t>
            </a:r>
            <a:r>
              <a:rPr lang="ru-RU" sz="2400" dirty="0" err="1"/>
              <a:t>зміни</a:t>
            </a:r>
            <a:r>
              <a:rPr lang="ru-RU" sz="2400" dirty="0"/>
              <a:t> </a:t>
            </a:r>
            <a:r>
              <a:rPr lang="ru-RU" sz="2400" dirty="0" err="1"/>
              <a:t>тенденцій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й </a:t>
            </a:r>
            <a:r>
              <a:rPr lang="ru-RU" sz="2400" dirty="0" err="1"/>
              <a:t>попередити</a:t>
            </a:r>
            <a:r>
              <a:rPr lang="ru-RU" sz="2400" dirty="0"/>
              <a:t> вас про </a:t>
            </a:r>
            <a:r>
              <a:rPr lang="ru-RU" sz="2400" dirty="0" err="1"/>
              <a:t>наявність</a:t>
            </a:r>
            <a:r>
              <a:rPr lang="ru-RU" sz="2400" dirty="0"/>
              <a:t> </a:t>
            </a:r>
            <a:r>
              <a:rPr lang="ru-RU" sz="2400" dirty="0" err="1"/>
              <a:t>нової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258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8889"/>
          </a:xfrm>
        </p:spPr>
        <p:txBody>
          <a:bodyPr/>
          <a:lstStyle/>
          <a:p>
            <a:pPr algn="ctr"/>
            <a:r>
              <a:rPr lang="uk-UA" b="1" dirty="0" smtClean="0"/>
              <a:t>Алгоритм </a:t>
            </a:r>
            <a:r>
              <a:rPr lang="en-US" b="1" dirty="0" smtClean="0"/>
              <a:t>Q-</a:t>
            </a:r>
            <a:r>
              <a:rPr lang="uk-UA" b="1" dirty="0" smtClean="0"/>
              <a:t>навчання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105231"/>
            <a:ext cx="113067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Q-</a:t>
            </a:r>
            <a:r>
              <a:rPr lang="ru-RU" sz="2800" b="1" dirty="0" err="1" smtClean="0"/>
              <a:t>навчання</a:t>
            </a:r>
            <a:r>
              <a:rPr lang="ru-RU" sz="2800" b="1" dirty="0" smtClean="0"/>
              <a:t> (Q-</a:t>
            </a:r>
            <a:r>
              <a:rPr lang="ru-RU" sz="2800" b="1" dirty="0" err="1" smtClean="0"/>
              <a:t>learning</a:t>
            </a:r>
            <a:r>
              <a:rPr lang="ru-RU" sz="2800" b="1" dirty="0" smtClean="0"/>
              <a:t>)  </a:t>
            </a:r>
            <a:r>
              <a:rPr lang="ru-RU" sz="2800" dirty="0" smtClean="0"/>
              <a:t>метод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інтелектуального</a:t>
            </a:r>
            <a:r>
              <a:rPr lang="ru-RU" sz="2800" dirty="0" smtClean="0"/>
              <a:t> агента, </a:t>
            </a:r>
            <a:r>
              <a:rPr lang="ru-RU" sz="2800" dirty="0" err="1" smtClean="0"/>
              <a:t>заснований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підкріплень</a:t>
            </a:r>
            <a:r>
              <a:rPr lang="ru-RU" sz="2800" dirty="0" smtClean="0"/>
              <a:t> (</a:t>
            </a:r>
            <a:r>
              <a:rPr lang="ru-RU" sz="2800" dirty="0" err="1" smtClean="0"/>
              <a:t>винагород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виборі</a:t>
            </a:r>
            <a:r>
              <a:rPr lang="ru-RU" sz="2800" dirty="0" smtClean="0"/>
              <a:t> </a:t>
            </a:r>
            <a:r>
              <a:rPr lang="ru-RU" sz="2800" dirty="0" err="1" smtClean="0"/>
              <a:t>вірних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).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05517" y="2647784"/>
            <a:ext cx="113783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Суть алгоритму </a:t>
            </a:r>
            <a:r>
              <a:rPr lang="en-US" sz="2800" dirty="0"/>
              <a:t>Q-learning </a:t>
            </a:r>
            <a:endParaRPr lang="uk-UA" sz="2800" dirty="0" smtClean="0"/>
          </a:p>
          <a:p>
            <a:pPr algn="just"/>
            <a:r>
              <a:rPr lang="ru-RU" sz="2800" b="1" dirty="0" err="1" smtClean="0"/>
              <a:t>Матриця</a:t>
            </a:r>
            <a:r>
              <a:rPr lang="ru-RU" sz="2800" b="1" dirty="0" smtClean="0"/>
              <a:t> </a:t>
            </a:r>
            <a:r>
              <a:rPr lang="en-US" sz="2800" b="1" dirty="0"/>
              <a:t>R </a:t>
            </a:r>
            <a:r>
              <a:rPr lang="en-US" sz="2800" dirty="0"/>
              <a:t>– </a:t>
            </a:r>
            <a:r>
              <a:rPr lang="ru-RU" sz="2800" dirty="0" err="1"/>
              <a:t>містить</a:t>
            </a:r>
            <a:r>
              <a:rPr lang="ru-RU" sz="2800" dirty="0"/>
              <a:t> </a:t>
            </a:r>
            <a:r>
              <a:rPr lang="ru-RU" sz="2800" dirty="0" err="1"/>
              <a:t>дані</a:t>
            </a:r>
            <a:r>
              <a:rPr lang="ru-RU" sz="2800" dirty="0"/>
              <a:t> про </a:t>
            </a:r>
            <a:r>
              <a:rPr lang="ru-RU" sz="2800" dirty="0" err="1"/>
              <a:t>зовнішнє</a:t>
            </a:r>
            <a:r>
              <a:rPr lang="ru-RU" sz="2800" dirty="0"/>
              <a:t> </a:t>
            </a:r>
            <a:r>
              <a:rPr lang="ru-RU" sz="2800" dirty="0" err="1"/>
              <a:t>середовище</a:t>
            </a:r>
            <a:r>
              <a:rPr lang="ru-RU" sz="2800" dirty="0"/>
              <a:t>. </a:t>
            </a:r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en-US" sz="2800" dirty="0"/>
              <a:t>R </a:t>
            </a:r>
            <a:r>
              <a:rPr lang="ru-RU" sz="2800" dirty="0" err="1"/>
              <a:t>представляє</a:t>
            </a:r>
            <a:r>
              <a:rPr lang="ru-RU" sz="2800" dirty="0"/>
              <a:t> собою </a:t>
            </a:r>
            <a:r>
              <a:rPr lang="ru-RU" sz="2800" dirty="0" err="1"/>
              <a:t>матрицю</a:t>
            </a:r>
            <a:r>
              <a:rPr lang="ru-RU" sz="2800" dirty="0"/>
              <a:t> </a:t>
            </a:r>
            <a:r>
              <a:rPr lang="ru-RU" sz="2800" dirty="0" err="1"/>
              <a:t>суміжності</a:t>
            </a:r>
            <a:r>
              <a:rPr lang="ru-RU" sz="2800" dirty="0"/>
              <a:t> графа, в </a:t>
            </a:r>
            <a:r>
              <a:rPr lang="ru-RU" sz="2800" dirty="0" err="1"/>
              <a:t>якому</a:t>
            </a:r>
            <a:r>
              <a:rPr lang="ru-RU" sz="2800" dirty="0"/>
              <a:t> </a:t>
            </a:r>
            <a:r>
              <a:rPr lang="ru-RU" sz="2800" dirty="0" err="1"/>
              <a:t>вершини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можливі</a:t>
            </a:r>
            <a:r>
              <a:rPr lang="ru-RU" sz="2800" dirty="0"/>
              <a:t> </a:t>
            </a:r>
            <a:r>
              <a:rPr lang="ru-RU" sz="2800" dirty="0" err="1"/>
              <a:t>стани</a:t>
            </a:r>
            <a:r>
              <a:rPr lang="ru-RU" sz="2800" dirty="0"/>
              <a:t> агента, а ребра – </a:t>
            </a:r>
            <a:r>
              <a:rPr lang="ru-RU" sz="2800" dirty="0" err="1"/>
              <a:t>дії</a:t>
            </a:r>
            <a:r>
              <a:rPr lang="ru-RU" sz="2800" dirty="0"/>
              <a:t> агента,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переводять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з одного стану в </a:t>
            </a:r>
            <a:r>
              <a:rPr lang="ru-RU" sz="2800" dirty="0" err="1"/>
              <a:t>інший</a:t>
            </a:r>
            <a:r>
              <a:rPr lang="ru-RU" sz="2800" dirty="0"/>
              <a:t>.  </a:t>
            </a:r>
            <a:endParaRPr lang="ru-RU" sz="2800" dirty="0" smtClean="0"/>
          </a:p>
          <a:p>
            <a:pPr algn="just"/>
            <a:r>
              <a:rPr lang="ru-RU" sz="2800" b="1" dirty="0" err="1" smtClean="0"/>
              <a:t>Матриця</a:t>
            </a:r>
            <a:r>
              <a:rPr lang="ru-RU" sz="2800" b="1" dirty="0" smtClean="0"/>
              <a:t> </a:t>
            </a:r>
            <a:r>
              <a:rPr lang="en-US" sz="2800" b="1" dirty="0"/>
              <a:t>Q </a:t>
            </a:r>
            <a:r>
              <a:rPr lang="en-US" sz="2800" dirty="0"/>
              <a:t>– </a:t>
            </a:r>
            <a:r>
              <a:rPr lang="ru-RU" sz="2800" dirty="0" err="1"/>
              <a:t>пам’ять</a:t>
            </a:r>
            <a:r>
              <a:rPr lang="ru-RU" sz="2800" dirty="0"/>
              <a:t> агента,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містить</a:t>
            </a:r>
            <a:r>
              <a:rPr lang="ru-RU" sz="2800" dirty="0"/>
              <a:t> </a:t>
            </a:r>
            <a:r>
              <a:rPr lang="ru-RU" sz="2800" dirty="0" err="1"/>
              <a:t>інформацію</a:t>
            </a:r>
            <a:r>
              <a:rPr lang="ru-RU" sz="2800" dirty="0"/>
              <a:t> про </a:t>
            </a:r>
            <a:r>
              <a:rPr lang="ru-RU" sz="2800" dirty="0" err="1"/>
              <a:t>корисність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дій</a:t>
            </a:r>
            <a:r>
              <a:rPr lang="ru-RU" sz="2800" dirty="0"/>
              <a:t>.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двомірна</a:t>
            </a:r>
            <a:r>
              <a:rPr lang="ru-RU" sz="2800" dirty="0"/>
              <a:t> </a:t>
            </a:r>
            <a:r>
              <a:rPr lang="ru-RU" sz="2800" dirty="0" err="1"/>
              <a:t>матриця</a:t>
            </a:r>
            <a:r>
              <a:rPr lang="ru-RU" sz="2800" dirty="0"/>
              <a:t>, в </a:t>
            </a:r>
            <a:r>
              <a:rPr lang="ru-RU" sz="2800" dirty="0" err="1"/>
              <a:t>якій</a:t>
            </a:r>
            <a:r>
              <a:rPr lang="ru-RU" sz="2800" dirty="0"/>
              <a:t> </a:t>
            </a:r>
            <a:r>
              <a:rPr lang="ru-RU" sz="2800" dirty="0" err="1"/>
              <a:t>кожний</a:t>
            </a:r>
            <a:r>
              <a:rPr lang="ru-RU" sz="2800" dirty="0"/>
              <a:t> стан агента </a:t>
            </a:r>
            <a:r>
              <a:rPr lang="ru-RU" sz="2800" dirty="0" err="1"/>
              <a:t>співставлений</a:t>
            </a:r>
            <a:r>
              <a:rPr lang="ru-RU" sz="2800" dirty="0"/>
              <a:t> з </a:t>
            </a:r>
            <a:r>
              <a:rPr lang="ru-RU" sz="2800" dirty="0" err="1"/>
              <a:t>певною</a:t>
            </a:r>
            <a:r>
              <a:rPr lang="ru-RU" sz="2800" dirty="0"/>
              <a:t> величиною </a:t>
            </a:r>
            <a:r>
              <a:rPr lang="ru-RU" sz="2800" dirty="0" err="1"/>
              <a:t>винагороди</a:t>
            </a:r>
            <a:r>
              <a:rPr lang="ru-RU" sz="2800" dirty="0"/>
              <a:t>, яку </a:t>
            </a:r>
            <a:r>
              <a:rPr lang="ru-RU" sz="2800" dirty="0" err="1"/>
              <a:t>одержить</a:t>
            </a:r>
            <a:r>
              <a:rPr lang="ru-RU" sz="2800" dirty="0"/>
              <a:t> агент за </a:t>
            </a:r>
            <a:r>
              <a:rPr lang="ru-RU" sz="2800" dirty="0" err="1"/>
              <a:t>перехід</a:t>
            </a:r>
            <a:r>
              <a:rPr lang="ru-RU" sz="2800" dirty="0"/>
              <a:t> у </a:t>
            </a:r>
            <a:r>
              <a:rPr lang="ru-RU" sz="2800" dirty="0" err="1"/>
              <a:t>даний</a:t>
            </a:r>
            <a:r>
              <a:rPr lang="ru-RU" sz="2800" dirty="0"/>
              <a:t> стан. </a:t>
            </a:r>
          </a:p>
        </p:txBody>
      </p:sp>
    </p:spTree>
    <p:extLst>
      <p:ext uri="{BB962C8B-B14F-4D97-AF65-F5344CB8AC3E}">
        <p14:creationId xmlns:p14="http://schemas.microsoft.com/office/powerpoint/2010/main" val="70540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854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Приклад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72077" y="874644"/>
            <a:ext cx="2615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Стани</a:t>
            </a:r>
            <a:endParaRPr lang="ru-RU" sz="2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077" y="1452908"/>
            <a:ext cx="3771900" cy="1714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4319230"/>
            <a:ext cx="237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Граф переміщень</a:t>
            </a:r>
            <a:endParaRPr lang="ru-RU" sz="20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148716" y="4319230"/>
            <a:ext cx="1200647" cy="469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080" y="5997809"/>
            <a:ext cx="6334125" cy="7143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1816" y="3248952"/>
            <a:ext cx="4123286" cy="27488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75" y="641560"/>
            <a:ext cx="55340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908" y="0"/>
            <a:ext cx="10515600" cy="883230"/>
          </a:xfrm>
        </p:spPr>
        <p:txBody>
          <a:bodyPr/>
          <a:lstStyle/>
          <a:p>
            <a:pPr algn="ctr"/>
            <a:r>
              <a:rPr lang="uk-UA" b="1" dirty="0" smtClean="0"/>
              <a:t>Приклад(граф і матриця)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083" y="1002844"/>
            <a:ext cx="6334125" cy="428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73503" y="3840479"/>
            <a:ext cx="4309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Матриця суміжності для графа з вагами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91" y="4535235"/>
            <a:ext cx="3483271" cy="19639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8390" y="1431470"/>
            <a:ext cx="3625398" cy="24169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9827" y="4383322"/>
            <a:ext cx="30861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01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1143</Words>
  <Application>Microsoft Office PowerPoint</Application>
  <PresentationFormat>Широкоэкранный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Інтелектуальні агенти. Алгоритм Q-навчання</vt:lpstr>
      <vt:lpstr>Приклад</vt:lpstr>
      <vt:lpstr>Інтелектуальний агент</vt:lpstr>
      <vt:lpstr>Типи інтелектуальних агентів</vt:lpstr>
      <vt:lpstr>Інтелектуальні агенти в комп’ютерній науці</vt:lpstr>
      <vt:lpstr>Інтелектуальні агенти в комп’ютерній науці</vt:lpstr>
      <vt:lpstr>Алгоритм Q-навчання</vt:lpstr>
      <vt:lpstr>Приклад</vt:lpstr>
      <vt:lpstr>Приклад(граф і матриця)</vt:lpstr>
      <vt:lpstr>Приклад(ініціалізація матриць)</vt:lpstr>
      <vt:lpstr>Приклад( 1 крок)</vt:lpstr>
      <vt:lpstr>Приклад( 2 крок)</vt:lpstr>
      <vt:lpstr>Приклад(3 крок)</vt:lpstr>
      <vt:lpstr>Приклад(4 крок)</vt:lpstr>
      <vt:lpstr>Завдання на практику. Навчити цього агента виходити з кімнати 2(не забувайте, що матриця Q вже частково заповнена)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Інтелектуальні агенти. Алгоритм Q-навчання</dc:title>
  <dc:creator>Пользователь Windows</dc:creator>
  <cp:lastModifiedBy>Пользователь Windows</cp:lastModifiedBy>
  <cp:revision>47</cp:revision>
  <dcterms:created xsi:type="dcterms:W3CDTF">2019-02-12T17:13:57Z</dcterms:created>
  <dcterms:modified xsi:type="dcterms:W3CDTF">2019-02-20T10:13:44Z</dcterms:modified>
</cp:coreProperties>
</file>