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7" r:id="rId9"/>
    <p:sldId id="268" r:id="rId10"/>
    <p:sldId id="262" r:id="rId11"/>
    <p:sldId id="263" r:id="rId12"/>
    <p:sldId id="264" r:id="rId13"/>
    <p:sldId id="269" r:id="rId14"/>
    <p:sldId id="266"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19.02.2018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19.02.2018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19.02.2018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19.02.2018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19.02.2018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19.02.2018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smtClean="0"/>
              <a:t>Еволюційні алгоритми</a:t>
            </a:r>
            <a:endParaRPr lang="uk-UA"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785794"/>
          </a:xfrm>
        </p:spPr>
        <p:txBody>
          <a:bodyPr/>
          <a:lstStyle/>
          <a:p>
            <a:r>
              <a:rPr lang="uk-UA" b="1" dirty="0" smtClean="0"/>
              <a:t>Генетичний алгоритм</a:t>
            </a:r>
            <a:endParaRPr lang="uk-UA" b="1" dirty="0"/>
          </a:p>
        </p:txBody>
      </p:sp>
      <p:sp>
        <p:nvSpPr>
          <p:cNvPr id="4" name="TextBox 3"/>
          <p:cNvSpPr txBox="1"/>
          <p:nvPr/>
        </p:nvSpPr>
        <p:spPr>
          <a:xfrm>
            <a:off x="285720" y="640913"/>
            <a:ext cx="8643998" cy="5632311"/>
          </a:xfrm>
          <a:prstGeom prst="rect">
            <a:avLst/>
          </a:prstGeom>
          <a:noFill/>
        </p:spPr>
        <p:txBody>
          <a:bodyPr wrap="square" rtlCol="0">
            <a:spAutoFit/>
          </a:bodyPr>
          <a:lstStyle/>
          <a:p>
            <a:pPr algn="just"/>
            <a:r>
              <a:rPr lang="uk-UA" sz="2000" dirty="0" smtClean="0"/>
              <a:t>Задача кодується таким чином, щоб її вирішення могло бути представлено в вигляді масиву подібного до інформації складу хромосоми. Цей масив часто називають саме так «хромосома». Випадковим чином в масиві створюється деяка кількість початкових елементів «осіб», або початкова популяція. Особи оцінюються з використанням функції пристосування, в результаті якої кожній особі присвоюється певне значення пристосованості, яке визначає можливість виживання особи. Після цього з використанням отриманих значень пристосованості вибираються особи, допущені до схрещення (</a:t>
            </a:r>
            <a:r>
              <a:rPr lang="uk-UA" sz="2000" i="1" dirty="0" smtClean="0"/>
              <a:t>селекція</a:t>
            </a:r>
            <a:r>
              <a:rPr lang="uk-UA" sz="2000" dirty="0" smtClean="0"/>
              <a:t>). До осіб застосовується «генетичні оператори» (в більшості випадків це оператор схрещення (</a:t>
            </a:r>
            <a:r>
              <a:rPr lang="en-US" sz="2000" dirty="0" smtClean="0"/>
              <a:t>crossover) </a:t>
            </a:r>
            <a:r>
              <a:rPr lang="uk-UA" sz="2000" dirty="0" smtClean="0"/>
              <a:t>і оператор мутації (</a:t>
            </a:r>
            <a:r>
              <a:rPr lang="en-US" sz="2000" dirty="0" smtClean="0"/>
              <a:t>mutation)), </a:t>
            </a:r>
            <a:r>
              <a:rPr lang="uk-UA" sz="2000" dirty="0" smtClean="0"/>
              <a:t>створюючи таким чином наступне покоління осіб. Особи наступного покоління також оцінюються застосуванням генетичних операторів і виконується селекція і мутація. Так моделюється еволюційний процес, що продовжується декілька життєвих циклів (</a:t>
            </a:r>
            <a:r>
              <a:rPr lang="uk-UA" sz="2000" i="1" dirty="0" smtClean="0"/>
              <a:t>поколінь</a:t>
            </a:r>
            <a:r>
              <a:rPr lang="uk-UA" sz="2000" dirty="0" smtClean="0"/>
              <a:t>), поки не буде виконано критерій зупинки алгоритму. Таким критерієм може бути:</a:t>
            </a:r>
          </a:p>
          <a:p>
            <a:pPr algn="just"/>
            <a:r>
              <a:rPr lang="uk-UA" sz="2000" dirty="0" smtClean="0"/>
              <a:t>знаходження глобального, або </a:t>
            </a:r>
            <a:r>
              <a:rPr lang="uk-UA" sz="2000" dirty="0" err="1" smtClean="0"/>
              <a:t>надоптимального</a:t>
            </a:r>
            <a:r>
              <a:rPr lang="uk-UA" sz="2000" dirty="0" smtClean="0"/>
              <a:t> вирішення;</a:t>
            </a:r>
          </a:p>
          <a:p>
            <a:pPr algn="just"/>
            <a:r>
              <a:rPr lang="uk-UA" sz="2000" dirty="0" smtClean="0"/>
              <a:t>вичерпання числа поколінь, що відпущені на еволюцію;</a:t>
            </a:r>
          </a:p>
          <a:p>
            <a:pPr algn="just"/>
            <a:r>
              <a:rPr lang="uk-UA" sz="2000" dirty="0" smtClean="0"/>
              <a:t>вичерпання часу, відпущеного на еволюцію.</a:t>
            </a:r>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714356"/>
          </a:xfrm>
        </p:spPr>
        <p:txBody>
          <a:bodyPr>
            <a:normAutofit fontScale="90000"/>
          </a:bodyPr>
          <a:lstStyle/>
          <a:p>
            <a:r>
              <a:rPr lang="uk-UA" b="1" dirty="0" smtClean="0"/>
              <a:t>Етапи генетичного алгоритму</a:t>
            </a:r>
            <a:endParaRPr lang="uk-UA" b="1" dirty="0"/>
          </a:p>
        </p:txBody>
      </p:sp>
      <p:pic>
        <p:nvPicPr>
          <p:cNvPr id="1026" name="Picture 2"/>
          <p:cNvPicPr>
            <a:picLocks noChangeAspect="1" noChangeArrowheads="1"/>
          </p:cNvPicPr>
          <p:nvPr/>
        </p:nvPicPr>
        <p:blipFill>
          <a:blip r:embed="rId2"/>
          <a:srcRect/>
          <a:stretch>
            <a:fillRect/>
          </a:stretch>
        </p:blipFill>
        <p:spPr bwMode="auto">
          <a:xfrm>
            <a:off x="857223" y="785794"/>
            <a:ext cx="2979661" cy="5740408"/>
          </a:xfrm>
          <a:prstGeom prst="rect">
            <a:avLst/>
          </a:prstGeom>
          <a:noFill/>
          <a:ln w="9525">
            <a:noFill/>
            <a:miter lim="800000"/>
            <a:headEnd/>
            <a:tailEnd/>
          </a:ln>
          <a:effectLst/>
        </p:spPr>
      </p:pic>
      <p:sp>
        <p:nvSpPr>
          <p:cNvPr id="5" name="TextBox 4"/>
          <p:cNvSpPr txBox="1"/>
          <p:nvPr/>
        </p:nvSpPr>
        <p:spPr>
          <a:xfrm>
            <a:off x="4429124" y="1142984"/>
            <a:ext cx="4143404" cy="5632311"/>
          </a:xfrm>
          <a:prstGeom prst="rect">
            <a:avLst/>
          </a:prstGeom>
          <a:noFill/>
        </p:spPr>
        <p:txBody>
          <a:bodyPr wrap="square" rtlCol="0">
            <a:spAutoFit/>
          </a:bodyPr>
          <a:lstStyle/>
          <a:p>
            <a:pPr algn="just"/>
            <a:r>
              <a:rPr lang="uk-UA" sz="2400" dirty="0" smtClean="0"/>
              <a:t>Створення початкової популяції:</a:t>
            </a:r>
          </a:p>
          <a:p>
            <a:pPr algn="just"/>
            <a:r>
              <a:rPr lang="uk-UA" sz="2400" dirty="0" smtClean="0"/>
              <a:t>Обчислення функції пристосованості для осіб популяції (оцінювання)</a:t>
            </a:r>
          </a:p>
          <a:p>
            <a:pPr algn="just"/>
            <a:r>
              <a:rPr lang="uk-UA" sz="2400" dirty="0" smtClean="0"/>
              <a:t>Повторювання до виконання критерію зупинки алгоритму:</a:t>
            </a:r>
          </a:p>
          <a:p>
            <a:pPr algn="just"/>
            <a:r>
              <a:rPr lang="uk-UA" sz="2400" dirty="0" smtClean="0"/>
              <a:t>Вибір індивідів із поточної популяції (селекція)</a:t>
            </a:r>
          </a:p>
          <a:p>
            <a:pPr algn="just"/>
            <a:r>
              <a:rPr lang="uk-UA" sz="2400" dirty="0" smtClean="0"/>
              <a:t>Схрещення або/та мутація</a:t>
            </a:r>
          </a:p>
          <a:p>
            <a:pPr algn="just"/>
            <a:r>
              <a:rPr lang="uk-UA" sz="2400" dirty="0" smtClean="0"/>
              <a:t>Обчислення функції пристосовуваності для всіх осіб</a:t>
            </a:r>
          </a:p>
          <a:p>
            <a:pPr algn="just"/>
            <a:r>
              <a:rPr lang="uk-UA" sz="2400" dirty="0" smtClean="0"/>
              <a:t>Формування нового покоління</a:t>
            </a:r>
            <a:endParaRPr lang="uk-UA"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836712"/>
          </a:xfrm>
        </p:spPr>
        <p:txBody>
          <a:bodyPr/>
          <a:lstStyle/>
          <a:p>
            <a:r>
              <a:rPr lang="uk-UA" b="1" dirty="0" smtClean="0"/>
              <a:t>Застосування ГА</a:t>
            </a:r>
            <a:endParaRPr lang="uk-UA" b="1" dirty="0"/>
          </a:p>
        </p:txBody>
      </p:sp>
      <p:sp>
        <p:nvSpPr>
          <p:cNvPr id="4" name="TextBox 3"/>
          <p:cNvSpPr txBox="1"/>
          <p:nvPr/>
        </p:nvSpPr>
        <p:spPr>
          <a:xfrm>
            <a:off x="214282" y="1318022"/>
            <a:ext cx="8572560" cy="4832092"/>
          </a:xfrm>
          <a:prstGeom prst="rect">
            <a:avLst/>
          </a:prstGeom>
          <a:noFill/>
        </p:spPr>
        <p:txBody>
          <a:bodyPr wrap="square" rtlCol="0">
            <a:spAutoFit/>
          </a:bodyPr>
          <a:lstStyle/>
          <a:p>
            <a:r>
              <a:rPr lang="uk-UA" sz="2800" dirty="0" smtClean="0"/>
              <a:t>Оптимізація функцій</a:t>
            </a:r>
          </a:p>
          <a:p>
            <a:r>
              <a:rPr lang="uk-UA" sz="2800" dirty="0" smtClean="0"/>
              <a:t>Оптимізація запитів в базах даних</a:t>
            </a:r>
          </a:p>
          <a:p>
            <a:r>
              <a:rPr lang="uk-UA" sz="2800" dirty="0" smtClean="0"/>
              <a:t>Різноманітні задачі на графах (задача комівояжера, розфарбування)</a:t>
            </a:r>
          </a:p>
          <a:p>
            <a:r>
              <a:rPr lang="uk-UA" sz="2800" dirty="0" smtClean="0"/>
              <a:t>Налаштування і навчання штучної нейронної мережі</a:t>
            </a:r>
          </a:p>
          <a:p>
            <a:r>
              <a:rPr lang="uk-UA" sz="2800" dirty="0" smtClean="0"/>
              <a:t>Задачі компоновки</a:t>
            </a:r>
          </a:p>
          <a:p>
            <a:r>
              <a:rPr lang="uk-UA" sz="2800" dirty="0" smtClean="0"/>
              <a:t>Створення розкладів</a:t>
            </a:r>
          </a:p>
          <a:p>
            <a:r>
              <a:rPr lang="uk-UA" sz="2800" dirty="0" smtClean="0"/>
              <a:t>Ігрові стратегії</a:t>
            </a:r>
          </a:p>
          <a:p>
            <a:r>
              <a:rPr lang="uk-UA" sz="2800" dirty="0" smtClean="0"/>
              <a:t>Апроксимація функцій</a:t>
            </a:r>
          </a:p>
          <a:p>
            <a:r>
              <a:rPr lang="uk-UA" sz="2800" dirty="0" smtClean="0"/>
              <a:t>Штучне життя</a:t>
            </a:r>
          </a:p>
          <a:p>
            <a:r>
              <a:rPr lang="uk-UA" sz="2800" dirty="0" err="1"/>
              <a:t>Б</a:t>
            </a:r>
            <a:r>
              <a:rPr lang="uk-UA" sz="2800" dirty="0" err="1" smtClean="0"/>
              <a:t>іоінформатика</a:t>
            </a:r>
            <a:r>
              <a:rPr lang="uk-UA" sz="2800" dirty="0" smtClean="0"/>
              <a:t> (згортання білків)</a:t>
            </a:r>
            <a:endParaRPr 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562074"/>
          </a:xfrm>
        </p:spPr>
        <p:txBody>
          <a:bodyPr>
            <a:normAutofit fontScale="90000"/>
          </a:bodyPr>
          <a:lstStyle/>
          <a:p>
            <a:r>
              <a:rPr lang="uk-UA" b="1" dirty="0"/>
              <a:t>Застосування ГА</a:t>
            </a:r>
            <a:endParaRPr lang="ru-RU" b="1" dirty="0"/>
          </a:p>
        </p:txBody>
      </p:sp>
      <p:sp>
        <p:nvSpPr>
          <p:cNvPr id="3" name="Объект 2"/>
          <p:cNvSpPr>
            <a:spLocks noGrp="1"/>
          </p:cNvSpPr>
          <p:nvPr>
            <p:ph idx="1"/>
          </p:nvPr>
        </p:nvSpPr>
        <p:spPr/>
        <p:txBody>
          <a:bodyPr>
            <a:normAutofit fontScale="85000" lnSpcReduction="10000"/>
          </a:bodyPr>
          <a:lstStyle/>
          <a:p>
            <a:endParaRPr lang="ru-RU" dirty="0"/>
          </a:p>
          <a:p>
            <a:pPr marL="0" indent="0">
              <a:buNone/>
            </a:pPr>
            <a:r>
              <a:rPr lang="ru-RU" dirty="0" err="1"/>
              <a:t>Ігрові</a:t>
            </a:r>
            <a:r>
              <a:rPr lang="ru-RU" dirty="0"/>
              <a:t> </a:t>
            </a:r>
            <a:r>
              <a:rPr lang="ru-RU" dirty="0" err="1"/>
              <a:t>стратегії</a:t>
            </a:r>
            <a:r>
              <a:rPr lang="ru-RU" dirty="0"/>
              <a:t>; </a:t>
            </a:r>
          </a:p>
          <a:p>
            <a:pPr marL="0" indent="0">
              <a:buNone/>
            </a:pPr>
            <a:r>
              <a:rPr lang="ru-RU" dirty="0" smtClean="0"/>
              <a:t> </a:t>
            </a:r>
            <a:r>
              <a:rPr lang="ru-RU" dirty="0" err="1"/>
              <a:t>Нелінійна</a:t>
            </a:r>
            <a:r>
              <a:rPr lang="ru-RU" dirty="0"/>
              <a:t> </a:t>
            </a:r>
            <a:r>
              <a:rPr lang="ru-RU" dirty="0" err="1"/>
              <a:t>фільтрація</a:t>
            </a:r>
            <a:r>
              <a:rPr lang="ru-RU" dirty="0"/>
              <a:t>; </a:t>
            </a:r>
          </a:p>
          <a:p>
            <a:pPr marL="0" indent="0">
              <a:buNone/>
            </a:pPr>
            <a:r>
              <a:rPr lang="ru-RU" dirty="0" smtClean="0"/>
              <a:t> </a:t>
            </a:r>
            <a:r>
              <a:rPr lang="ru-RU" dirty="0" err="1"/>
              <a:t>Агенти</a:t>
            </a:r>
            <a:r>
              <a:rPr lang="ru-RU" dirty="0"/>
              <a:t>, </a:t>
            </a:r>
            <a:r>
              <a:rPr lang="ru-RU" dirty="0" err="1"/>
              <a:t>що</a:t>
            </a:r>
            <a:r>
              <a:rPr lang="ru-RU" dirty="0"/>
              <a:t> </a:t>
            </a:r>
            <a:r>
              <a:rPr lang="ru-RU" dirty="0" err="1"/>
              <a:t>розвиваються</a:t>
            </a:r>
            <a:r>
              <a:rPr lang="ru-RU" dirty="0"/>
              <a:t>/</a:t>
            </a:r>
            <a:r>
              <a:rPr lang="ru-RU" dirty="0" err="1"/>
              <a:t>машини</a:t>
            </a:r>
            <a:r>
              <a:rPr lang="ru-RU" dirty="0"/>
              <a:t> (</a:t>
            </a:r>
            <a:r>
              <a:rPr lang="en-US" dirty="0"/>
              <a:t>Evolvable agents/machines); </a:t>
            </a:r>
          </a:p>
          <a:p>
            <a:pPr marL="0" indent="0">
              <a:buNone/>
            </a:pPr>
            <a:r>
              <a:rPr lang="ru-RU" dirty="0" smtClean="0"/>
              <a:t> </a:t>
            </a:r>
            <a:r>
              <a:rPr lang="ru-RU" dirty="0"/>
              <a:t>Оптимизация </a:t>
            </a:r>
            <a:r>
              <a:rPr lang="ru-RU" dirty="0" err="1"/>
              <a:t>запросів</a:t>
            </a:r>
            <a:r>
              <a:rPr lang="ru-RU" dirty="0"/>
              <a:t> в базах </a:t>
            </a:r>
            <a:r>
              <a:rPr lang="ru-RU" dirty="0" err="1"/>
              <a:t>данних</a:t>
            </a:r>
            <a:r>
              <a:rPr lang="ru-RU" dirty="0"/>
              <a:t> </a:t>
            </a:r>
          </a:p>
          <a:p>
            <a:pPr marL="0" indent="0">
              <a:buNone/>
            </a:pPr>
            <a:r>
              <a:rPr lang="ru-RU" dirty="0" smtClean="0"/>
              <a:t> </a:t>
            </a:r>
            <a:r>
              <a:rPr lang="ru-RU" dirty="0" err="1"/>
              <a:t>Різноманітні</a:t>
            </a:r>
            <a:r>
              <a:rPr lang="ru-RU" dirty="0"/>
              <a:t> </a:t>
            </a:r>
            <a:r>
              <a:rPr lang="ru-RU" dirty="0" err="1"/>
              <a:t>задачі</a:t>
            </a:r>
            <a:r>
              <a:rPr lang="ru-RU" dirty="0"/>
              <a:t> на графах (задача </a:t>
            </a:r>
            <a:r>
              <a:rPr lang="ru-RU" dirty="0" err="1"/>
              <a:t>комівояжера</a:t>
            </a:r>
            <a:r>
              <a:rPr lang="ru-RU" dirty="0"/>
              <a:t>, </a:t>
            </a:r>
            <a:r>
              <a:rPr lang="ru-RU" dirty="0" err="1"/>
              <a:t>розфарбування</a:t>
            </a:r>
            <a:r>
              <a:rPr lang="ru-RU" dirty="0"/>
              <a:t>, </a:t>
            </a:r>
            <a:r>
              <a:rPr lang="ru-RU" dirty="0" err="1"/>
              <a:t>знахождення</a:t>
            </a:r>
            <a:r>
              <a:rPr lang="ru-RU" dirty="0"/>
              <a:t> </a:t>
            </a:r>
            <a:r>
              <a:rPr lang="ru-RU" dirty="0" err="1"/>
              <a:t>паросполученнь</a:t>
            </a:r>
            <a:r>
              <a:rPr lang="ru-RU" dirty="0"/>
              <a:t>) </a:t>
            </a:r>
          </a:p>
          <a:p>
            <a:pPr marL="0" indent="0">
              <a:buNone/>
            </a:pPr>
            <a:r>
              <a:rPr lang="ru-RU" dirty="0" smtClean="0"/>
              <a:t> </a:t>
            </a:r>
            <a:r>
              <a:rPr lang="ru-RU" dirty="0" err="1"/>
              <a:t>Навчання</a:t>
            </a:r>
            <a:r>
              <a:rPr lang="ru-RU" dirty="0"/>
              <a:t> </a:t>
            </a:r>
            <a:r>
              <a:rPr lang="ru-RU" dirty="0" err="1"/>
              <a:t>штучної</a:t>
            </a:r>
            <a:r>
              <a:rPr lang="ru-RU" dirty="0"/>
              <a:t> </a:t>
            </a:r>
            <a:r>
              <a:rPr lang="ru-RU" dirty="0" err="1"/>
              <a:t>нейронної</a:t>
            </a:r>
            <a:r>
              <a:rPr lang="ru-RU" dirty="0"/>
              <a:t> </a:t>
            </a:r>
            <a:r>
              <a:rPr lang="ru-RU" dirty="0" err="1"/>
              <a:t>мережі</a:t>
            </a:r>
            <a:r>
              <a:rPr lang="ru-RU" dirty="0"/>
              <a:t> </a:t>
            </a:r>
          </a:p>
          <a:p>
            <a:pPr marL="0" indent="0">
              <a:buNone/>
            </a:pPr>
            <a:r>
              <a:rPr lang="ru-RU" dirty="0" smtClean="0"/>
              <a:t> </a:t>
            </a:r>
            <a:r>
              <a:rPr lang="ru-RU" dirty="0" err="1"/>
              <a:t>Штучне</a:t>
            </a:r>
            <a:r>
              <a:rPr lang="ru-RU" dirty="0"/>
              <a:t> </a:t>
            </a:r>
            <a:r>
              <a:rPr lang="ru-RU" dirty="0" err="1"/>
              <a:t>життя</a:t>
            </a:r>
            <a:r>
              <a:rPr lang="ru-RU" dirty="0"/>
              <a:t> </a:t>
            </a:r>
          </a:p>
          <a:p>
            <a:endParaRPr lang="ru-RU" dirty="0"/>
          </a:p>
        </p:txBody>
      </p:sp>
    </p:spTree>
    <p:extLst>
      <p:ext uri="{BB962C8B-B14F-4D97-AF65-F5344CB8AC3E}">
        <p14:creationId xmlns:p14="http://schemas.microsoft.com/office/powerpoint/2010/main" val="596988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490066"/>
          </a:xfrm>
        </p:spPr>
        <p:txBody>
          <a:bodyPr>
            <a:normAutofit fontScale="90000"/>
          </a:bodyPr>
          <a:lstStyle/>
          <a:p>
            <a:r>
              <a:rPr lang="uk-UA" dirty="0" smtClean="0"/>
              <a:t>Завдання на практичну роботу</a:t>
            </a:r>
            <a:endParaRPr lang="uk-UA" dirty="0"/>
          </a:p>
        </p:txBody>
      </p:sp>
      <p:pic>
        <p:nvPicPr>
          <p:cNvPr id="4" name="Рисунок 3"/>
          <p:cNvPicPr>
            <a:picLocks noChangeAspect="1"/>
          </p:cNvPicPr>
          <p:nvPr/>
        </p:nvPicPr>
        <p:blipFill>
          <a:blip r:embed="rId2"/>
          <a:stretch>
            <a:fillRect/>
          </a:stretch>
        </p:blipFill>
        <p:spPr>
          <a:xfrm>
            <a:off x="5652120" y="980728"/>
            <a:ext cx="3257550" cy="2828925"/>
          </a:xfrm>
          <a:prstGeom prst="rect">
            <a:avLst/>
          </a:prstGeom>
        </p:spPr>
      </p:pic>
      <p:sp>
        <p:nvSpPr>
          <p:cNvPr id="5" name="TextBox 4"/>
          <p:cNvSpPr txBox="1"/>
          <p:nvPr/>
        </p:nvSpPr>
        <p:spPr>
          <a:xfrm>
            <a:off x="899592" y="2133580"/>
            <a:ext cx="2160240" cy="523220"/>
          </a:xfrm>
          <a:prstGeom prst="rect">
            <a:avLst/>
          </a:prstGeom>
          <a:noFill/>
        </p:spPr>
        <p:txBody>
          <a:bodyPr wrap="square" rtlCol="0">
            <a:spAutoFit/>
          </a:bodyPr>
          <a:lstStyle/>
          <a:p>
            <a:r>
              <a:rPr lang="uk-UA" sz="2800" dirty="0" smtClean="0"/>
              <a:t>Вихідні дані </a:t>
            </a:r>
            <a:endParaRPr lang="uk-UA" sz="2800" dirty="0"/>
          </a:p>
        </p:txBody>
      </p:sp>
      <p:sp>
        <p:nvSpPr>
          <p:cNvPr id="6" name="Стрелка вправо 5"/>
          <p:cNvSpPr/>
          <p:nvPr/>
        </p:nvSpPr>
        <p:spPr>
          <a:xfrm>
            <a:off x="3347864" y="4446694"/>
            <a:ext cx="201622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TextBox 6"/>
          <p:cNvSpPr txBox="1"/>
          <p:nvPr/>
        </p:nvSpPr>
        <p:spPr>
          <a:xfrm>
            <a:off x="899592" y="4509120"/>
            <a:ext cx="2160240" cy="523220"/>
          </a:xfrm>
          <a:prstGeom prst="rect">
            <a:avLst/>
          </a:prstGeom>
          <a:noFill/>
        </p:spPr>
        <p:txBody>
          <a:bodyPr wrap="square" rtlCol="0">
            <a:spAutoFit/>
          </a:bodyPr>
          <a:lstStyle/>
          <a:p>
            <a:r>
              <a:rPr lang="uk-UA" sz="2800" dirty="0" smtClean="0"/>
              <a:t>Мета</a:t>
            </a:r>
            <a:endParaRPr lang="uk-UA" sz="2800" dirty="0"/>
          </a:p>
        </p:txBody>
      </p:sp>
      <p:sp>
        <p:nvSpPr>
          <p:cNvPr id="8" name="TextBox 7"/>
          <p:cNvSpPr txBox="1"/>
          <p:nvPr/>
        </p:nvSpPr>
        <p:spPr>
          <a:xfrm>
            <a:off x="5796136" y="4509120"/>
            <a:ext cx="2901008" cy="461665"/>
          </a:xfrm>
          <a:prstGeom prst="rect">
            <a:avLst/>
          </a:prstGeom>
          <a:noFill/>
        </p:spPr>
        <p:txBody>
          <a:bodyPr wrap="square" rtlCol="0">
            <a:spAutoFit/>
          </a:bodyPr>
          <a:lstStyle/>
          <a:p>
            <a:r>
              <a:rPr lang="en-US" sz="2400" dirty="0" err="1" smtClean="0"/>
              <a:t>Chx</a:t>
            </a:r>
            <a:r>
              <a:rPr lang="en-US" sz="2400" dirty="0" smtClean="0"/>
              <a:t>=[111111111111]</a:t>
            </a:r>
            <a:endParaRPr lang="uk-UA" sz="2400" dirty="0"/>
          </a:p>
        </p:txBody>
      </p:sp>
    </p:spTree>
    <p:extLst>
      <p:ext uri="{BB962C8B-B14F-4D97-AF65-F5344CB8AC3E}">
        <p14:creationId xmlns:p14="http://schemas.microsoft.com/office/powerpoint/2010/main" val="1414955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500042"/>
          </a:xfrm>
        </p:spPr>
        <p:txBody>
          <a:bodyPr>
            <a:normAutofit fontScale="90000"/>
          </a:bodyPr>
          <a:lstStyle/>
          <a:p>
            <a:r>
              <a:rPr lang="uk-UA" b="1" dirty="0" smtClean="0"/>
              <a:t>Визначення</a:t>
            </a:r>
            <a:endParaRPr lang="uk-UA" b="1" dirty="0"/>
          </a:p>
        </p:txBody>
      </p:sp>
      <p:sp>
        <p:nvSpPr>
          <p:cNvPr id="4" name="TextBox 3"/>
          <p:cNvSpPr txBox="1"/>
          <p:nvPr/>
        </p:nvSpPr>
        <p:spPr>
          <a:xfrm>
            <a:off x="214282" y="487025"/>
            <a:ext cx="8643998" cy="6370975"/>
          </a:xfrm>
          <a:prstGeom prst="rect">
            <a:avLst/>
          </a:prstGeom>
          <a:noFill/>
        </p:spPr>
        <p:txBody>
          <a:bodyPr wrap="square" rtlCol="0">
            <a:spAutoFit/>
          </a:bodyPr>
          <a:lstStyle/>
          <a:p>
            <a:pPr algn="just"/>
            <a:r>
              <a:rPr lang="uk-UA" sz="2400" b="1" dirty="0" smtClean="0"/>
              <a:t>Еволюційні алгоритми</a:t>
            </a:r>
            <a:r>
              <a:rPr lang="uk-UA" sz="2400" dirty="0" smtClean="0"/>
              <a:t> — напрям в штучному інтелекті (розділ еволюційного моделювання), що використовує і моделює біологічну еволюцію. Розрізняють різні алгоритми: генетичні алгоритми, еволюційне програмування, еволюційні стратегії, системи класифікаторів, генетичне програмування тощо. Всі вони моделюють базові положення в теорії біологічної еволюції — процеси відбору, мутації і відтворення. Поведінка агентів визначається довкіллям. Множину агентів прийнято називати популяцією. Така популяція еволюціонує відповідно до правил відбору відповідно до цільової функції, що задається довкіллям. Таким чином, кожному агентові (індивідуумові) популяції призначається значення його придатності в довкіллі. Розмножуються лише найпридатніші види. Рекомбінація і мутація дозволяють агентам змінюватись і пристосовуватися до середовища. Такі алгоритми відносяться до адаптивних пошукових механізмів.</a:t>
            </a:r>
            <a:endParaRPr lang="uk-UA"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32"/>
          </a:xfrm>
        </p:spPr>
        <p:txBody>
          <a:bodyPr>
            <a:normAutofit/>
          </a:bodyPr>
          <a:lstStyle/>
          <a:p>
            <a:r>
              <a:rPr lang="uk-UA" b="1" dirty="0" smtClean="0"/>
              <a:t>Класифікація алгоритмів</a:t>
            </a:r>
            <a:endParaRPr lang="uk-UA" b="1" dirty="0"/>
          </a:p>
        </p:txBody>
      </p:sp>
      <p:sp>
        <p:nvSpPr>
          <p:cNvPr id="4" name="TextBox 3"/>
          <p:cNvSpPr txBox="1"/>
          <p:nvPr/>
        </p:nvSpPr>
        <p:spPr>
          <a:xfrm>
            <a:off x="642910" y="1071546"/>
            <a:ext cx="7929618" cy="5170646"/>
          </a:xfrm>
          <a:prstGeom prst="rect">
            <a:avLst/>
          </a:prstGeom>
          <a:noFill/>
        </p:spPr>
        <p:txBody>
          <a:bodyPr wrap="square" rtlCol="0">
            <a:spAutoFit/>
          </a:bodyPr>
          <a:lstStyle/>
          <a:p>
            <a:pPr algn="just"/>
            <a:r>
              <a:rPr lang="uk-UA" sz="2400" b="1" dirty="0" smtClean="0"/>
              <a:t>Системи</a:t>
            </a:r>
            <a:r>
              <a:rPr lang="uk-UA" sz="2400" dirty="0" smtClean="0"/>
              <a:t>, які використовують лише еволюційні принципи. Вони успішно використовувалися для завдань виду функціональної оптимізації і можуть легко бути описані на математичній мові. До них відносяться еволюційні алгоритми, такі як еволюційне програмування, </a:t>
            </a:r>
            <a:r>
              <a:rPr lang="uk-UA" sz="2400" b="1" dirty="0" smtClean="0"/>
              <a:t>генетичні алгоритми</a:t>
            </a:r>
            <a:r>
              <a:rPr lang="uk-UA" sz="2400" dirty="0" smtClean="0"/>
              <a:t>, еволюційні стратегії.</a:t>
            </a:r>
          </a:p>
          <a:p>
            <a:pPr algn="just"/>
            <a:r>
              <a:rPr lang="uk-UA" sz="2400" b="1" dirty="0" smtClean="0"/>
              <a:t>Системи</a:t>
            </a:r>
            <a:r>
              <a:rPr lang="uk-UA" sz="2400" dirty="0" smtClean="0"/>
              <a:t>, які є біологічно реалістичніші, але які не виявилися корисними в прикладному сенсі. Вони більше схожі на біологічні системи і менш направлені на вирішення технічних завдань. Вони володіють складною і цікавою поведінкою, і, мабуть, незабаром отримають практичне вживання. До цих систем відносять так зване штучне життя.</a:t>
            </a:r>
          </a:p>
          <a:p>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654032"/>
          </a:xfrm>
        </p:spPr>
        <p:txBody>
          <a:bodyPr>
            <a:normAutofit fontScale="90000"/>
          </a:bodyPr>
          <a:lstStyle/>
          <a:p>
            <a:r>
              <a:rPr lang="uk-UA" b="1" dirty="0" smtClean="0"/>
              <a:t>Приклади</a:t>
            </a:r>
            <a:endParaRPr lang="uk-UA" b="1" dirty="0"/>
          </a:p>
        </p:txBody>
      </p:sp>
      <p:sp>
        <p:nvSpPr>
          <p:cNvPr id="4" name="Прямоугольник 3"/>
          <p:cNvSpPr/>
          <p:nvPr/>
        </p:nvSpPr>
        <p:spPr>
          <a:xfrm>
            <a:off x="357158" y="714356"/>
            <a:ext cx="4572000" cy="1938992"/>
          </a:xfrm>
          <a:prstGeom prst="rect">
            <a:avLst/>
          </a:prstGeom>
        </p:spPr>
        <p:txBody>
          <a:bodyPr>
            <a:spAutoFit/>
          </a:bodyPr>
          <a:lstStyle/>
          <a:p>
            <a:pPr lvl="0"/>
            <a:r>
              <a:rPr lang="uk-UA" sz="2400" dirty="0" smtClean="0"/>
              <a:t>Генетичні алгоритми</a:t>
            </a:r>
          </a:p>
          <a:p>
            <a:pPr lvl="0"/>
            <a:r>
              <a:rPr lang="uk-UA" sz="2400" dirty="0" smtClean="0"/>
              <a:t>Мурашині алгоритми</a:t>
            </a:r>
          </a:p>
          <a:p>
            <a:pPr lvl="0"/>
            <a:r>
              <a:rPr lang="uk-UA" sz="2400" dirty="0" smtClean="0"/>
              <a:t>Еволюційні стратегії</a:t>
            </a:r>
          </a:p>
          <a:p>
            <a:pPr lvl="0"/>
            <a:r>
              <a:rPr lang="uk-UA" sz="2400" dirty="0" smtClean="0"/>
              <a:t>Еволюційне програмування</a:t>
            </a:r>
          </a:p>
          <a:p>
            <a:pPr lvl="0"/>
            <a:r>
              <a:rPr lang="uk-UA" sz="2400" dirty="0" smtClean="0"/>
              <a:t>Генетичне програмування </a:t>
            </a:r>
            <a:endParaRPr lang="uk-UA" sz="2400" dirty="0"/>
          </a:p>
        </p:txBody>
      </p:sp>
      <p:sp>
        <p:nvSpPr>
          <p:cNvPr id="5" name="TextBox 4"/>
          <p:cNvSpPr txBox="1"/>
          <p:nvPr/>
        </p:nvSpPr>
        <p:spPr>
          <a:xfrm>
            <a:off x="428596" y="2857496"/>
            <a:ext cx="8429684" cy="3785652"/>
          </a:xfrm>
          <a:prstGeom prst="rect">
            <a:avLst/>
          </a:prstGeom>
          <a:noFill/>
        </p:spPr>
        <p:txBody>
          <a:bodyPr wrap="square" rtlCol="0">
            <a:spAutoFit/>
          </a:bodyPr>
          <a:lstStyle/>
          <a:p>
            <a:pPr algn="just"/>
            <a:r>
              <a:rPr lang="uk-UA" sz="2400" dirty="0" smtClean="0"/>
              <a:t>Еволюційні методи призначені для пошуку бажаних рішень і засновані на статистичному підході до дослідження ситуацій та ітераційному наближенні системи до шуканого стану. На відміну від точних методів математичного програмування еволюційні методи дозволяють знаходити рішення, близькі до оптимальних, за прийнятний час, а на відміну від відомих евристичних методів оптимізації характеризуються істотно меншою залежністю від особливостей додатку (більш універсальні) і в багатьох випадках забезпечують кращу ступінь наближення до оптимального рішення.</a:t>
            </a:r>
            <a:endParaRPr lang="uk-UA"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725470"/>
          </a:xfrm>
        </p:spPr>
        <p:txBody>
          <a:bodyPr>
            <a:normAutofit fontScale="90000"/>
          </a:bodyPr>
          <a:lstStyle/>
          <a:p>
            <a:r>
              <a:rPr lang="uk-UA" b="1" dirty="0" smtClean="0"/>
              <a:t>Переваги еволюційних алгоритмів</a:t>
            </a:r>
            <a:endParaRPr lang="uk-UA" dirty="0"/>
          </a:p>
        </p:txBody>
      </p:sp>
      <p:sp>
        <p:nvSpPr>
          <p:cNvPr id="4" name="TextBox 3"/>
          <p:cNvSpPr txBox="1"/>
          <p:nvPr/>
        </p:nvSpPr>
        <p:spPr>
          <a:xfrm>
            <a:off x="500034" y="1071546"/>
            <a:ext cx="8286808" cy="4524315"/>
          </a:xfrm>
          <a:prstGeom prst="rect">
            <a:avLst/>
          </a:prstGeom>
          <a:noFill/>
        </p:spPr>
        <p:txBody>
          <a:bodyPr wrap="square" rtlCol="0">
            <a:spAutoFit/>
          </a:bodyPr>
          <a:lstStyle/>
          <a:p>
            <a:pPr lvl="0" algn="just"/>
            <a:r>
              <a:rPr lang="uk-UA" sz="2400" dirty="0" smtClean="0"/>
              <a:t>Широка область застосування.</a:t>
            </a:r>
          </a:p>
          <a:p>
            <a:pPr lvl="0" algn="just"/>
            <a:r>
              <a:rPr lang="uk-UA" sz="2400" dirty="0" smtClean="0"/>
              <a:t>Можливість </a:t>
            </a:r>
            <a:r>
              <a:rPr lang="uk-UA" sz="2400" dirty="0" err="1" smtClean="0"/>
              <a:t>проблемно</a:t>
            </a:r>
            <a:r>
              <a:rPr lang="uk-UA" sz="2400" dirty="0" smtClean="0"/>
              <a:t> - орієнтованого кодування рішень, підбору початкових умов, комбінування еволюційних обчислень з не еволюційними алгоритмами, продовження процесу еволюції до тих пір, поки є необхідні ресурси.</a:t>
            </a:r>
          </a:p>
          <a:p>
            <a:pPr lvl="0" algn="just"/>
            <a:r>
              <a:rPr lang="uk-UA" sz="2400" dirty="0" smtClean="0"/>
              <a:t>Придатність для пошуку в складному просторі рішень великої розмірності.</a:t>
            </a:r>
          </a:p>
          <a:p>
            <a:pPr lvl="0" algn="just"/>
            <a:r>
              <a:rPr lang="uk-UA" sz="2400" dirty="0" smtClean="0"/>
              <a:t>Відсутність обмежень на вид цільової функції.</a:t>
            </a:r>
          </a:p>
          <a:p>
            <a:pPr lvl="0" algn="just"/>
            <a:r>
              <a:rPr lang="uk-UA" sz="2400" dirty="0" smtClean="0"/>
              <a:t>Ясність схеми і базових принципів еволюційних обчислень.</a:t>
            </a:r>
          </a:p>
          <a:p>
            <a:pPr lvl="0" algn="just"/>
            <a:r>
              <a:rPr lang="uk-UA" sz="2400" dirty="0" smtClean="0"/>
              <a:t>Інтегрованість еволюційних обчислень з іншими некласичними парадигмами штучного інтелекту, такими як штучні </a:t>
            </a:r>
            <a:r>
              <a:rPr lang="uk-UA" sz="2400" dirty="0" err="1" smtClean="0"/>
              <a:t>нейромережі</a:t>
            </a:r>
            <a:r>
              <a:rPr lang="uk-UA" sz="2400" dirty="0" smtClean="0"/>
              <a:t> та нечітка логіка.</a:t>
            </a:r>
            <a:endParaRPr lang="uk-UA"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796908"/>
          </a:xfrm>
        </p:spPr>
        <p:txBody>
          <a:bodyPr>
            <a:normAutofit fontScale="90000"/>
          </a:bodyPr>
          <a:lstStyle/>
          <a:p>
            <a:r>
              <a:rPr lang="uk-UA" b="1" dirty="0" smtClean="0"/>
              <a:t>Недоліки еволюційних алгоритмів</a:t>
            </a:r>
            <a:endParaRPr lang="uk-UA" dirty="0"/>
          </a:p>
        </p:txBody>
      </p:sp>
      <p:sp>
        <p:nvSpPr>
          <p:cNvPr id="4" name="TextBox 3"/>
          <p:cNvSpPr txBox="1"/>
          <p:nvPr/>
        </p:nvSpPr>
        <p:spPr>
          <a:xfrm>
            <a:off x="500034" y="1000108"/>
            <a:ext cx="8215370" cy="5632311"/>
          </a:xfrm>
          <a:prstGeom prst="rect">
            <a:avLst/>
          </a:prstGeom>
          <a:noFill/>
        </p:spPr>
        <p:txBody>
          <a:bodyPr wrap="square" rtlCol="0">
            <a:spAutoFit/>
          </a:bodyPr>
          <a:lstStyle/>
          <a:p>
            <a:pPr lvl="0" algn="just"/>
            <a:r>
              <a:rPr lang="uk-UA" sz="2400" dirty="0" smtClean="0"/>
              <a:t>Евристичний характер еволюційних обчислень не гарантує оптимальності отриманого рішення (правда, на практиці, найчастіше, важливо за заданий час отримати одне або кілька </a:t>
            </a:r>
            <a:r>
              <a:rPr lang="uk-UA" sz="2400" dirty="0" err="1" smtClean="0"/>
              <a:t>субоптимальних</a:t>
            </a:r>
            <a:r>
              <a:rPr lang="uk-UA" sz="2400" dirty="0" smtClean="0"/>
              <a:t> альтернативних рішень, тим більше, що вихідні дані в задачі можуть динамічно змінюватися, бути неточними або неповними).</a:t>
            </a:r>
          </a:p>
          <a:p>
            <a:pPr lvl="0" algn="just"/>
            <a:r>
              <a:rPr lang="uk-UA" sz="2400" dirty="0" smtClean="0"/>
              <a:t>Відносно висока обчислювальна трудомісткість, яка проте долається за рахунок </a:t>
            </a:r>
            <a:r>
              <a:rPr lang="uk-UA" sz="2400" dirty="0" err="1" smtClean="0"/>
              <a:t>розпаралелювання</a:t>
            </a:r>
            <a:r>
              <a:rPr lang="uk-UA" sz="2400" dirty="0" smtClean="0"/>
              <a:t> на рівні організації еволюційних обчислень і на рівні їх безпосередньої реалізації в обчислювальній системі.</a:t>
            </a:r>
          </a:p>
          <a:p>
            <a:pPr lvl="0" algn="just"/>
            <a:r>
              <a:rPr lang="uk-UA" sz="2400" dirty="0" smtClean="0"/>
              <a:t>Відносно невисока ефективність на заключних фазах моделювання еволюції (оператори пошуку в еволюційних алгоритмах не орієнтовані на швидке попадання в локальний оптимум).</a:t>
            </a:r>
          </a:p>
          <a:p>
            <a:pPr lvl="0" algn="just"/>
            <a:r>
              <a:rPr lang="uk-UA" sz="2400" dirty="0" smtClean="0"/>
              <a:t>Невирішеність питань </a:t>
            </a:r>
            <a:r>
              <a:rPr lang="uk-UA" sz="2400" dirty="0" err="1" smtClean="0"/>
              <a:t>самоадаптації</a:t>
            </a:r>
            <a:r>
              <a:rPr lang="uk-UA" sz="2400" dirty="0" smtClean="0"/>
              <a:t>.</a:t>
            </a:r>
            <a:endParaRPr lang="uk-UA"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785794"/>
          </a:xfrm>
        </p:spPr>
        <p:txBody>
          <a:bodyPr/>
          <a:lstStyle/>
          <a:p>
            <a:r>
              <a:rPr lang="uk-UA" dirty="0" smtClean="0"/>
              <a:t>Генетичний алгоритм. Історія.</a:t>
            </a:r>
            <a:endParaRPr lang="uk-UA" dirty="0"/>
          </a:p>
        </p:txBody>
      </p:sp>
      <p:sp>
        <p:nvSpPr>
          <p:cNvPr id="4" name="TextBox 3"/>
          <p:cNvSpPr txBox="1"/>
          <p:nvPr/>
        </p:nvSpPr>
        <p:spPr>
          <a:xfrm>
            <a:off x="357158" y="785794"/>
            <a:ext cx="8501122" cy="5847755"/>
          </a:xfrm>
          <a:prstGeom prst="rect">
            <a:avLst/>
          </a:prstGeom>
          <a:noFill/>
        </p:spPr>
        <p:txBody>
          <a:bodyPr wrap="square" rtlCol="0">
            <a:spAutoFit/>
          </a:bodyPr>
          <a:lstStyle/>
          <a:p>
            <a:pPr algn="just"/>
            <a:r>
              <a:rPr lang="uk-UA" sz="2200" dirty="0" smtClean="0"/>
              <a:t>Перші спроби симуляції еволюції були проведені у 1954 році Нільсом </a:t>
            </a:r>
            <a:r>
              <a:rPr lang="uk-UA" sz="2200" dirty="0" err="1" smtClean="0"/>
              <a:t>Баричеллі</a:t>
            </a:r>
            <a:r>
              <a:rPr lang="en-US" sz="2200" dirty="0" smtClean="0"/>
              <a:t> </a:t>
            </a:r>
            <a:r>
              <a:rPr lang="uk-UA" sz="2200" dirty="0" smtClean="0"/>
              <a:t>на комп'ютері, встановленому в Інституті перспективних досліджень </a:t>
            </a:r>
            <a:r>
              <a:rPr lang="uk-UA" sz="2200" dirty="0" err="1" smtClean="0"/>
              <a:t>Принстонського</a:t>
            </a:r>
            <a:r>
              <a:rPr lang="uk-UA" sz="2200" dirty="0" smtClean="0"/>
              <a:t> університету. Його робота, що була опублікована у тому ж році, привернула увагу громадськості. З 1957 року, австралійський генетик </a:t>
            </a:r>
            <a:r>
              <a:rPr lang="uk-UA" sz="2200" dirty="0" err="1" smtClean="0"/>
              <a:t>Алекс</a:t>
            </a:r>
            <a:r>
              <a:rPr lang="uk-UA" sz="2200" dirty="0" smtClean="0"/>
              <a:t> Фразер</a:t>
            </a:r>
            <a:r>
              <a:rPr lang="en-US" sz="2200" dirty="0" smtClean="0"/>
              <a:t> </a:t>
            </a:r>
            <a:r>
              <a:rPr lang="uk-UA" sz="2200" dirty="0" smtClean="0"/>
              <a:t>опублікував серію робіт з симуляції штучного відбору серед організмів з множинним контролем вимірюваних характеристик. Це дозволило комп'ютерній симуляції еволюційних процесів та методам, які були описані у книгах Фразера та </a:t>
            </a:r>
            <a:r>
              <a:rPr lang="uk-UA" sz="2200" dirty="0" err="1" smtClean="0"/>
              <a:t>Барнела</a:t>
            </a:r>
            <a:r>
              <a:rPr lang="uk-UA" sz="2200" dirty="0" smtClean="0"/>
              <a:t>(1970) та </a:t>
            </a:r>
            <a:r>
              <a:rPr lang="uk-UA" sz="2200" dirty="0" err="1" smtClean="0"/>
              <a:t>Кросбі</a:t>
            </a:r>
            <a:r>
              <a:rPr lang="uk-UA" sz="2200" dirty="0" smtClean="0"/>
              <a:t>(1975), з 1960-х років стати більш розповсюдженим видом діяльності серед біологів. Симуляції Фразера містили усі найважливіші елементи сучасних генетичних алгоритмів. До того ж, </a:t>
            </a:r>
            <a:r>
              <a:rPr lang="uk-UA" sz="2200" dirty="0" err="1" smtClean="0"/>
              <a:t>Ганс-Іоахім</a:t>
            </a:r>
            <a:r>
              <a:rPr lang="uk-UA" sz="2200" dirty="0" smtClean="0"/>
              <a:t> </a:t>
            </a:r>
            <a:r>
              <a:rPr lang="uk-UA" sz="2200" dirty="0" err="1" smtClean="0"/>
              <a:t>Бремерман</a:t>
            </a:r>
            <a:r>
              <a:rPr lang="en-US" sz="2200" dirty="0" smtClean="0"/>
              <a:t> </a:t>
            </a:r>
            <a:r>
              <a:rPr lang="uk-UA" sz="2200" dirty="0" smtClean="0"/>
              <a:t>в 1960-х опублікував серію робіт, які також приймали підхід використання популяції рішень, що піддаються відбору, мутації та рекомбінації, в проблемах оптимізації. Дослідження </a:t>
            </a:r>
            <a:r>
              <a:rPr lang="uk-UA" sz="2200" dirty="0" err="1" smtClean="0"/>
              <a:t>Бремермана</a:t>
            </a:r>
            <a:r>
              <a:rPr lang="uk-UA" sz="2200" dirty="0" smtClean="0"/>
              <a:t> також містили елементи сучасних генетичних алгоритмів. Також варто відмітити </a:t>
            </a:r>
            <a:r>
              <a:rPr lang="uk-UA" sz="2200" dirty="0" err="1" smtClean="0"/>
              <a:t>Річарда</a:t>
            </a:r>
            <a:r>
              <a:rPr lang="uk-UA" sz="2200" dirty="0" smtClean="0"/>
              <a:t> </a:t>
            </a:r>
            <a:r>
              <a:rPr lang="uk-UA" sz="2200" dirty="0" err="1" smtClean="0"/>
              <a:t>Фрідберга</a:t>
            </a:r>
            <a:r>
              <a:rPr lang="uk-UA" sz="2200" dirty="0" smtClean="0"/>
              <a:t>, </a:t>
            </a:r>
            <a:r>
              <a:rPr lang="uk-UA" sz="2200" dirty="0" err="1" smtClean="0"/>
              <a:t>Джоржа</a:t>
            </a:r>
            <a:r>
              <a:rPr lang="uk-UA" sz="2200" dirty="0" smtClean="0"/>
              <a:t> </a:t>
            </a:r>
            <a:r>
              <a:rPr lang="uk-UA" sz="2200" dirty="0" err="1" smtClean="0"/>
              <a:t>Фрідмана</a:t>
            </a:r>
            <a:r>
              <a:rPr lang="uk-UA" sz="2200" dirty="0" smtClean="0"/>
              <a:t> та Майкла Конрада.</a:t>
            </a:r>
            <a:endParaRPr lang="uk-UA"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23"/>
            <a:ext cx="8229600" cy="673873"/>
          </a:xfrm>
        </p:spPr>
        <p:txBody>
          <a:bodyPr>
            <a:normAutofit fontScale="90000"/>
          </a:bodyPr>
          <a:lstStyle/>
          <a:p>
            <a:r>
              <a:rPr lang="uk-UA" b="1" dirty="0" smtClean="0"/>
              <a:t>Термінологія</a:t>
            </a:r>
            <a:endParaRPr lang="ru-RU" b="1" dirty="0"/>
          </a:p>
        </p:txBody>
      </p:sp>
      <p:sp>
        <p:nvSpPr>
          <p:cNvPr id="4" name="TextBox 3"/>
          <p:cNvSpPr txBox="1"/>
          <p:nvPr/>
        </p:nvSpPr>
        <p:spPr>
          <a:xfrm>
            <a:off x="539552" y="692696"/>
            <a:ext cx="8208912" cy="5355312"/>
          </a:xfrm>
          <a:prstGeom prst="rect">
            <a:avLst/>
          </a:prstGeom>
          <a:noFill/>
        </p:spPr>
        <p:txBody>
          <a:bodyPr wrap="square" rtlCol="0">
            <a:spAutoFit/>
          </a:bodyPr>
          <a:lstStyle/>
          <a:p>
            <a:pPr algn="just"/>
            <a:r>
              <a:rPr lang="uk-UA" b="1" i="1" dirty="0" smtClean="0"/>
              <a:t>Популяція </a:t>
            </a:r>
            <a:r>
              <a:rPr lang="uk-UA" dirty="0" smtClean="0"/>
              <a:t>- це кінцева множина </a:t>
            </a:r>
            <a:r>
              <a:rPr lang="uk-UA" i="1" dirty="0" smtClean="0"/>
              <a:t>особин. </a:t>
            </a:r>
            <a:endParaRPr lang="uk-UA" dirty="0" smtClean="0"/>
          </a:p>
          <a:p>
            <a:pPr algn="just"/>
            <a:r>
              <a:rPr lang="uk-UA" b="1" i="1" dirty="0" smtClean="0"/>
              <a:t>Особи, </a:t>
            </a:r>
            <a:r>
              <a:rPr lang="uk-UA" dirty="0" smtClean="0"/>
              <a:t>що входять у популяцію, у генетичних алгоритмах представляються хромосомами з закодованим у них множинами </a:t>
            </a:r>
            <a:r>
              <a:rPr lang="uk-UA" i="1" dirty="0" smtClean="0"/>
              <a:t>параметрів задачі, </a:t>
            </a:r>
            <a:r>
              <a:rPr lang="uk-UA" dirty="0" smtClean="0"/>
              <a:t>тобто рішень, які інакше називаються </a:t>
            </a:r>
            <a:r>
              <a:rPr lang="uk-UA" i="1" dirty="0" smtClean="0"/>
              <a:t>точками в просторі пошуку (</a:t>
            </a:r>
            <a:r>
              <a:rPr lang="uk-UA" i="1" dirty="0" err="1" smtClean="0"/>
              <a:t>search</a:t>
            </a:r>
            <a:r>
              <a:rPr lang="uk-UA" i="1" dirty="0" smtClean="0"/>
              <a:t> </a:t>
            </a:r>
            <a:r>
              <a:rPr lang="uk-UA" i="1" dirty="0" err="1" smtClean="0"/>
              <a:t>points</a:t>
            </a:r>
            <a:r>
              <a:rPr lang="uk-UA" i="1" dirty="0" smtClean="0"/>
              <a:t>). </a:t>
            </a:r>
            <a:r>
              <a:rPr lang="uk-UA" dirty="0" smtClean="0"/>
              <a:t>У деяких роботах особи називаються </a:t>
            </a:r>
            <a:r>
              <a:rPr lang="uk-UA" i="1" dirty="0" smtClean="0"/>
              <a:t>організмами. </a:t>
            </a:r>
            <a:endParaRPr lang="uk-UA" dirty="0" smtClean="0"/>
          </a:p>
          <a:p>
            <a:pPr algn="just"/>
            <a:r>
              <a:rPr lang="uk-UA" b="1" i="1" dirty="0" smtClean="0"/>
              <a:t>Хромосоми </a:t>
            </a:r>
            <a:r>
              <a:rPr lang="uk-UA" dirty="0" smtClean="0"/>
              <a:t>(інші назви - </a:t>
            </a:r>
            <a:r>
              <a:rPr lang="uk-UA" i="1" dirty="0" smtClean="0"/>
              <a:t>ланцюжки </a:t>
            </a:r>
            <a:r>
              <a:rPr lang="uk-UA" dirty="0" smtClean="0"/>
              <a:t>або </a:t>
            </a:r>
            <a:r>
              <a:rPr lang="uk-UA" i="1" dirty="0" smtClean="0"/>
              <a:t>кодові послідовності) </a:t>
            </a:r>
            <a:r>
              <a:rPr lang="uk-UA" dirty="0" smtClean="0"/>
              <a:t>- це упорядковані </a:t>
            </a:r>
            <a:r>
              <a:rPr lang="uk-UA" i="1" dirty="0" smtClean="0"/>
              <a:t>послідовності генів. </a:t>
            </a:r>
            <a:endParaRPr lang="uk-UA" dirty="0" smtClean="0"/>
          </a:p>
          <a:p>
            <a:pPr algn="just"/>
            <a:r>
              <a:rPr lang="uk-UA" b="1" i="1" dirty="0" smtClean="0"/>
              <a:t>Ген </a:t>
            </a:r>
            <a:r>
              <a:rPr lang="uk-UA" dirty="0" smtClean="0"/>
              <a:t>(також називаний </a:t>
            </a:r>
            <a:r>
              <a:rPr lang="uk-UA" i="1" dirty="0" smtClean="0"/>
              <a:t>властивістю, знаком </a:t>
            </a:r>
            <a:r>
              <a:rPr lang="uk-UA" dirty="0" smtClean="0"/>
              <a:t>або </a:t>
            </a:r>
            <a:r>
              <a:rPr lang="uk-UA" i="1" dirty="0" smtClean="0"/>
              <a:t>детектором) - </a:t>
            </a:r>
            <a:r>
              <a:rPr lang="uk-UA" dirty="0" smtClean="0"/>
              <a:t>це атомарний елемент </a:t>
            </a:r>
            <a:r>
              <a:rPr lang="uk-UA" i="1" dirty="0" smtClean="0"/>
              <a:t>генотипу, </a:t>
            </a:r>
            <a:r>
              <a:rPr lang="uk-UA" dirty="0" smtClean="0"/>
              <a:t>зокрема, хромосоми. </a:t>
            </a:r>
          </a:p>
          <a:p>
            <a:pPr algn="just"/>
            <a:r>
              <a:rPr lang="uk-UA" b="1" i="1" dirty="0" smtClean="0"/>
              <a:t>Генотип </a:t>
            </a:r>
            <a:r>
              <a:rPr lang="uk-UA" dirty="0" smtClean="0"/>
              <a:t>або </a:t>
            </a:r>
            <a:r>
              <a:rPr lang="uk-UA" b="1" i="1" dirty="0" smtClean="0"/>
              <a:t>структура </a:t>
            </a:r>
            <a:r>
              <a:rPr lang="uk-UA" dirty="0" smtClean="0"/>
              <a:t>- це набір хромосом даної особи. Отже, особами популяції можуть бути генотипи або одиничні хромосоми (у досить розповсюдженому випадку, коли генотип складається з однієї хромосоми). </a:t>
            </a:r>
          </a:p>
          <a:p>
            <a:pPr algn="just"/>
            <a:r>
              <a:rPr lang="uk-UA" b="1" i="1" dirty="0" smtClean="0"/>
              <a:t>Фенотип </a:t>
            </a:r>
            <a:r>
              <a:rPr lang="uk-UA" i="1" dirty="0" smtClean="0"/>
              <a:t>- </a:t>
            </a:r>
            <a:r>
              <a:rPr lang="uk-UA" dirty="0" smtClean="0"/>
              <a:t>це набір значень, що відповідають даному генотипові, тобто </a:t>
            </a:r>
            <a:r>
              <a:rPr lang="uk-UA" i="1" dirty="0" smtClean="0"/>
              <a:t>декодована структура </a:t>
            </a:r>
            <a:r>
              <a:rPr lang="uk-UA" dirty="0" smtClean="0"/>
              <a:t>або множина </a:t>
            </a:r>
            <a:r>
              <a:rPr lang="uk-UA" i="1" dirty="0" smtClean="0"/>
              <a:t>параметрів задачі (рішення, точка простору пошуку). </a:t>
            </a:r>
            <a:endParaRPr lang="uk-UA" dirty="0" smtClean="0"/>
          </a:p>
          <a:p>
            <a:pPr algn="just"/>
            <a:r>
              <a:rPr lang="uk-UA" b="1" i="1" dirty="0" err="1" smtClean="0"/>
              <a:t>Аллель</a:t>
            </a:r>
            <a:r>
              <a:rPr lang="uk-UA" b="1" i="1" dirty="0" smtClean="0"/>
              <a:t> </a:t>
            </a:r>
            <a:r>
              <a:rPr lang="uk-UA" dirty="0" smtClean="0"/>
              <a:t>- це значення конкретного гена, також обумовлене як </a:t>
            </a:r>
            <a:r>
              <a:rPr lang="uk-UA" i="1" dirty="0" smtClean="0"/>
              <a:t>значення властивості </a:t>
            </a:r>
            <a:r>
              <a:rPr lang="uk-UA" dirty="0" smtClean="0"/>
              <a:t>або </a:t>
            </a:r>
            <a:r>
              <a:rPr lang="uk-UA" i="1" dirty="0" smtClean="0"/>
              <a:t>варіант властивості. </a:t>
            </a:r>
            <a:endParaRPr lang="uk-UA" dirty="0" smtClean="0"/>
          </a:p>
          <a:p>
            <a:pPr algn="just"/>
            <a:r>
              <a:rPr lang="uk-UA" b="1" i="1" dirty="0" smtClean="0"/>
              <a:t>Локус </a:t>
            </a:r>
            <a:r>
              <a:rPr lang="uk-UA" dirty="0" smtClean="0"/>
              <a:t>або </a:t>
            </a:r>
            <a:r>
              <a:rPr lang="uk-UA" b="1" i="1" dirty="0" smtClean="0"/>
              <a:t>позиція </a:t>
            </a:r>
            <a:r>
              <a:rPr lang="uk-UA" dirty="0" smtClean="0"/>
              <a:t>вказує місце розміщення даного гена в хромосомі (ланцюжку). Множина позицій генів - це </a:t>
            </a:r>
            <a:r>
              <a:rPr lang="uk-UA" b="1" i="1" dirty="0" err="1" smtClean="0"/>
              <a:t>локи</a:t>
            </a:r>
            <a:r>
              <a:rPr lang="uk-UA" i="1" dirty="0" smtClean="0"/>
              <a:t>. </a:t>
            </a:r>
            <a:endParaRPr lang="uk-UA" dirty="0"/>
          </a:p>
        </p:txBody>
      </p:sp>
    </p:spTree>
    <p:extLst>
      <p:ext uri="{BB962C8B-B14F-4D97-AF65-F5344CB8AC3E}">
        <p14:creationId xmlns:p14="http://schemas.microsoft.com/office/powerpoint/2010/main" val="226589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562074"/>
          </a:xfrm>
        </p:spPr>
        <p:txBody>
          <a:bodyPr>
            <a:normAutofit fontScale="90000"/>
          </a:bodyPr>
          <a:lstStyle/>
          <a:p>
            <a:r>
              <a:rPr lang="uk-UA" b="1" dirty="0" smtClean="0"/>
              <a:t>Функція пристосованості</a:t>
            </a:r>
            <a:endParaRPr lang="ru-RU" b="1" dirty="0"/>
          </a:p>
        </p:txBody>
      </p:sp>
      <p:sp>
        <p:nvSpPr>
          <p:cNvPr id="4" name="TextBox 3"/>
          <p:cNvSpPr txBox="1"/>
          <p:nvPr/>
        </p:nvSpPr>
        <p:spPr>
          <a:xfrm>
            <a:off x="395536" y="908720"/>
            <a:ext cx="8424936" cy="5632311"/>
          </a:xfrm>
          <a:prstGeom prst="rect">
            <a:avLst/>
          </a:prstGeom>
          <a:noFill/>
        </p:spPr>
        <p:txBody>
          <a:bodyPr wrap="square" rtlCol="0">
            <a:spAutoFit/>
          </a:bodyPr>
          <a:lstStyle/>
          <a:p>
            <a:pPr algn="just"/>
            <a:r>
              <a:rPr lang="uk-UA" sz="2400" dirty="0" smtClean="0"/>
              <a:t>Дуже важливим поняттям у генетичних алгоритмах вважається </a:t>
            </a:r>
            <a:r>
              <a:rPr lang="uk-UA" sz="2400" b="1" i="1" dirty="0" smtClean="0"/>
              <a:t>функція пристосованості </a:t>
            </a:r>
            <a:r>
              <a:rPr lang="uk-UA" sz="2400" i="1" dirty="0" smtClean="0"/>
              <a:t>(</a:t>
            </a:r>
            <a:r>
              <a:rPr lang="uk-UA" sz="2400" i="1" dirty="0" err="1" smtClean="0"/>
              <a:t>fitness</a:t>
            </a:r>
            <a:r>
              <a:rPr lang="uk-UA" sz="2400" i="1" dirty="0" smtClean="0"/>
              <a:t> </a:t>
            </a:r>
            <a:r>
              <a:rPr lang="uk-UA" sz="2400" i="1" dirty="0" err="1" smtClean="0"/>
              <a:t>function</a:t>
            </a:r>
            <a:r>
              <a:rPr lang="uk-UA" sz="2400" i="1" dirty="0" smtClean="0"/>
              <a:t>), </a:t>
            </a:r>
            <a:r>
              <a:rPr lang="uk-UA" sz="2400" dirty="0" smtClean="0"/>
              <a:t>інакше називана </a:t>
            </a:r>
            <a:r>
              <a:rPr lang="uk-UA" sz="2400" b="1" i="1" dirty="0" smtClean="0"/>
              <a:t>функцією оцінки</a:t>
            </a:r>
            <a:r>
              <a:rPr lang="uk-UA" sz="2400" i="1" dirty="0" smtClean="0"/>
              <a:t>. </a:t>
            </a:r>
            <a:r>
              <a:rPr lang="uk-UA" sz="2400" dirty="0" smtClean="0"/>
              <a:t>Вона являє міру пристосованості даної особи в популяції. Ця функція відіграє найважливішу роль, оскільки дозволяє оцінити степінь пристосованості конкретних </a:t>
            </a:r>
            <a:r>
              <a:rPr lang="uk-UA" sz="2400" dirty="0" err="1" smtClean="0"/>
              <a:t>особей</a:t>
            </a:r>
            <a:r>
              <a:rPr lang="uk-UA" sz="2400" dirty="0" smtClean="0"/>
              <a:t> у популяції і вибрати з них найбільш пристосовані (тобто найбільші значення функції, що мають пристосованості) відповідно до еволюційного принципу виживання «найсильніших» (найкраще пристосувалися). Функція пристосованості також одержала свою назву безпосередньо з генетики. Вона впливає на функціонування генетичних алгоритмів і повинна мати точне і коректне означення. У задачах оптимізації функція пристосованості, як правило, оптимізується (точніше кажучи, максимізується) і називається </a:t>
            </a:r>
            <a:r>
              <a:rPr lang="uk-UA" sz="2400" i="1" dirty="0" smtClean="0"/>
              <a:t>цільовою функцією. </a:t>
            </a:r>
            <a:endParaRPr lang="uk-UA" sz="2400" dirty="0"/>
          </a:p>
        </p:txBody>
      </p:sp>
    </p:spTree>
    <p:extLst>
      <p:ext uri="{BB962C8B-B14F-4D97-AF65-F5344CB8AC3E}">
        <p14:creationId xmlns:p14="http://schemas.microsoft.com/office/powerpoint/2010/main" val="257448612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807</Words>
  <Application>Microsoft Office PowerPoint</Application>
  <PresentationFormat>Экран (4:3)</PresentationFormat>
  <Paragraphs>75</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Еволюційні алгоритми</vt:lpstr>
      <vt:lpstr>Визначення</vt:lpstr>
      <vt:lpstr>Класифікація алгоритмів</vt:lpstr>
      <vt:lpstr>Приклади</vt:lpstr>
      <vt:lpstr>Переваги еволюційних алгоритмів</vt:lpstr>
      <vt:lpstr>Недоліки еволюційних алгоритмів</vt:lpstr>
      <vt:lpstr>Генетичний алгоритм. Історія.</vt:lpstr>
      <vt:lpstr>Термінологія</vt:lpstr>
      <vt:lpstr>Функція пристосованості</vt:lpstr>
      <vt:lpstr>Генетичний алгоритм</vt:lpstr>
      <vt:lpstr>Етапи генетичного алгоритму</vt:lpstr>
      <vt:lpstr>Застосування ГА</vt:lpstr>
      <vt:lpstr>Застосування ГА</vt:lpstr>
      <vt:lpstr>Завдання на практичну роботу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Генетичні алгоритми</dc:title>
  <dc:creator>bogdan</dc:creator>
  <cp:lastModifiedBy>Антон</cp:lastModifiedBy>
  <cp:revision>28</cp:revision>
  <dcterms:created xsi:type="dcterms:W3CDTF">2017-02-11T03:54:11Z</dcterms:created>
  <dcterms:modified xsi:type="dcterms:W3CDTF">2018-02-19T13:02:44Z</dcterms:modified>
</cp:coreProperties>
</file>