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7" r:id="rId10"/>
    <p:sldId id="264" r:id="rId11"/>
    <p:sldId id="265" r:id="rId12"/>
    <p:sldId id="266" r:id="rId13"/>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0" d="100"/>
          <a:sy n="120" d="100"/>
        </p:scale>
        <p:origin x="114" y="19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uk-UA"/>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31441048-564C-453F-905A-B32B791CF183}" type="datetimeFigureOut">
              <a:rPr lang="uk-UA" smtClean="0"/>
              <a:t>27.02.2019</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FC34B96E-BDF1-4B5C-9E09-92896B077930}" type="slidenum">
              <a:rPr lang="uk-UA" smtClean="0"/>
              <a:t>‹#›</a:t>
            </a:fld>
            <a:endParaRPr lang="uk-UA"/>
          </a:p>
        </p:txBody>
      </p:sp>
    </p:spTree>
    <p:extLst>
      <p:ext uri="{BB962C8B-B14F-4D97-AF65-F5344CB8AC3E}">
        <p14:creationId xmlns:p14="http://schemas.microsoft.com/office/powerpoint/2010/main" val="1741391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31441048-564C-453F-905A-B32B791CF183}" type="datetimeFigureOut">
              <a:rPr lang="uk-UA" smtClean="0"/>
              <a:t>27.02.2019</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FC34B96E-BDF1-4B5C-9E09-92896B077930}" type="slidenum">
              <a:rPr lang="uk-UA" smtClean="0"/>
              <a:t>‹#›</a:t>
            </a:fld>
            <a:endParaRPr lang="uk-UA"/>
          </a:p>
        </p:txBody>
      </p:sp>
    </p:spTree>
    <p:extLst>
      <p:ext uri="{BB962C8B-B14F-4D97-AF65-F5344CB8AC3E}">
        <p14:creationId xmlns:p14="http://schemas.microsoft.com/office/powerpoint/2010/main" val="591671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31441048-564C-453F-905A-B32B791CF183}" type="datetimeFigureOut">
              <a:rPr lang="uk-UA" smtClean="0"/>
              <a:t>27.02.2019</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FC34B96E-BDF1-4B5C-9E09-92896B077930}" type="slidenum">
              <a:rPr lang="uk-UA" smtClean="0"/>
              <a:t>‹#›</a:t>
            </a:fld>
            <a:endParaRPr lang="uk-UA"/>
          </a:p>
        </p:txBody>
      </p:sp>
    </p:spTree>
    <p:extLst>
      <p:ext uri="{BB962C8B-B14F-4D97-AF65-F5344CB8AC3E}">
        <p14:creationId xmlns:p14="http://schemas.microsoft.com/office/powerpoint/2010/main" val="2342006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31441048-564C-453F-905A-B32B791CF183}" type="datetimeFigureOut">
              <a:rPr lang="uk-UA" smtClean="0"/>
              <a:t>27.02.2019</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FC34B96E-BDF1-4B5C-9E09-92896B077930}" type="slidenum">
              <a:rPr lang="uk-UA" smtClean="0"/>
              <a:t>‹#›</a:t>
            </a:fld>
            <a:endParaRPr lang="uk-UA"/>
          </a:p>
        </p:txBody>
      </p:sp>
    </p:spTree>
    <p:extLst>
      <p:ext uri="{BB962C8B-B14F-4D97-AF65-F5344CB8AC3E}">
        <p14:creationId xmlns:p14="http://schemas.microsoft.com/office/powerpoint/2010/main" val="1531713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uk-UA"/>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1441048-564C-453F-905A-B32B791CF183}" type="datetimeFigureOut">
              <a:rPr lang="uk-UA" smtClean="0"/>
              <a:t>27.02.2019</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FC34B96E-BDF1-4B5C-9E09-92896B077930}" type="slidenum">
              <a:rPr lang="uk-UA" smtClean="0"/>
              <a:t>‹#›</a:t>
            </a:fld>
            <a:endParaRPr lang="uk-UA"/>
          </a:p>
        </p:txBody>
      </p:sp>
    </p:spTree>
    <p:extLst>
      <p:ext uri="{BB962C8B-B14F-4D97-AF65-F5344CB8AC3E}">
        <p14:creationId xmlns:p14="http://schemas.microsoft.com/office/powerpoint/2010/main" val="2589090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31441048-564C-453F-905A-B32B791CF183}" type="datetimeFigureOut">
              <a:rPr lang="uk-UA" smtClean="0"/>
              <a:t>27.02.2019</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FC34B96E-BDF1-4B5C-9E09-92896B077930}" type="slidenum">
              <a:rPr lang="uk-UA" smtClean="0"/>
              <a:t>‹#›</a:t>
            </a:fld>
            <a:endParaRPr lang="uk-UA"/>
          </a:p>
        </p:txBody>
      </p:sp>
    </p:spTree>
    <p:extLst>
      <p:ext uri="{BB962C8B-B14F-4D97-AF65-F5344CB8AC3E}">
        <p14:creationId xmlns:p14="http://schemas.microsoft.com/office/powerpoint/2010/main" val="2895720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uk-UA"/>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31441048-564C-453F-905A-B32B791CF183}" type="datetimeFigureOut">
              <a:rPr lang="uk-UA" smtClean="0"/>
              <a:t>27.02.2019</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FC34B96E-BDF1-4B5C-9E09-92896B077930}" type="slidenum">
              <a:rPr lang="uk-UA" smtClean="0"/>
              <a:t>‹#›</a:t>
            </a:fld>
            <a:endParaRPr lang="uk-UA"/>
          </a:p>
        </p:txBody>
      </p:sp>
    </p:spTree>
    <p:extLst>
      <p:ext uri="{BB962C8B-B14F-4D97-AF65-F5344CB8AC3E}">
        <p14:creationId xmlns:p14="http://schemas.microsoft.com/office/powerpoint/2010/main" val="588372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31441048-564C-453F-905A-B32B791CF183}" type="datetimeFigureOut">
              <a:rPr lang="uk-UA" smtClean="0"/>
              <a:t>27.02.2019</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FC34B96E-BDF1-4B5C-9E09-92896B077930}" type="slidenum">
              <a:rPr lang="uk-UA" smtClean="0"/>
              <a:t>‹#›</a:t>
            </a:fld>
            <a:endParaRPr lang="uk-UA"/>
          </a:p>
        </p:txBody>
      </p:sp>
    </p:spTree>
    <p:extLst>
      <p:ext uri="{BB962C8B-B14F-4D97-AF65-F5344CB8AC3E}">
        <p14:creationId xmlns:p14="http://schemas.microsoft.com/office/powerpoint/2010/main" val="1032974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1441048-564C-453F-905A-B32B791CF183}" type="datetimeFigureOut">
              <a:rPr lang="uk-UA" smtClean="0"/>
              <a:t>27.02.2019</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FC34B96E-BDF1-4B5C-9E09-92896B077930}" type="slidenum">
              <a:rPr lang="uk-UA" smtClean="0"/>
              <a:t>‹#›</a:t>
            </a:fld>
            <a:endParaRPr lang="uk-UA"/>
          </a:p>
        </p:txBody>
      </p:sp>
    </p:spTree>
    <p:extLst>
      <p:ext uri="{BB962C8B-B14F-4D97-AF65-F5344CB8AC3E}">
        <p14:creationId xmlns:p14="http://schemas.microsoft.com/office/powerpoint/2010/main" val="3185254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uk-UA"/>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31441048-564C-453F-905A-B32B791CF183}" type="datetimeFigureOut">
              <a:rPr lang="uk-UA" smtClean="0"/>
              <a:t>27.02.2019</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FC34B96E-BDF1-4B5C-9E09-92896B077930}" type="slidenum">
              <a:rPr lang="uk-UA" smtClean="0"/>
              <a:t>‹#›</a:t>
            </a:fld>
            <a:endParaRPr lang="uk-UA"/>
          </a:p>
        </p:txBody>
      </p:sp>
    </p:spTree>
    <p:extLst>
      <p:ext uri="{BB962C8B-B14F-4D97-AF65-F5344CB8AC3E}">
        <p14:creationId xmlns:p14="http://schemas.microsoft.com/office/powerpoint/2010/main" val="2681611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uk-UA"/>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31441048-564C-453F-905A-B32B791CF183}" type="datetimeFigureOut">
              <a:rPr lang="uk-UA" smtClean="0"/>
              <a:t>27.02.2019</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FC34B96E-BDF1-4B5C-9E09-92896B077930}" type="slidenum">
              <a:rPr lang="uk-UA" smtClean="0"/>
              <a:t>‹#›</a:t>
            </a:fld>
            <a:endParaRPr lang="uk-UA"/>
          </a:p>
        </p:txBody>
      </p:sp>
    </p:spTree>
    <p:extLst>
      <p:ext uri="{BB962C8B-B14F-4D97-AF65-F5344CB8AC3E}">
        <p14:creationId xmlns:p14="http://schemas.microsoft.com/office/powerpoint/2010/main" val="1509430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441048-564C-453F-905A-B32B791CF183}" type="datetimeFigureOut">
              <a:rPr lang="uk-UA" smtClean="0"/>
              <a:t>27.02.2019</a:t>
            </a:fld>
            <a:endParaRPr lang="uk-UA"/>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34B96E-BDF1-4B5C-9E09-92896B077930}" type="slidenum">
              <a:rPr lang="uk-UA" smtClean="0"/>
              <a:t>‹#›</a:t>
            </a:fld>
            <a:endParaRPr lang="uk-UA"/>
          </a:p>
        </p:txBody>
      </p:sp>
    </p:spTree>
    <p:extLst>
      <p:ext uri="{BB962C8B-B14F-4D97-AF65-F5344CB8AC3E}">
        <p14:creationId xmlns:p14="http://schemas.microsoft.com/office/powerpoint/2010/main" val="5232303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b="1" dirty="0" smtClean="0"/>
              <a:t>Експертні системи – частина штучного інтелекту</a:t>
            </a:r>
            <a:endParaRPr lang="uk-UA" b="1" dirty="0"/>
          </a:p>
        </p:txBody>
      </p:sp>
    </p:spTree>
    <p:extLst>
      <p:ext uri="{BB962C8B-B14F-4D97-AF65-F5344CB8AC3E}">
        <p14:creationId xmlns:p14="http://schemas.microsoft.com/office/powerpoint/2010/main" val="34045388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
            <a:ext cx="10515600" cy="1068946"/>
          </a:xfrm>
        </p:spPr>
        <p:txBody>
          <a:bodyPr>
            <a:normAutofit fontScale="90000"/>
          </a:bodyPr>
          <a:lstStyle/>
          <a:p>
            <a:pPr algn="ctr"/>
            <a:r>
              <a:rPr lang="en-US" b="1" dirty="0" smtClean="0"/>
              <a:t>ANP-process</a:t>
            </a:r>
            <a:r>
              <a:rPr lang="uk-UA" b="1" dirty="0" smtClean="0"/>
              <a:t>.</a:t>
            </a:r>
            <a:r>
              <a:rPr lang="en-US" b="1" dirty="0" smtClean="0"/>
              <a:t> </a:t>
            </a:r>
            <a:r>
              <a:rPr lang="uk-UA" b="1" dirty="0" smtClean="0"/>
              <a:t>Приклад експертної процедури без використання бази знань</a:t>
            </a:r>
            <a:endParaRPr lang="uk-UA" b="1" dirty="0"/>
          </a:p>
        </p:txBody>
      </p:sp>
      <p:pic>
        <p:nvPicPr>
          <p:cNvPr id="4" name="Рисунок 3"/>
          <p:cNvPicPr>
            <a:picLocks noChangeAspect="1"/>
          </p:cNvPicPr>
          <p:nvPr/>
        </p:nvPicPr>
        <p:blipFill>
          <a:blip r:embed="rId2"/>
          <a:stretch>
            <a:fillRect/>
          </a:stretch>
        </p:blipFill>
        <p:spPr>
          <a:xfrm>
            <a:off x="254425" y="1068947"/>
            <a:ext cx="2282713" cy="3237573"/>
          </a:xfrm>
          <a:prstGeom prst="rect">
            <a:avLst/>
          </a:prstGeom>
        </p:spPr>
      </p:pic>
      <p:pic>
        <p:nvPicPr>
          <p:cNvPr id="5" name="Рисунок 4"/>
          <p:cNvPicPr>
            <a:picLocks noChangeAspect="1"/>
          </p:cNvPicPr>
          <p:nvPr/>
        </p:nvPicPr>
        <p:blipFill>
          <a:blip r:embed="rId3"/>
          <a:stretch>
            <a:fillRect/>
          </a:stretch>
        </p:blipFill>
        <p:spPr>
          <a:xfrm>
            <a:off x="6327192" y="1987118"/>
            <a:ext cx="5516071" cy="3129499"/>
          </a:xfrm>
          <a:prstGeom prst="rect">
            <a:avLst/>
          </a:prstGeom>
        </p:spPr>
      </p:pic>
      <p:sp>
        <p:nvSpPr>
          <p:cNvPr id="6" name="TextBox 5"/>
          <p:cNvSpPr txBox="1"/>
          <p:nvPr/>
        </p:nvSpPr>
        <p:spPr>
          <a:xfrm>
            <a:off x="7977643" y="1135519"/>
            <a:ext cx="2215167" cy="707886"/>
          </a:xfrm>
          <a:prstGeom prst="rect">
            <a:avLst/>
          </a:prstGeom>
          <a:noFill/>
        </p:spPr>
        <p:txBody>
          <a:bodyPr wrap="square" rtlCol="0">
            <a:spAutoFit/>
          </a:bodyPr>
          <a:lstStyle/>
          <a:p>
            <a:pPr algn="ctr"/>
            <a:r>
              <a:rPr lang="en-US" sz="4000" dirty="0" smtClean="0"/>
              <a:t>AHP</a:t>
            </a:r>
            <a:endParaRPr lang="uk-UA" sz="4000" dirty="0"/>
          </a:p>
        </p:txBody>
      </p:sp>
      <p:pic>
        <p:nvPicPr>
          <p:cNvPr id="7" name="Рисунок 6"/>
          <p:cNvPicPr>
            <a:picLocks noChangeAspect="1"/>
          </p:cNvPicPr>
          <p:nvPr/>
        </p:nvPicPr>
        <p:blipFill>
          <a:blip r:embed="rId4"/>
          <a:stretch>
            <a:fillRect/>
          </a:stretch>
        </p:blipFill>
        <p:spPr>
          <a:xfrm>
            <a:off x="3333340" y="3413706"/>
            <a:ext cx="1924050" cy="2400300"/>
          </a:xfrm>
          <a:prstGeom prst="rect">
            <a:avLst/>
          </a:prstGeom>
        </p:spPr>
      </p:pic>
      <p:sp>
        <p:nvSpPr>
          <p:cNvPr id="8" name="TextBox 7"/>
          <p:cNvSpPr txBox="1"/>
          <p:nvPr/>
        </p:nvSpPr>
        <p:spPr>
          <a:xfrm>
            <a:off x="3425780" y="2687733"/>
            <a:ext cx="1584102" cy="646331"/>
          </a:xfrm>
          <a:prstGeom prst="rect">
            <a:avLst/>
          </a:prstGeom>
          <a:noFill/>
        </p:spPr>
        <p:txBody>
          <a:bodyPr wrap="square" rtlCol="0">
            <a:spAutoFit/>
          </a:bodyPr>
          <a:lstStyle/>
          <a:p>
            <a:pPr algn="ctr"/>
            <a:r>
              <a:rPr lang="en-US" sz="3600" dirty="0" smtClean="0"/>
              <a:t>ANP</a:t>
            </a:r>
            <a:endParaRPr lang="uk-UA" sz="3600" dirty="0"/>
          </a:p>
        </p:txBody>
      </p:sp>
    </p:spTree>
    <p:extLst>
      <p:ext uri="{BB962C8B-B14F-4D97-AF65-F5344CB8AC3E}">
        <p14:creationId xmlns:p14="http://schemas.microsoft.com/office/powerpoint/2010/main" val="22379882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51078" y="-150030"/>
            <a:ext cx="10515600" cy="948519"/>
          </a:xfrm>
        </p:spPr>
        <p:txBody>
          <a:bodyPr/>
          <a:lstStyle/>
          <a:p>
            <a:pPr algn="ctr"/>
            <a:r>
              <a:rPr lang="uk-UA" b="1" dirty="0" smtClean="0"/>
              <a:t>Універсальна шкала</a:t>
            </a:r>
            <a:endParaRPr lang="uk-UA" b="1" dirty="0"/>
          </a:p>
        </p:txBody>
      </p:sp>
      <p:pic>
        <p:nvPicPr>
          <p:cNvPr id="4" name="Рисунок 3"/>
          <p:cNvPicPr>
            <a:picLocks noChangeAspect="1"/>
          </p:cNvPicPr>
          <p:nvPr/>
        </p:nvPicPr>
        <p:blipFill>
          <a:blip r:embed="rId2"/>
          <a:stretch>
            <a:fillRect/>
          </a:stretch>
        </p:blipFill>
        <p:spPr>
          <a:xfrm>
            <a:off x="746883" y="616577"/>
            <a:ext cx="5361995" cy="5990286"/>
          </a:xfrm>
          <a:prstGeom prst="rect">
            <a:avLst/>
          </a:prstGeom>
        </p:spPr>
      </p:pic>
      <p:sp>
        <p:nvSpPr>
          <p:cNvPr id="5" name="TextBox 4"/>
          <p:cNvSpPr txBox="1"/>
          <p:nvPr/>
        </p:nvSpPr>
        <p:spPr>
          <a:xfrm>
            <a:off x="7340958" y="798489"/>
            <a:ext cx="4025720" cy="1200329"/>
          </a:xfrm>
          <a:prstGeom prst="rect">
            <a:avLst/>
          </a:prstGeom>
          <a:noFill/>
        </p:spPr>
        <p:txBody>
          <a:bodyPr wrap="square" rtlCol="0">
            <a:spAutoFit/>
          </a:bodyPr>
          <a:lstStyle/>
          <a:p>
            <a:r>
              <a:rPr lang="uk-UA" sz="3600" dirty="0" smtClean="0"/>
              <a:t>Використовується в </a:t>
            </a:r>
            <a:r>
              <a:rPr lang="en-US" sz="3600" dirty="0" smtClean="0"/>
              <a:t>AHP </a:t>
            </a:r>
            <a:r>
              <a:rPr lang="uk-UA" sz="3600" dirty="0" smtClean="0"/>
              <a:t>і в </a:t>
            </a:r>
            <a:r>
              <a:rPr lang="en-US" sz="3600" dirty="0" smtClean="0"/>
              <a:t>ANP</a:t>
            </a:r>
            <a:endParaRPr lang="uk-UA" sz="3600" dirty="0"/>
          </a:p>
        </p:txBody>
      </p:sp>
      <p:pic>
        <p:nvPicPr>
          <p:cNvPr id="6" name="Рисунок 5"/>
          <p:cNvPicPr>
            <a:picLocks noChangeAspect="1"/>
          </p:cNvPicPr>
          <p:nvPr/>
        </p:nvPicPr>
        <p:blipFill>
          <a:blip r:embed="rId3"/>
          <a:stretch>
            <a:fillRect/>
          </a:stretch>
        </p:blipFill>
        <p:spPr>
          <a:xfrm>
            <a:off x="6612074" y="2271914"/>
            <a:ext cx="5254466" cy="3678126"/>
          </a:xfrm>
          <a:prstGeom prst="rect">
            <a:avLst/>
          </a:prstGeom>
        </p:spPr>
      </p:pic>
      <p:sp>
        <p:nvSpPr>
          <p:cNvPr id="7" name="TextBox 6"/>
          <p:cNvSpPr txBox="1"/>
          <p:nvPr/>
        </p:nvSpPr>
        <p:spPr>
          <a:xfrm>
            <a:off x="7044743" y="5761471"/>
            <a:ext cx="3760631" cy="923330"/>
          </a:xfrm>
          <a:prstGeom prst="rect">
            <a:avLst/>
          </a:prstGeom>
          <a:noFill/>
        </p:spPr>
        <p:txBody>
          <a:bodyPr wrap="square" rtlCol="0">
            <a:spAutoFit/>
          </a:bodyPr>
          <a:lstStyle/>
          <a:p>
            <a:pPr algn="just"/>
            <a:r>
              <a:rPr lang="uk-UA" dirty="0" smtClean="0"/>
              <a:t>Приклад експертного оцінювання в матрицях парних порівнянь за допомогою шкали</a:t>
            </a:r>
            <a:endParaRPr lang="uk-UA" dirty="0"/>
          </a:p>
        </p:txBody>
      </p:sp>
    </p:spTree>
    <p:extLst>
      <p:ext uri="{BB962C8B-B14F-4D97-AF65-F5344CB8AC3E}">
        <p14:creationId xmlns:p14="http://schemas.microsoft.com/office/powerpoint/2010/main" val="10828535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89716" y="0"/>
            <a:ext cx="10515600" cy="626547"/>
          </a:xfrm>
        </p:spPr>
        <p:txBody>
          <a:bodyPr>
            <a:normAutofit fontScale="90000"/>
          </a:bodyPr>
          <a:lstStyle/>
          <a:p>
            <a:pPr algn="ctr"/>
            <a:r>
              <a:rPr lang="uk-UA" b="1" dirty="0" smtClean="0"/>
              <a:t>Завдання на семінар</a:t>
            </a:r>
            <a:endParaRPr lang="uk-UA" b="1" dirty="0"/>
          </a:p>
        </p:txBody>
      </p:sp>
      <p:pic>
        <p:nvPicPr>
          <p:cNvPr id="4" name="Рисунок 3"/>
          <p:cNvPicPr>
            <a:picLocks noChangeAspect="1"/>
          </p:cNvPicPr>
          <p:nvPr/>
        </p:nvPicPr>
        <p:blipFill>
          <a:blip r:embed="rId2"/>
          <a:stretch>
            <a:fillRect/>
          </a:stretch>
        </p:blipFill>
        <p:spPr>
          <a:xfrm>
            <a:off x="1064922" y="1528964"/>
            <a:ext cx="2439618" cy="3480918"/>
          </a:xfrm>
          <a:prstGeom prst="rect">
            <a:avLst/>
          </a:prstGeom>
        </p:spPr>
      </p:pic>
      <p:sp>
        <p:nvSpPr>
          <p:cNvPr id="5" name="TextBox 4"/>
          <p:cNvSpPr txBox="1"/>
          <p:nvPr/>
        </p:nvSpPr>
        <p:spPr>
          <a:xfrm>
            <a:off x="4434626" y="3809553"/>
            <a:ext cx="3425780" cy="1200329"/>
          </a:xfrm>
          <a:prstGeom prst="rect">
            <a:avLst/>
          </a:prstGeom>
          <a:noFill/>
        </p:spPr>
        <p:txBody>
          <a:bodyPr wrap="square" rtlCol="0">
            <a:spAutoFit/>
          </a:bodyPr>
          <a:lstStyle/>
          <a:p>
            <a:pPr algn="ctr"/>
            <a:r>
              <a:rPr lang="uk-UA" sz="2400" dirty="0" smtClean="0"/>
              <a:t>Європейське</a:t>
            </a:r>
          </a:p>
          <a:p>
            <a:pPr algn="ctr"/>
            <a:r>
              <a:rPr lang="uk-UA" sz="2400" dirty="0" smtClean="0"/>
              <a:t>Американське</a:t>
            </a:r>
          </a:p>
          <a:p>
            <a:pPr algn="ctr"/>
            <a:r>
              <a:rPr lang="uk-UA" sz="2400" dirty="0" smtClean="0"/>
              <a:t>Японське</a:t>
            </a:r>
            <a:endParaRPr lang="uk-UA" sz="2400" dirty="0"/>
          </a:p>
        </p:txBody>
      </p:sp>
      <p:sp>
        <p:nvSpPr>
          <p:cNvPr id="6" name="TextBox 5"/>
          <p:cNvSpPr txBox="1"/>
          <p:nvPr/>
        </p:nvSpPr>
        <p:spPr>
          <a:xfrm>
            <a:off x="4984124" y="1326524"/>
            <a:ext cx="4391696" cy="1200329"/>
          </a:xfrm>
          <a:prstGeom prst="rect">
            <a:avLst/>
          </a:prstGeom>
          <a:noFill/>
        </p:spPr>
        <p:txBody>
          <a:bodyPr wrap="square" rtlCol="0">
            <a:spAutoFit/>
          </a:bodyPr>
          <a:lstStyle/>
          <a:p>
            <a:r>
              <a:rPr lang="uk-UA" sz="2400" dirty="0" smtClean="0"/>
              <a:t>Вартість</a:t>
            </a:r>
          </a:p>
          <a:p>
            <a:r>
              <a:rPr lang="uk-UA" sz="2400" dirty="0" smtClean="0"/>
              <a:t>Витрати на ремонт</a:t>
            </a:r>
          </a:p>
          <a:p>
            <a:r>
              <a:rPr lang="uk-UA" sz="2400" dirty="0" smtClean="0"/>
              <a:t>Довговічність</a:t>
            </a:r>
            <a:endParaRPr lang="uk-UA" sz="2400" dirty="0"/>
          </a:p>
        </p:txBody>
      </p:sp>
      <p:sp>
        <p:nvSpPr>
          <p:cNvPr id="7" name="Стрелка вправо 6"/>
          <p:cNvSpPr/>
          <p:nvPr/>
        </p:nvSpPr>
        <p:spPr>
          <a:xfrm>
            <a:off x="3504540" y="1528964"/>
            <a:ext cx="1131854" cy="10210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8" name="Стрелка вправо 7"/>
          <p:cNvSpPr/>
          <p:nvPr/>
        </p:nvSpPr>
        <p:spPr>
          <a:xfrm>
            <a:off x="3594692" y="3899190"/>
            <a:ext cx="1131854" cy="10210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9" name="TextBox 8"/>
          <p:cNvSpPr txBox="1"/>
          <p:nvPr/>
        </p:nvSpPr>
        <p:spPr>
          <a:xfrm>
            <a:off x="8590208" y="2550017"/>
            <a:ext cx="3245476" cy="1446550"/>
          </a:xfrm>
          <a:prstGeom prst="rect">
            <a:avLst/>
          </a:prstGeom>
          <a:noFill/>
        </p:spPr>
        <p:txBody>
          <a:bodyPr wrap="square" rtlCol="0">
            <a:spAutoFit/>
          </a:bodyPr>
          <a:lstStyle/>
          <a:p>
            <a:pPr algn="ctr"/>
            <a:r>
              <a:rPr lang="uk-UA" sz="4400" dirty="0" smtClean="0"/>
              <a:t>Що вибрати</a:t>
            </a:r>
            <a:r>
              <a:rPr lang="en-US" sz="4400" dirty="0" smtClean="0"/>
              <a:t>?</a:t>
            </a:r>
            <a:endParaRPr lang="uk-UA" sz="4400" dirty="0"/>
          </a:p>
        </p:txBody>
      </p:sp>
    </p:spTree>
    <p:extLst>
      <p:ext uri="{BB962C8B-B14F-4D97-AF65-F5344CB8AC3E}">
        <p14:creationId xmlns:p14="http://schemas.microsoft.com/office/powerpoint/2010/main" val="1697762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76837" y="0"/>
            <a:ext cx="10515600" cy="579549"/>
          </a:xfrm>
        </p:spPr>
        <p:txBody>
          <a:bodyPr>
            <a:normAutofit fontScale="90000"/>
          </a:bodyPr>
          <a:lstStyle/>
          <a:p>
            <a:pPr algn="ctr"/>
            <a:r>
              <a:rPr lang="uk-UA" b="1" dirty="0" smtClean="0"/>
              <a:t>Визначення</a:t>
            </a:r>
            <a:endParaRPr lang="uk-UA" b="1" dirty="0"/>
          </a:p>
        </p:txBody>
      </p:sp>
      <p:sp>
        <p:nvSpPr>
          <p:cNvPr id="4" name="TextBox 3"/>
          <p:cNvSpPr txBox="1"/>
          <p:nvPr/>
        </p:nvSpPr>
        <p:spPr>
          <a:xfrm>
            <a:off x="1031384" y="579549"/>
            <a:ext cx="10515600" cy="3970318"/>
          </a:xfrm>
          <a:prstGeom prst="rect">
            <a:avLst/>
          </a:prstGeom>
          <a:noFill/>
        </p:spPr>
        <p:txBody>
          <a:bodyPr wrap="square" rtlCol="0">
            <a:spAutoFit/>
          </a:bodyPr>
          <a:lstStyle/>
          <a:p>
            <a:pPr algn="just"/>
            <a:r>
              <a:rPr lang="uk-UA" sz="3600" dirty="0"/>
              <a:t>Експертною системою (</a:t>
            </a:r>
            <a:r>
              <a:rPr lang="en-GB" sz="3600" dirty="0"/>
              <a:t>EC) </a:t>
            </a:r>
            <a:r>
              <a:rPr lang="uk-UA" sz="3600" dirty="0"/>
              <a:t>називають систему підтримки прийняття рішень, яка містить знання з певної вузької предметної області, а також може пропонувати користувачу рішення проблем з цієї галузі і обґрунтовувати їх. Експертна система складається з бази знань, механізму логічного виводу і підсистеми обґрунтувань.</a:t>
            </a:r>
          </a:p>
        </p:txBody>
      </p:sp>
      <p:sp>
        <p:nvSpPr>
          <p:cNvPr id="5" name="TextBox 4"/>
          <p:cNvSpPr txBox="1"/>
          <p:nvPr/>
        </p:nvSpPr>
        <p:spPr>
          <a:xfrm>
            <a:off x="1063044" y="4611231"/>
            <a:ext cx="10329393" cy="2246769"/>
          </a:xfrm>
          <a:prstGeom prst="rect">
            <a:avLst/>
          </a:prstGeom>
          <a:noFill/>
        </p:spPr>
        <p:txBody>
          <a:bodyPr wrap="square" rtlCol="0">
            <a:spAutoFit/>
          </a:bodyPr>
          <a:lstStyle/>
          <a:p>
            <a:pPr algn="just"/>
            <a:r>
              <a:rPr lang="ru-RU" sz="2800" dirty="0"/>
              <a:t>На </a:t>
            </a:r>
            <a:r>
              <a:rPr lang="ru-RU" sz="2800" dirty="0" err="1"/>
              <a:t>практиці</a:t>
            </a:r>
            <a:r>
              <a:rPr lang="ru-RU" sz="2800" dirty="0"/>
              <a:t> </a:t>
            </a:r>
            <a:r>
              <a:rPr lang="ru-RU" sz="2800" dirty="0" err="1"/>
              <a:t>експертна</a:t>
            </a:r>
            <a:r>
              <a:rPr lang="ru-RU" sz="2800" dirty="0"/>
              <a:t> система </a:t>
            </a:r>
            <a:r>
              <a:rPr lang="ru-RU" sz="2800" dirty="0" err="1"/>
              <a:t>представляє</a:t>
            </a:r>
            <a:r>
              <a:rPr lang="ru-RU" sz="2800" dirty="0"/>
              <a:t> собою </a:t>
            </a:r>
            <a:r>
              <a:rPr lang="ru-RU" sz="2800" dirty="0" err="1"/>
              <a:t>спеціалізовану</a:t>
            </a:r>
            <a:r>
              <a:rPr lang="ru-RU" sz="2800" dirty="0"/>
              <a:t> </a:t>
            </a:r>
            <a:r>
              <a:rPr lang="ru-RU" sz="2800" dirty="0" err="1"/>
              <a:t>обчислювальну</a:t>
            </a:r>
            <a:r>
              <a:rPr lang="ru-RU" sz="2800" dirty="0"/>
              <a:t> машину (</a:t>
            </a:r>
            <a:r>
              <a:rPr lang="ru-RU" sz="2800" dirty="0" err="1"/>
              <a:t>процесор</a:t>
            </a:r>
            <a:r>
              <a:rPr lang="ru-RU" sz="2800" dirty="0"/>
              <a:t>), </a:t>
            </a:r>
            <a:r>
              <a:rPr lang="ru-RU" sz="2800" dirty="0" err="1"/>
              <a:t>що</a:t>
            </a:r>
            <a:r>
              <a:rPr lang="ru-RU" sz="2800" dirty="0"/>
              <a:t> </a:t>
            </a:r>
            <a:r>
              <a:rPr lang="ru-RU" sz="2800" dirty="0" err="1"/>
              <a:t>відтворює</a:t>
            </a:r>
            <a:r>
              <a:rPr lang="ru-RU" sz="2800" dirty="0"/>
              <a:t> алгоритм </a:t>
            </a:r>
            <a:r>
              <a:rPr lang="ru-RU" sz="2800" dirty="0" err="1"/>
              <a:t>розв'язання</a:t>
            </a:r>
            <a:r>
              <a:rPr lang="ru-RU" sz="2800" dirty="0"/>
              <a:t> </a:t>
            </a:r>
            <a:r>
              <a:rPr lang="ru-RU" sz="2800" dirty="0" err="1"/>
              <a:t>людиною</a:t>
            </a:r>
            <a:r>
              <a:rPr lang="ru-RU" sz="2800" dirty="0"/>
              <a:t> </a:t>
            </a:r>
            <a:r>
              <a:rPr lang="ru-RU" sz="2800" dirty="0" err="1"/>
              <a:t>певних</a:t>
            </a:r>
            <a:r>
              <a:rPr lang="ru-RU" sz="2800" dirty="0"/>
              <a:t> </a:t>
            </a:r>
            <a:r>
              <a:rPr lang="ru-RU" sz="2800" dirty="0" err="1"/>
              <a:t>практичних</a:t>
            </a:r>
            <a:r>
              <a:rPr lang="ru-RU" sz="2800" dirty="0"/>
              <a:t> задач на </a:t>
            </a:r>
            <a:r>
              <a:rPr lang="ru-RU" sz="2800" dirty="0" err="1"/>
              <a:t>основі</a:t>
            </a:r>
            <a:r>
              <a:rPr lang="ru-RU" sz="2800" dirty="0"/>
              <a:t> </a:t>
            </a:r>
            <a:r>
              <a:rPr lang="ru-RU" sz="2800" dirty="0" err="1"/>
              <a:t>професійно-орієнтованих</a:t>
            </a:r>
            <a:r>
              <a:rPr lang="ru-RU" sz="2800" dirty="0"/>
              <a:t> </a:t>
            </a:r>
            <a:r>
              <a:rPr lang="ru-RU" sz="2800" dirty="0" err="1"/>
              <a:t>знань</a:t>
            </a:r>
            <a:r>
              <a:rPr lang="ru-RU" sz="2800" dirty="0"/>
              <a:t>, </a:t>
            </a:r>
            <a:r>
              <a:rPr lang="ru-RU" sz="2800" dirty="0" err="1"/>
              <a:t>переданих</a:t>
            </a:r>
            <a:r>
              <a:rPr lang="ru-RU" sz="2800" dirty="0"/>
              <a:t> </a:t>
            </a:r>
            <a:r>
              <a:rPr lang="ru-RU" sz="2800" dirty="0" err="1"/>
              <a:t>їй</a:t>
            </a:r>
            <a:r>
              <a:rPr lang="ru-RU" sz="2800" dirty="0"/>
              <a:t> </a:t>
            </a:r>
            <a:r>
              <a:rPr lang="ru-RU" sz="2800" dirty="0" err="1"/>
              <a:t>відповідними</a:t>
            </a:r>
            <a:r>
              <a:rPr lang="ru-RU" sz="2800" dirty="0"/>
              <a:t> </a:t>
            </a:r>
            <a:r>
              <a:rPr lang="ru-RU" sz="2800" dirty="0" err="1"/>
              <a:t>спеціалістами</a:t>
            </a:r>
            <a:r>
              <a:rPr lang="ru-RU" sz="2800" dirty="0"/>
              <a:t>.</a:t>
            </a:r>
            <a:endParaRPr lang="uk-UA" sz="2800" dirty="0"/>
          </a:p>
        </p:txBody>
      </p:sp>
    </p:spTree>
    <p:extLst>
      <p:ext uri="{BB962C8B-B14F-4D97-AF65-F5344CB8AC3E}">
        <p14:creationId xmlns:p14="http://schemas.microsoft.com/office/powerpoint/2010/main" val="1798695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199" y="146186"/>
            <a:ext cx="10515600" cy="716700"/>
          </a:xfrm>
        </p:spPr>
        <p:txBody>
          <a:bodyPr/>
          <a:lstStyle/>
          <a:p>
            <a:pPr algn="ctr"/>
            <a:r>
              <a:rPr lang="uk-UA" b="1" dirty="0" smtClean="0"/>
              <a:t>Структура експертної системи</a:t>
            </a:r>
            <a:endParaRPr lang="uk-UA" b="1" dirty="0"/>
          </a:p>
        </p:txBody>
      </p:sp>
      <p:pic>
        <p:nvPicPr>
          <p:cNvPr id="4" name="Рисунок 3"/>
          <p:cNvPicPr>
            <a:picLocks noChangeAspect="1"/>
          </p:cNvPicPr>
          <p:nvPr/>
        </p:nvPicPr>
        <p:blipFill>
          <a:blip r:embed="rId2"/>
          <a:stretch>
            <a:fillRect/>
          </a:stretch>
        </p:blipFill>
        <p:spPr>
          <a:xfrm>
            <a:off x="574861" y="1266155"/>
            <a:ext cx="10887336" cy="5085612"/>
          </a:xfrm>
          <a:prstGeom prst="rect">
            <a:avLst/>
          </a:prstGeom>
        </p:spPr>
      </p:pic>
    </p:spTree>
    <p:extLst>
      <p:ext uri="{BB962C8B-B14F-4D97-AF65-F5344CB8AC3E}">
        <p14:creationId xmlns:p14="http://schemas.microsoft.com/office/powerpoint/2010/main" val="2410401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63958" y="1"/>
            <a:ext cx="10515600" cy="772732"/>
          </a:xfrm>
        </p:spPr>
        <p:txBody>
          <a:bodyPr/>
          <a:lstStyle/>
          <a:p>
            <a:pPr algn="ctr"/>
            <a:r>
              <a:rPr lang="uk-UA" b="1" dirty="0" smtClean="0"/>
              <a:t>Класифікація експертних систем</a:t>
            </a:r>
            <a:endParaRPr lang="uk-UA" b="1" dirty="0"/>
          </a:p>
        </p:txBody>
      </p:sp>
      <p:sp>
        <p:nvSpPr>
          <p:cNvPr id="4" name="TextBox 3"/>
          <p:cNvSpPr txBox="1"/>
          <p:nvPr/>
        </p:nvSpPr>
        <p:spPr>
          <a:xfrm>
            <a:off x="863958" y="862885"/>
            <a:ext cx="2137893" cy="646331"/>
          </a:xfrm>
          <a:prstGeom prst="rect">
            <a:avLst/>
          </a:prstGeom>
          <a:noFill/>
        </p:spPr>
        <p:txBody>
          <a:bodyPr wrap="square" rtlCol="0">
            <a:spAutoFit/>
          </a:bodyPr>
          <a:lstStyle/>
          <a:p>
            <a:pPr algn="ctr"/>
            <a:r>
              <a:rPr lang="uk-UA" dirty="0"/>
              <a:t>За метою </a:t>
            </a:r>
            <a:r>
              <a:rPr lang="uk-UA" dirty="0" smtClean="0"/>
              <a:t>створення</a:t>
            </a:r>
            <a:endParaRPr lang="uk-UA" dirty="0"/>
          </a:p>
        </p:txBody>
      </p:sp>
      <p:sp>
        <p:nvSpPr>
          <p:cNvPr id="5" name="TextBox 4"/>
          <p:cNvSpPr txBox="1"/>
          <p:nvPr/>
        </p:nvSpPr>
        <p:spPr>
          <a:xfrm>
            <a:off x="606917" y="1599368"/>
            <a:ext cx="2651974" cy="1754326"/>
          </a:xfrm>
          <a:prstGeom prst="rect">
            <a:avLst/>
          </a:prstGeom>
          <a:noFill/>
        </p:spPr>
        <p:txBody>
          <a:bodyPr wrap="square" rtlCol="0">
            <a:spAutoFit/>
          </a:bodyPr>
          <a:lstStyle/>
          <a:p>
            <a:pPr marL="285750" indent="-285750">
              <a:buFont typeface="Arial" panose="020B0604020202020204" pitchFamily="34" charset="0"/>
              <a:buChar char="•"/>
            </a:pPr>
            <a:r>
              <a:rPr lang="uk-UA" dirty="0" smtClean="0"/>
              <a:t>для навчання фахівців</a:t>
            </a:r>
          </a:p>
          <a:p>
            <a:pPr marL="285750" indent="-285750">
              <a:buFont typeface="Arial" panose="020B0604020202020204" pitchFamily="34" charset="0"/>
              <a:buChar char="•"/>
            </a:pPr>
            <a:r>
              <a:rPr lang="uk-UA" dirty="0" smtClean="0"/>
              <a:t>для вирішення задач</a:t>
            </a:r>
          </a:p>
          <a:p>
            <a:pPr marL="285750" indent="-285750">
              <a:buFont typeface="Arial" panose="020B0604020202020204" pitchFamily="34" charset="0"/>
              <a:buChar char="•"/>
            </a:pPr>
            <a:r>
              <a:rPr lang="uk-UA" dirty="0" smtClean="0"/>
              <a:t>для автоматизації рутинних робіт</a:t>
            </a:r>
          </a:p>
          <a:p>
            <a:pPr marL="285750" indent="-285750">
              <a:buFont typeface="Arial" panose="020B0604020202020204" pitchFamily="34" charset="0"/>
              <a:buChar char="•"/>
            </a:pPr>
            <a:r>
              <a:rPr lang="uk-UA" dirty="0" smtClean="0"/>
              <a:t>для тиражування знань експертів</a:t>
            </a:r>
            <a:endParaRPr lang="uk-UA" dirty="0"/>
          </a:p>
        </p:txBody>
      </p:sp>
      <p:sp>
        <p:nvSpPr>
          <p:cNvPr id="6" name="TextBox 5"/>
          <p:cNvSpPr txBox="1"/>
          <p:nvPr/>
        </p:nvSpPr>
        <p:spPr>
          <a:xfrm>
            <a:off x="3734873" y="862885"/>
            <a:ext cx="2331075" cy="646331"/>
          </a:xfrm>
          <a:prstGeom prst="rect">
            <a:avLst/>
          </a:prstGeom>
          <a:noFill/>
        </p:spPr>
        <p:txBody>
          <a:bodyPr wrap="square" rtlCol="0">
            <a:spAutoFit/>
          </a:bodyPr>
          <a:lstStyle/>
          <a:p>
            <a:pPr algn="ctr"/>
            <a:r>
              <a:rPr lang="uk-UA" dirty="0"/>
              <a:t>За ступенем складності </a:t>
            </a:r>
            <a:r>
              <a:rPr lang="uk-UA" dirty="0" smtClean="0"/>
              <a:t>структури</a:t>
            </a:r>
            <a:endParaRPr lang="uk-UA" dirty="0"/>
          </a:p>
        </p:txBody>
      </p:sp>
      <p:sp>
        <p:nvSpPr>
          <p:cNvPr id="7" name="TextBox 6"/>
          <p:cNvSpPr txBox="1"/>
          <p:nvPr/>
        </p:nvSpPr>
        <p:spPr>
          <a:xfrm>
            <a:off x="3992449" y="1599368"/>
            <a:ext cx="1815921" cy="646331"/>
          </a:xfrm>
          <a:prstGeom prst="rect">
            <a:avLst/>
          </a:prstGeom>
          <a:noFill/>
        </p:spPr>
        <p:txBody>
          <a:bodyPr wrap="square" rtlCol="0">
            <a:spAutoFit/>
          </a:bodyPr>
          <a:lstStyle/>
          <a:p>
            <a:pPr marL="285750" indent="-285750">
              <a:buFont typeface="Arial" panose="020B0604020202020204" pitchFamily="34" charset="0"/>
              <a:buChar char="•"/>
            </a:pPr>
            <a:r>
              <a:rPr lang="uk-UA" dirty="0"/>
              <a:t>п</a:t>
            </a:r>
            <a:r>
              <a:rPr lang="uk-UA" dirty="0" smtClean="0"/>
              <a:t>оверхневі</a:t>
            </a:r>
          </a:p>
          <a:p>
            <a:pPr marL="285750" indent="-285750">
              <a:buFont typeface="Arial" panose="020B0604020202020204" pitchFamily="34" charset="0"/>
              <a:buChar char="•"/>
            </a:pPr>
            <a:r>
              <a:rPr lang="uk-UA" dirty="0"/>
              <a:t>г</a:t>
            </a:r>
            <a:r>
              <a:rPr lang="uk-UA" dirty="0" smtClean="0"/>
              <a:t>либинні</a:t>
            </a:r>
          </a:p>
        </p:txBody>
      </p:sp>
      <p:sp>
        <p:nvSpPr>
          <p:cNvPr id="8" name="TextBox 7"/>
          <p:cNvSpPr txBox="1"/>
          <p:nvPr/>
        </p:nvSpPr>
        <p:spPr>
          <a:xfrm>
            <a:off x="6890197" y="862885"/>
            <a:ext cx="2176530" cy="646331"/>
          </a:xfrm>
          <a:prstGeom prst="rect">
            <a:avLst/>
          </a:prstGeom>
          <a:noFill/>
        </p:spPr>
        <p:txBody>
          <a:bodyPr wrap="square" rtlCol="0">
            <a:spAutoFit/>
          </a:bodyPr>
          <a:lstStyle/>
          <a:p>
            <a:pPr algn="ctr"/>
            <a:r>
              <a:rPr lang="uk-UA" dirty="0" smtClean="0"/>
              <a:t>За зв'язком з реальним часом</a:t>
            </a:r>
            <a:endParaRPr lang="uk-UA" dirty="0"/>
          </a:p>
        </p:txBody>
      </p:sp>
      <p:sp>
        <p:nvSpPr>
          <p:cNvPr id="9" name="TextBox 8"/>
          <p:cNvSpPr txBox="1"/>
          <p:nvPr/>
        </p:nvSpPr>
        <p:spPr>
          <a:xfrm>
            <a:off x="6890197" y="1599368"/>
            <a:ext cx="2086378" cy="923330"/>
          </a:xfrm>
          <a:prstGeom prst="rect">
            <a:avLst/>
          </a:prstGeom>
          <a:noFill/>
        </p:spPr>
        <p:txBody>
          <a:bodyPr wrap="square" rtlCol="0">
            <a:spAutoFit/>
          </a:bodyPr>
          <a:lstStyle/>
          <a:p>
            <a:pPr marL="285750" indent="-285750">
              <a:buFont typeface="Arial" panose="020B0604020202020204" pitchFamily="34" charset="0"/>
              <a:buChar char="•"/>
            </a:pPr>
            <a:r>
              <a:rPr lang="uk-UA" dirty="0"/>
              <a:t>с</a:t>
            </a:r>
            <a:r>
              <a:rPr lang="uk-UA" dirty="0" smtClean="0"/>
              <a:t>татичні</a:t>
            </a:r>
          </a:p>
          <a:p>
            <a:pPr marL="285750" indent="-285750">
              <a:buFont typeface="Arial" panose="020B0604020202020204" pitchFamily="34" charset="0"/>
              <a:buChar char="•"/>
            </a:pPr>
            <a:r>
              <a:rPr lang="uk-UA" dirty="0" smtClean="0"/>
              <a:t>квазідинамічні</a:t>
            </a:r>
          </a:p>
          <a:p>
            <a:pPr marL="285750" indent="-285750">
              <a:buFont typeface="Arial" panose="020B0604020202020204" pitchFamily="34" charset="0"/>
              <a:buChar char="•"/>
            </a:pPr>
            <a:r>
              <a:rPr lang="uk-UA" dirty="0"/>
              <a:t>д</a:t>
            </a:r>
            <a:r>
              <a:rPr lang="uk-UA" dirty="0" smtClean="0"/>
              <a:t>инамічні</a:t>
            </a:r>
            <a:endParaRPr lang="uk-UA" dirty="0"/>
          </a:p>
        </p:txBody>
      </p:sp>
      <p:sp>
        <p:nvSpPr>
          <p:cNvPr id="10" name="TextBox 9"/>
          <p:cNvSpPr txBox="1"/>
          <p:nvPr/>
        </p:nvSpPr>
        <p:spPr>
          <a:xfrm>
            <a:off x="9530366" y="862885"/>
            <a:ext cx="2112135" cy="923330"/>
          </a:xfrm>
          <a:prstGeom prst="rect">
            <a:avLst/>
          </a:prstGeom>
          <a:noFill/>
        </p:spPr>
        <p:txBody>
          <a:bodyPr wrap="square" rtlCol="0">
            <a:spAutoFit/>
          </a:bodyPr>
          <a:lstStyle/>
          <a:p>
            <a:pPr algn="ctr"/>
            <a:r>
              <a:rPr lang="uk-UA" dirty="0" smtClean="0"/>
              <a:t>За ступенем інтеграції з іншими програмами</a:t>
            </a:r>
            <a:endParaRPr lang="uk-UA" dirty="0"/>
          </a:p>
        </p:txBody>
      </p:sp>
      <p:sp>
        <p:nvSpPr>
          <p:cNvPr id="11" name="TextBox 10"/>
          <p:cNvSpPr txBox="1"/>
          <p:nvPr/>
        </p:nvSpPr>
        <p:spPr>
          <a:xfrm>
            <a:off x="9614078" y="1918585"/>
            <a:ext cx="1944710" cy="646331"/>
          </a:xfrm>
          <a:prstGeom prst="rect">
            <a:avLst/>
          </a:prstGeom>
          <a:noFill/>
        </p:spPr>
        <p:txBody>
          <a:bodyPr wrap="square" rtlCol="0">
            <a:spAutoFit/>
          </a:bodyPr>
          <a:lstStyle/>
          <a:p>
            <a:pPr marL="285750" indent="-285750">
              <a:buFont typeface="Arial" panose="020B0604020202020204" pitchFamily="34" charset="0"/>
              <a:buChar char="•"/>
            </a:pPr>
            <a:r>
              <a:rPr lang="uk-UA" dirty="0"/>
              <a:t>а</a:t>
            </a:r>
            <a:r>
              <a:rPr lang="uk-UA" dirty="0" smtClean="0"/>
              <a:t>втономні </a:t>
            </a:r>
          </a:p>
          <a:p>
            <a:pPr marL="285750" indent="-285750">
              <a:buFont typeface="Arial" panose="020B0604020202020204" pitchFamily="34" charset="0"/>
              <a:buChar char="•"/>
            </a:pPr>
            <a:r>
              <a:rPr lang="uk-UA" dirty="0" smtClean="0"/>
              <a:t>гібридні</a:t>
            </a:r>
            <a:endParaRPr lang="uk-UA" dirty="0"/>
          </a:p>
        </p:txBody>
      </p:sp>
      <p:sp>
        <p:nvSpPr>
          <p:cNvPr id="12" name="TextBox 11"/>
          <p:cNvSpPr txBox="1"/>
          <p:nvPr/>
        </p:nvSpPr>
        <p:spPr>
          <a:xfrm>
            <a:off x="4559121" y="3168203"/>
            <a:ext cx="3419341" cy="369332"/>
          </a:xfrm>
          <a:prstGeom prst="rect">
            <a:avLst/>
          </a:prstGeom>
          <a:noFill/>
        </p:spPr>
        <p:txBody>
          <a:bodyPr wrap="square" rtlCol="0">
            <a:spAutoFit/>
          </a:bodyPr>
          <a:lstStyle/>
          <a:p>
            <a:pPr algn="ctr"/>
            <a:r>
              <a:rPr lang="uk-UA" dirty="0"/>
              <a:t>За завданням, що </a:t>
            </a:r>
            <a:r>
              <a:rPr lang="uk-UA" dirty="0" smtClean="0"/>
              <a:t>вирішується</a:t>
            </a:r>
            <a:endParaRPr lang="uk-UA" dirty="0"/>
          </a:p>
        </p:txBody>
      </p:sp>
      <p:sp>
        <p:nvSpPr>
          <p:cNvPr id="13" name="TextBox 12"/>
          <p:cNvSpPr txBox="1"/>
          <p:nvPr/>
        </p:nvSpPr>
        <p:spPr>
          <a:xfrm>
            <a:off x="4636395" y="3625506"/>
            <a:ext cx="4430332" cy="2585323"/>
          </a:xfrm>
          <a:prstGeom prst="rect">
            <a:avLst/>
          </a:prstGeom>
          <a:noFill/>
        </p:spPr>
        <p:txBody>
          <a:bodyPr wrap="square" rtlCol="0">
            <a:spAutoFit/>
          </a:bodyPr>
          <a:lstStyle>
            <a:defPPr>
              <a:defRPr lang="uk-UA"/>
            </a:defPPr>
            <a:lvl1pPr marL="285750" indent="-285750">
              <a:buFont typeface="Arial" panose="020B0604020202020204" pitchFamily="34" charset="0"/>
              <a:buChar char="•"/>
            </a:lvl1pPr>
          </a:lstStyle>
          <a:p>
            <a:r>
              <a:rPr lang="uk-UA" dirty="0" smtClean="0"/>
              <a:t>інтерпретація</a:t>
            </a:r>
            <a:r>
              <a:rPr lang="uk-UA" dirty="0"/>
              <a:t> даних</a:t>
            </a:r>
          </a:p>
          <a:p>
            <a:r>
              <a:rPr lang="uk-UA" dirty="0" smtClean="0"/>
              <a:t>діагностика</a:t>
            </a:r>
            <a:endParaRPr lang="uk-UA" dirty="0"/>
          </a:p>
          <a:p>
            <a:r>
              <a:rPr lang="uk-UA" dirty="0" smtClean="0"/>
              <a:t>моніторинг</a:t>
            </a:r>
            <a:endParaRPr lang="uk-UA" dirty="0"/>
          </a:p>
          <a:p>
            <a:r>
              <a:rPr lang="uk-UA" dirty="0" smtClean="0"/>
              <a:t>проектування</a:t>
            </a:r>
            <a:endParaRPr lang="uk-UA" dirty="0"/>
          </a:p>
          <a:p>
            <a:r>
              <a:rPr lang="uk-UA" dirty="0" smtClean="0"/>
              <a:t>прогнозування</a:t>
            </a:r>
            <a:endParaRPr lang="uk-UA" dirty="0"/>
          </a:p>
          <a:p>
            <a:r>
              <a:rPr lang="uk-UA" dirty="0" smtClean="0"/>
              <a:t>звідне планування</a:t>
            </a:r>
            <a:endParaRPr lang="uk-UA" dirty="0"/>
          </a:p>
          <a:p>
            <a:r>
              <a:rPr lang="uk-UA" dirty="0" smtClean="0"/>
              <a:t>навчання</a:t>
            </a:r>
            <a:endParaRPr lang="uk-UA" dirty="0"/>
          </a:p>
          <a:p>
            <a:r>
              <a:rPr lang="uk-UA" dirty="0" smtClean="0"/>
              <a:t>керування</a:t>
            </a:r>
            <a:endParaRPr lang="uk-UA" dirty="0"/>
          </a:p>
          <a:p>
            <a:r>
              <a:rPr lang="uk-UA" dirty="0" smtClean="0"/>
              <a:t>підтримка </a:t>
            </a:r>
            <a:r>
              <a:rPr lang="uk-UA" dirty="0"/>
              <a:t>ухвалення рішень</a:t>
            </a:r>
          </a:p>
        </p:txBody>
      </p:sp>
    </p:spTree>
    <p:extLst>
      <p:ext uri="{BB962C8B-B14F-4D97-AF65-F5344CB8AC3E}">
        <p14:creationId xmlns:p14="http://schemas.microsoft.com/office/powerpoint/2010/main" val="4102441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5321" y="0"/>
            <a:ext cx="10515600" cy="785611"/>
          </a:xfrm>
        </p:spPr>
        <p:txBody>
          <a:bodyPr/>
          <a:lstStyle/>
          <a:p>
            <a:pPr algn="ctr"/>
            <a:r>
              <a:rPr lang="uk-UA" b="1" dirty="0" smtClean="0"/>
              <a:t>Переваги експертних систем</a:t>
            </a:r>
            <a:endParaRPr lang="uk-UA" b="1" dirty="0"/>
          </a:p>
        </p:txBody>
      </p:sp>
      <p:sp>
        <p:nvSpPr>
          <p:cNvPr id="4" name="TextBox 3"/>
          <p:cNvSpPr txBox="1"/>
          <p:nvPr/>
        </p:nvSpPr>
        <p:spPr>
          <a:xfrm>
            <a:off x="719607" y="785611"/>
            <a:ext cx="10727028" cy="5970865"/>
          </a:xfrm>
          <a:prstGeom prst="rect">
            <a:avLst/>
          </a:prstGeom>
          <a:noFill/>
        </p:spPr>
        <p:txBody>
          <a:bodyPr wrap="square" rtlCol="0">
            <a:spAutoFit/>
          </a:bodyPr>
          <a:lstStyle/>
          <a:p>
            <a:pPr marL="457200" indent="-457200" algn="just">
              <a:buFont typeface="Arial" panose="020B0604020202020204" pitchFamily="34" charset="0"/>
              <a:buChar char="•"/>
            </a:pPr>
            <a:r>
              <a:rPr lang="uk-UA" sz="2600" dirty="0"/>
              <a:t>переважає можливості людини при вирішенні надзвичайно громіздких проблем;</a:t>
            </a:r>
          </a:p>
          <a:p>
            <a:pPr marL="457200" indent="-457200" algn="just">
              <a:buFont typeface="Arial" panose="020B0604020202020204" pitchFamily="34" charset="0"/>
              <a:buChar char="•"/>
            </a:pPr>
            <a:r>
              <a:rPr lang="uk-UA" sz="2600" dirty="0"/>
              <a:t>не має упереджених думок, тоді як експерт може користуватися побічними знаннями і легко піддається впливу зовнішніх факторів;</a:t>
            </a:r>
          </a:p>
          <a:p>
            <a:pPr marL="457200" indent="-457200" algn="just">
              <a:buFont typeface="Arial" panose="020B0604020202020204" pitchFamily="34" charset="0"/>
              <a:buChar char="•"/>
            </a:pPr>
            <a:r>
              <a:rPr lang="uk-UA" sz="2600" dirty="0"/>
              <a:t>не робить поспішних висновків, нехтуючи певними етапами знайдення рішення;</a:t>
            </a:r>
          </a:p>
          <a:p>
            <a:pPr marL="457200" indent="-457200" algn="just">
              <a:buFont typeface="Arial" panose="020B0604020202020204" pitchFamily="34" charset="0"/>
              <a:buChar char="•"/>
            </a:pPr>
            <a:r>
              <a:rPr lang="uk-UA" sz="2600" dirty="0"/>
              <a:t>забезпечує діалоговий режим роботи;</a:t>
            </a:r>
          </a:p>
          <a:p>
            <a:pPr marL="457200" indent="-457200" algn="just">
              <a:buFont typeface="Arial" panose="020B0604020202020204" pitchFamily="34" charset="0"/>
              <a:buChar char="•"/>
            </a:pPr>
            <a:r>
              <a:rPr lang="uk-UA" sz="2600" dirty="0"/>
              <a:t>дозволяє роботу з інформацією, що містить символьні змінні;</a:t>
            </a:r>
          </a:p>
          <a:p>
            <a:pPr marL="457200" indent="-457200" algn="just">
              <a:buFont typeface="Arial" panose="020B0604020202020204" pitchFamily="34" charset="0"/>
              <a:buChar char="•"/>
            </a:pPr>
            <a:r>
              <a:rPr lang="uk-UA" sz="2600" dirty="0"/>
              <a:t>забезпечує коректну роботу з інформацією, яка містить помилки, за рахунок використання імовірнісних методів досліджень;</a:t>
            </a:r>
          </a:p>
          <a:p>
            <a:pPr marL="457200" indent="-457200" algn="just">
              <a:buFont typeface="Arial" panose="020B0604020202020204" pitchFamily="34" charset="0"/>
              <a:buChar char="•"/>
            </a:pPr>
            <a:r>
              <a:rPr lang="uk-UA" sz="2600" dirty="0"/>
              <a:t>дозволяє проводити одночасну обробку альтернативних версій;</a:t>
            </a:r>
          </a:p>
          <a:p>
            <a:pPr marL="457200" indent="-457200" algn="just">
              <a:buFont typeface="Arial" panose="020B0604020202020204" pitchFamily="34" charset="0"/>
              <a:buChar char="•"/>
            </a:pPr>
            <a:r>
              <a:rPr lang="uk-UA" sz="2600" dirty="0"/>
              <a:t>за вимогою пояснює хід кроків реалізації програми;</a:t>
            </a:r>
          </a:p>
          <a:p>
            <a:pPr marL="457200" indent="-457200" algn="just">
              <a:buFont typeface="Arial" panose="020B0604020202020204" pitchFamily="34" charset="0"/>
              <a:buChar char="•"/>
            </a:pPr>
            <a:r>
              <a:rPr lang="uk-UA" sz="2600" dirty="0"/>
              <a:t>забезпечує можливість обґрунтування рішення та відтворення шляху його прийняття.</a:t>
            </a:r>
          </a:p>
          <a:p>
            <a:endParaRPr lang="uk-UA" dirty="0"/>
          </a:p>
        </p:txBody>
      </p:sp>
    </p:spTree>
    <p:extLst>
      <p:ext uri="{BB962C8B-B14F-4D97-AF65-F5344CB8AC3E}">
        <p14:creationId xmlns:p14="http://schemas.microsoft.com/office/powerpoint/2010/main" val="2533239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5473" y="0"/>
            <a:ext cx="10515600" cy="837127"/>
          </a:xfrm>
        </p:spPr>
        <p:txBody>
          <a:bodyPr/>
          <a:lstStyle/>
          <a:p>
            <a:pPr algn="ctr"/>
            <a:r>
              <a:rPr lang="uk-UA" dirty="0" smtClean="0"/>
              <a:t>Слабкі місця експертних систем</a:t>
            </a:r>
            <a:endParaRPr lang="uk-UA" dirty="0"/>
          </a:p>
        </p:txBody>
      </p:sp>
      <p:sp>
        <p:nvSpPr>
          <p:cNvPr id="4" name="TextBox 3"/>
          <p:cNvSpPr txBox="1"/>
          <p:nvPr/>
        </p:nvSpPr>
        <p:spPr>
          <a:xfrm>
            <a:off x="270458" y="837127"/>
            <a:ext cx="11603864" cy="5909310"/>
          </a:xfrm>
          <a:prstGeom prst="rect">
            <a:avLst/>
          </a:prstGeom>
          <a:noFill/>
        </p:spPr>
        <p:txBody>
          <a:bodyPr wrap="square" rtlCol="0">
            <a:spAutoFit/>
          </a:bodyPr>
          <a:lstStyle/>
          <a:p>
            <a:pPr marL="342900" indent="-342900" algn="just">
              <a:buFont typeface="Arial" panose="020B0604020202020204" pitchFamily="34" charset="0"/>
              <a:buChar char="•"/>
            </a:pPr>
            <a:r>
              <a:rPr lang="uk-UA" sz="2400" dirty="0" smtClean="0"/>
              <a:t>Більшість експертних систем не цілком придатні для широкого використання. Якщо користувач не має деякого досвіду роботи з цими системами, у нього можуть виникнути серйозні труднощі. Багато експертних систем доступні лише тим експертам, які створювали їх бази знань. Тому потрібно паралельно розробляти відповідний користувацький інтерфейс, який би забезпечив кінцевому користувачу властивий йому режим роботи;</a:t>
            </a:r>
          </a:p>
          <a:p>
            <a:pPr marL="342900" indent="-342900" algn="just">
              <a:buFont typeface="Arial" panose="020B0604020202020204" pitchFamily="34" charset="0"/>
              <a:buChar char="•"/>
            </a:pPr>
            <a:r>
              <a:rPr lang="uk-UA" sz="2400" dirty="0" smtClean="0"/>
              <a:t>«Навички» системи не завжди «зростають» після сеансу експертизи, навіть коли проявляються нові знання;</a:t>
            </a:r>
          </a:p>
          <a:p>
            <a:pPr marL="342900" indent="-342900" algn="just">
              <a:buFont typeface="Arial" panose="020B0604020202020204" pitchFamily="34" charset="0"/>
              <a:buChar char="•"/>
            </a:pPr>
            <a:r>
              <a:rPr lang="uk-UA" sz="2400" dirty="0" smtClean="0"/>
              <a:t>Все ще залишається проблемою приведення знань, отриманих від експерта, до вигляду, який забезпечував би їх ефективне використання;</a:t>
            </a:r>
          </a:p>
          <a:p>
            <a:pPr marL="342900" indent="-342900" algn="just">
              <a:buFont typeface="Arial" panose="020B0604020202020204" pitchFamily="34" charset="0"/>
              <a:buChar char="•"/>
            </a:pPr>
            <a:r>
              <a:rPr lang="uk-UA" sz="2400" dirty="0" smtClean="0"/>
              <a:t>Експертні системи, як правило, не можуть набувати якісно нових знань, не передбачених під час розробки, і тим більше не володіють здоровим глуздом. Людина-експерт при розв'язанні задач звичайно звертається до своєї інтуїції або здорового глузду, якщо відсутні формальні методи рішення або аналоги розв'язування даної проблеми.</a:t>
            </a:r>
          </a:p>
          <a:p>
            <a:endParaRPr lang="uk-UA" dirty="0"/>
          </a:p>
        </p:txBody>
      </p:sp>
    </p:spTree>
    <p:extLst>
      <p:ext uri="{BB962C8B-B14F-4D97-AF65-F5344CB8AC3E}">
        <p14:creationId xmlns:p14="http://schemas.microsoft.com/office/powerpoint/2010/main" val="2317348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12442" y="68912"/>
            <a:ext cx="10515600" cy="665184"/>
          </a:xfrm>
        </p:spPr>
        <p:txBody>
          <a:bodyPr>
            <a:normAutofit fontScale="90000"/>
          </a:bodyPr>
          <a:lstStyle/>
          <a:p>
            <a:pPr algn="ctr"/>
            <a:r>
              <a:rPr lang="uk-UA" b="1" dirty="0" smtClean="0"/>
              <a:t>Сфера застосування та перспективи розвитку</a:t>
            </a:r>
            <a:endParaRPr lang="uk-UA" b="1" dirty="0"/>
          </a:p>
        </p:txBody>
      </p:sp>
      <p:sp>
        <p:nvSpPr>
          <p:cNvPr id="6" name="TextBox 5"/>
          <p:cNvSpPr txBox="1"/>
          <p:nvPr/>
        </p:nvSpPr>
        <p:spPr>
          <a:xfrm>
            <a:off x="399246" y="1004551"/>
            <a:ext cx="11346286" cy="5509200"/>
          </a:xfrm>
          <a:prstGeom prst="rect">
            <a:avLst/>
          </a:prstGeom>
          <a:noFill/>
        </p:spPr>
        <p:txBody>
          <a:bodyPr wrap="square" rtlCol="0">
            <a:spAutoFit/>
          </a:bodyPr>
          <a:lstStyle/>
          <a:p>
            <a:pPr algn="just"/>
            <a:r>
              <a:rPr lang="uk-UA" sz="3200" dirty="0" smtClean="0"/>
              <a:t>Експертні системи досить давно використовуються у діагностиці, зокрема у медичній та автомобільній.</a:t>
            </a:r>
          </a:p>
          <a:p>
            <a:pPr algn="just"/>
            <a:r>
              <a:rPr lang="uk-UA" sz="3200" dirty="0" smtClean="0"/>
              <a:t>Також експертні системи можна використовувати в прогнозуванні, плануванні, контролі, управлінні та навчанні.</a:t>
            </a:r>
          </a:p>
          <a:p>
            <a:r>
              <a:rPr lang="uk-UA" sz="3200" dirty="0" smtClean="0"/>
              <a:t>Наприклад, експертні системи вже застосовуються в банківській справі в таких напрямках:</a:t>
            </a:r>
          </a:p>
          <a:p>
            <a:r>
              <a:rPr lang="uk-UA" sz="3200" dirty="0" smtClean="0"/>
              <a:t>програмах аналізу інвестиційних проектів;</a:t>
            </a:r>
          </a:p>
          <a:p>
            <a:r>
              <a:rPr lang="uk-UA" sz="3200" dirty="0" smtClean="0"/>
              <a:t>програмах аналізу стану валютного, грошового та фондового ринку;</a:t>
            </a:r>
          </a:p>
          <a:p>
            <a:r>
              <a:rPr lang="uk-UA" sz="3200" dirty="0" smtClean="0"/>
              <a:t>програмах аналізу кредитоспроможності чи фінансового стану підприємств і банків.</a:t>
            </a:r>
            <a:endParaRPr lang="uk-UA" sz="3200" dirty="0"/>
          </a:p>
        </p:txBody>
      </p:sp>
    </p:spTree>
    <p:extLst>
      <p:ext uri="{BB962C8B-B14F-4D97-AF65-F5344CB8AC3E}">
        <p14:creationId xmlns:p14="http://schemas.microsoft.com/office/powerpoint/2010/main" val="843932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
            <a:ext cx="10515600" cy="772732"/>
          </a:xfrm>
        </p:spPr>
        <p:txBody>
          <a:bodyPr/>
          <a:lstStyle/>
          <a:p>
            <a:pPr algn="ctr"/>
            <a:r>
              <a:rPr lang="uk-UA" b="1" dirty="0" smtClean="0"/>
              <a:t>Перспективи розвитку</a:t>
            </a:r>
            <a:endParaRPr lang="uk-UA" b="1" dirty="0"/>
          </a:p>
        </p:txBody>
      </p:sp>
      <p:sp>
        <p:nvSpPr>
          <p:cNvPr id="4" name="TextBox 3"/>
          <p:cNvSpPr txBox="1"/>
          <p:nvPr/>
        </p:nvSpPr>
        <p:spPr>
          <a:xfrm>
            <a:off x="838200" y="1068946"/>
            <a:ext cx="10739907" cy="1938992"/>
          </a:xfrm>
          <a:prstGeom prst="rect">
            <a:avLst/>
          </a:prstGeom>
          <a:noFill/>
        </p:spPr>
        <p:txBody>
          <a:bodyPr wrap="square" rtlCol="0">
            <a:spAutoFit/>
          </a:bodyPr>
          <a:lstStyle/>
          <a:p>
            <a:pPr algn="just"/>
            <a:r>
              <a:rPr lang="uk-UA" sz="2400" dirty="0" smtClean="0"/>
              <a:t>Процес створення експертних систем значно змінився за останні роки. Завдяки появі спеціальних інструментальних засобів побудови експертних систем значно скоротились терміни та зменшилась трудомісткість їх розробки. Інструментальні засоби, що використовуються при створенні експертних систем, можна розбити на три класи:</a:t>
            </a:r>
            <a:endParaRPr lang="uk-UA" sz="2400" dirty="0"/>
          </a:p>
        </p:txBody>
      </p:sp>
      <p:sp>
        <p:nvSpPr>
          <p:cNvPr id="5" name="TextBox 4"/>
          <p:cNvSpPr txBox="1"/>
          <p:nvPr/>
        </p:nvSpPr>
        <p:spPr>
          <a:xfrm>
            <a:off x="780245" y="3304151"/>
            <a:ext cx="10573555" cy="2585323"/>
          </a:xfrm>
          <a:prstGeom prst="rect">
            <a:avLst/>
          </a:prstGeom>
          <a:noFill/>
        </p:spPr>
        <p:txBody>
          <a:bodyPr wrap="square" rtlCol="0">
            <a:spAutoFit/>
          </a:bodyPr>
          <a:lstStyle/>
          <a:p>
            <a:pPr marL="342900" indent="-342900" algn="just">
              <a:buFont typeface="Arial" panose="020B0604020202020204" pitchFamily="34" charset="0"/>
              <a:buChar char="•"/>
            </a:pPr>
            <a:r>
              <a:rPr lang="uk-UA" sz="2400" dirty="0"/>
              <a:t>мови програмування, орієнтовані на створення експертних систем (</a:t>
            </a:r>
            <a:r>
              <a:rPr lang="uk-UA" sz="2400" dirty="0" err="1"/>
              <a:t>Лісп</a:t>
            </a:r>
            <a:r>
              <a:rPr lang="uk-UA" sz="2400" dirty="0"/>
              <a:t>, Пролог, </a:t>
            </a:r>
            <a:r>
              <a:rPr lang="en-GB" sz="2400" dirty="0"/>
              <a:t>Smalltalk, FRL, </a:t>
            </a:r>
            <a:r>
              <a:rPr lang="en-GB" sz="2400" dirty="0" err="1"/>
              <a:t>InterLisp</a:t>
            </a:r>
            <a:r>
              <a:rPr lang="en-GB" sz="2400" dirty="0"/>
              <a:t> </a:t>
            </a:r>
            <a:r>
              <a:rPr lang="uk-UA" sz="2400" dirty="0"/>
              <a:t>та такі загальновживані, як: Сі, Асемблер, Паскаль, Фортран, Бейсик);</a:t>
            </a:r>
          </a:p>
          <a:p>
            <a:pPr marL="342900" indent="-342900" algn="just">
              <a:buFont typeface="Arial" panose="020B0604020202020204" pitchFamily="34" charset="0"/>
              <a:buChar char="•"/>
            </a:pPr>
            <a:r>
              <a:rPr lang="uk-UA" sz="2400" dirty="0"/>
              <a:t>середовища програмування (</a:t>
            </a:r>
            <a:r>
              <a:rPr lang="en-GB" sz="2400" dirty="0"/>
              <a:t>Delphi, Java</a:t>
            </a:r>
            <a:r>
              <a:rPr lang="uk-UA" sz="2400" dirty="0"/>
              <a:t>);</a:t>
            </a:r>
            <a:endParaRPr lang="en-GB" sz="2400" dirty="0"/>
          </a:p>
          <a:p>
            <a:pPr marL="342900" indent="-342900" algn="just">
              <a:buFont typeface="Arial" panose="020B0604020202020204" pitchFamily="34" charset="0"/>
              <a:buChar char="•"/>
            </a:pPr>
            <a:r>
              <a:rPr lang="uk-UA" sz="2400" dirty="0"/>
              <a:t>порожні експертні системи (наприклад, оболонка </a:t>
            </a:r>
            <a:r>
              <a:rPr lang="en-GB" sz="2400" dirty="0"/>
              <a:t>EXSYS Professional 5.0 for Windows</a:t>
            </a:r>
            <a:r>
              <a:rPr lang="uk-UA" sz="2400" dirty="0"/>
              <a:t>).</a:t>
            </a:r>
            <a:endParaRPr lang="en-GB" sz="2400" dirty="0"/>
          </a:p>
          <a:p>
            <a:endParaRPr lang="uk-UA" dirty="0"/>
          </a:p>
        </p:txBody>
      </p:sp>
    </p:spTree>
    <p:extLst>
      <p:ext uri="{BB962C8B-B14F-4D97-AF65-F5344CB8AC3E}">
        <p14:creationId xmlns:p14="http://schemas.microsoft.com/office/powerpoint/2010/main" val="41007901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09762" y="0"/>
            <a:ext cx="10515600" cy="747423"/>
          </a:xfrm>
        </p:spPr>
        <p:txBody>
          <a:bodyPr/>
          <a:lstStyle/>
          <a:p>
            <a:pPr algn="ctr"/>
            <a:r>
              <a:rPr lang="uk-UA" b="1" dirty="0" smtClean="0"/>
              <a:t>Програмне рішення</a:t>
            </a:r>
            <a:endParaRPr lang="ru-RU" b="1" dirty="0"/>
          </a:p>
        </p:txBody>
      </p:sp>
      <p:pic>
        <p:nvPicPr>
          <p:cNvPr id="5" name="Рисунок 4"/>
          <p:cNvPicPr>
            <a:picLocks noChangeAspect="1"/>
          </p:cNvPicPr>
          <p:nvPr/>
        </p:nvPicPr>
        <p:blipFill>
          <a:blip r:embed="rId2"/>
          <a:stretch>
            <a:fillRect/>
          </a:stretch>
        </p:blipFill>
        <p:spPr>
          <a:xfrm>
            <a:off x="2067340" y="1023482"/>
            <a:ext cx="7820708" cy="5648986"/>
          </a:xfrm>
          <a:prstGeom prst="rect">
            <a:avLst/>
          </a:prstGeom>
        </p:spPr>
      </p:pic>
    </p:spTree>
    <p:extLst>
      <p:ext uri="{BB962C8B-B14F-4D97-AF65-F5344CB8AC3E}">
        <p14:creationId xmlns:p14="http://schemas.microsoft.com/office/powerpoint/2010/main" val="67606273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TotalTime>
  <Words>376</Words>
  <Application>Microsoft Office PowerPoint</Application>
  <PresentationFormat>Широкоэкранный</PresentationFormat>
  <Paragraphs>73</Paragraphs>
  <Slides>12</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12</vt:i4>
      </vt:variant>
    </vt:vector>
  </HeadingPairs>
  <TitlesOfParts>
    <vt:vector size="16" baseType="lpstr">
      <vt:lpstr>Arial</vt:lpstr>
      <vt:lpstr>Calibri</vt:lpstr>
      <vt:lpstr>Calibri Light</vt:lpstr>
      <vt:lpstr>Тема Office</vt:lpstr>
      <vt:lpstr>Експертні системи – частина штучного інтелекту</vt:lpstr>
      <vt:lpstr>Визначення</vt:lpstr>
      <vt:lpstr>Структура експертної системи</vt:lpstr>
      <vt:lpstr>Класифікація експертних систем</vt:lpstr>
      <vt:lpstr>Переваги експертних систем</vt:lpstr>
      <vt:lpstr>Слабкі місця експертних систем</vt:lpstr>
      <vt:lpstr>Сфера застосування та перспективи розвитку</vt:lpstr>
      <vt:lpstr>Перспективи розвитку</vt:lpstr>
      <vt:lpstr>Програмне рішення</vt:lpstr>
      <vt:lpstr>ANP-process. Приклад експертної процедури без використання бази знань</vt:lpstr>
      <vt:lpstr>Універсальна шкала</vt:lpstr>
      <vt:lpstr>Завдання на семінар</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Експертні системи – частина штучного інтелекту</dc:title>
  <dc:creator>Максим Фролов</dc:creator>
  <cp:lastModifiedBy>Пользователь Windows</cp:lastModifiedBy>
  <cp:revision>24</cp:revision>
  <dcterms:created xsi:type="dcterms:W3CDTF">2017-02-24T12:14:30Z</dcterms:created>
  <dcterms:modified xsi:type="dcterms:W3CDTF">2019-02-27T10:56:33Z</dcterms:modified>
</cp:coreProperties>
</file>