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Brygada 1918"/>
      <p:regular r:id="rId27"/>
    </p:embeddedFont>
    <p:embeddedFont>
      <p:font typeface="Brygada 1918"/>
      <p:regular r:id="rId28"/>
    </p:embeddedFont>
    <p:embeddedFont>
      <p:font typeface="Brygada 1918"/>
      <p:regular r:id="rId29"/>
    </p:embeddedFont>
    <p:embeddedFont>
      <p:font typeface="Brygada 1918"/>
      <p:regular r:id="rId30"/>
    </p:embeddedFont>
    <p:embeddedFont>
      <p:font typeface="Montserrat Medium"/>
      <p:regular r:id="rId31"/>
    </p:embeddedFont>
    <p:embeddedFont>
      <p:font typeface="Montserrat Medium"/>
      <p:regular r:id="rId32"/>
    </p:embeddedFont>
    <p:embeddedFont>
      <p:font typeface="Montserrat Medium"/>
      <p:regular r:id="rId33"/>
    </p:embeddedFont>
    <p:embeddedFont>
      <p:font typeface="Montserrat Medium"/>
      <p:regular r:id="rId3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214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2438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slideLayout" Target="../slideLayouts/slideLayout17.xml"/><Relationship Id="rId10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slideLayout" Target="../slideLayouts/slideLayout5.xml"/><Relationship Id="rId1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2264212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Розвиток емоційного інтелекту у дітей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49260" y="4012406"/>
            <a:ext cx="764547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Емоційний інтелект дуже важливий для успіху в житті. Він допомагає будувати кар'єру, налагоджувати стосунки та відчувати щастя.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49260" y="5280541"/>
            <a:ext cx="764547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емоційного інтелекту у дітей є ключовим для їхнього майбутнього.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9819" y="642342"/>
            <a:ext cx="7777163" cy="1301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Ігрові методики для розвитку EQ</a:t>
            </a:r>
            <a:endParaRPr lang="en-US" sz="4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819" y="2237065"/>
            <a:ext cx="488156" cy="4881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69819" y="2920484"/>
            <a:ext cx="2397085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Рольові ігри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169819" y="3363039"/>
            <a:ext cx="2397085" cy="1249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Дозволяють дітям практикуватися в різних емоційних ситуаціях.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798" y="2237065"/>
            <a:ext cx="488156" cy="4881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59798" y="2920484"/>
            <a:ext cx="2397085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Творчі завдання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8859798" y="3363039"/>
            <a:ext cx="2397085" cy="1249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Малювання емоцій або створення музики допомагає виражати почуття.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777" y="2237065"/>
            <a:ext cx="488156" cy="4881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9777" y="2920484"/>
            <a:ext cx="2397085" cy="6507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Групові активності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11549777" y="3688437"/>
            <a:ext cx="2397085" cy="937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Ігри та дискусії розвивають соціальні навички та емпатію.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819" y="5211485"/>
            <a:ext cx="488156" cy="4881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69819" y="5894903"/>
            <a:ext cx="2397085" cy="325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Настільні ігри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6169819" y="6337459"/>
            <a:ext cx="2397085" cy="1249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Покращують співпрацю та емоційну стійкість у групових взаємодіях.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969056"/>
            <a:ext cx="857214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Техніки управління емоціями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2177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Глибоке дихання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788688"/>
            <a:ext cx="402859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Метод, який допомагає заспокоїтися та впоратися зі стресом.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5008602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Вдих на 4 рахунки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9260" y="5425916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Затримка на 2 рахунки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49260" y="5843230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Видих на 6 рахунків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5307687" y="32177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Візуалізація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07687" y="3788688"/>
            <a:ext cx="402859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Метод, який допомагає уявити собі позитивний результат.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5307687" y="4666178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Уявлення спокійного місця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5307687" y="5083493"/>
            <a:ext cx="402859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Фокусування на приємних образах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5307687" y="5843230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Ментальне розслаблення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9866114" y="321778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Фізичні вправи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866114" y="3788688"/>
            <a:ext cx="402859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Метод, який допомагає заспокоїтися та впоратися зі стресом.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9866114" y="5008602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Розтяжка</a:t>
            </a:r>
            <a:endParaRPr lang="en-US" sz="1650" dirty="0"/>
          </a:p>
        </p:txBody>
      </p:sp>
      <p:sp>
        <p:nvSpPr>
          <p:cNvPr id="16" name="Text 14"/>
          <p:cNvSpPr/>
          <p:nvPr/>
        </p:nvSpPr>
        <p:spPr>
          <a:xfrm>
            <a:off x="9866114" y="5425916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Легкі фізичні вправи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9866114" y="5843230"/>
            <a:ext cx="402859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Прогулянки на свіжому повітрі</a:t>
            </a:r>
            <a:endParaRPr lang="en-US" sz="1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538645"/>
            <a:ext cx="731234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Арт-терапевтичні методи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880" y="2818567"/>
            <a:ext cx="3150751" cy="3150751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43" y="2818567"/>
            <a:ext cx="3150751" cy="3150751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06" y="2818567"/>
            <a:ext cx="3150751" cy="3150751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769" y="2818567"/>
            <a:ext cx="3150751" cy="3150751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49260" y="6348413"/>
            <a:ext cx="1313187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Арт-терапія допомагає дітям виражати свої емоції через мистецтво: малювання, музику, танці та ліплення.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0655" y="714256"/>
            <a:ext cx="7735491" cy="1341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Розвиток соціальних навичок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190655" y="2458045"/>
            <a:ext cx="3716774" cy="664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40%</a:t>
            </a:r>
            <a:endParaRPr lang="en-US" sz="5200" dirty="0"/>
          </a:p>
        </p:txBody>
      </p:sp>
      <p:sp>
        <p:nvSpPr>
          <p:cNvPr id="5" name="Text 2"/>
          <p:cNvSpPr/>
          <p:nvPr/>
        </p:nvSpPr>
        <p:spPr>
          <a:xfrm>
            <a:off x="6495574" y="3373517"/>
            <a:ext cx="3106936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Покращення співпраці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190655" y="3829645"/>
            <a:ext cx="3716774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Настільні ігри підвищують навички групової взаємодії.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209252" y="2458045"/>
            <a:ext cx="3716893" cy="664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15%</a:t>
            </a:r>
            <a:endParaRPr lang="en-US" sz="5200" dirty="0"/>
          </a:p>
        </p:txBody>
      </p:sp>
      <p:sp>
        <p:nvSpPr>
          <p:cNvPr id="8" name="Text 5"/>
          <p:cNvSpPr/>
          <p:nvPr/>
        </p:nvSpPr>
        <p:spPr>
          <a:xfrm>
            <a:off x="10378083" y="3373517"/>
            <a:ext cx="3379232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Краще розуміння емоцій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209252" y="3829645"/>
            <a:ext cx="3716893" cy="965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Діти, що ведуть емоційний щоденник, краще керують своїми почуттями.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8199953" y="5499735"/>
            <a:ext cx="3716774" cy="664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200"/>
              </a:lnSpc>
              <a:buNone/>
            </a:pPr>
            <a:r>
              <a:rPr lang="en-US" sz="5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20%</a:t>
            </a:r>
            <a:endParaRPr lang="en-US" sz="5200" dirty="0"/>
          </a:p>
        </p:txBody>
      </p:sp>
      <p:sp>
        <p:nvSpPr>
          <p:cNvPr id="11" name="Text 8"/>
          <p:cNvSpPr/>
          <p:nvPr/>
        </p:nvSpPr>
        <p:spPr>
          <a:xfrm>
            <a:off x="8716685" y="6415207"/>
            <a:ext cx="2683193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Зростання емпатії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8199953" y="6871335"/>
            <a:ext cx="3716774" cy="643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Іграшки, що заохочують емоційну виразність, покращують співчуття.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1012269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Робота з негативними емоціями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35660" y="2760464"/>
            <a:ext cx="7645479" cy="4456748"/>
          </a:xfrm>
          <a:prstGeom prst="roundRect">
            <a:avLst>
              <a:gd name="adj" fmla="val 721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43280" y="2768084"/>
            <a:ext cx="7629406" cy="95678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458307" y="2904053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Емоція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9004935" y="2904053"/>
            <a:ext cx="210704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Техніка управління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11547753" y="2904053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Результат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6243280" y="3724870"/>
            <a:ext cx="7629406" cy="61436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458307" y="3860840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Гнів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9004935" y="3860840"/>
            <a:ext cx="210704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Глибоке дихання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1547753" y="3860840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Заспокоєння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6243280" y="4339233"/>
            <a:ext cx="7629406" cy="95678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458307" y="4475202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Страх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9004935" y="4475202"/>
            <a:ext cx="210704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Візуалізація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11547753" y="4475202"/>
            <a:ext cx="211085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Зменшення тривоги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6243280" y="5296019"/>
            <a:ext cx="7629406" cy="95678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458307" y="5431988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Смуток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9004935" y="5431988"/>
            <a:ext cx="210704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Фізичні вправи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11547753" y="5431988"/>
            <a:ext cx="211085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Підвищення настрою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6243280" y="6252805"/>
            <a:ext cx="7629406" cy="95678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458307" y="6388775"/>
            <a:ext cx="2110859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Розчарування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9004935" y="6388775"/>
            <a:ext cx="210704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Розмова про почуття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11547753" y="6388775"/>
            <a:ext cx="2110859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Прийняття ситуації</a:t>
            </a:r>
            <a:endParaRPr lang="en-US" sz="1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7209" y="414218"/>
            <a:ext cx="6564511" cy="502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Інтеграція емоційного навчання</a:t>
            </a:r>
            <a:endParaRPr lang="en-US" sz="3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209" y="1217533"/>
            <a:ext cx="13575983" cy="76024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7209" y="8989457"/>
            <a:ext cx="13575983" cy="2409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Інтеграція емоційного навчання у повсякденне життя дітей має значний позитивний вплив на різні сфери їхнього розвитку.</a:t>
            </a:r>
            <a:endParaRPr lang="en-US" sz="11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245870"/>
            <a:ext cx="978443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Моніторинг прогресу розвитку EQ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1421" y="28711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Оцінка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3356372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Спостереження за емоційними реакціями дитини.</a:t>
            </a:r>
            <a:endParaRPr lang="en-US" sz="16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005" y="3169265"/>
            <a:ext cx="320278" cy="400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337" y="287119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Щоденник емоцій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337" y="3356372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Регулярний запис емоційних станів та реакцій.</a:t>
            </a:r>
            <a:endParaRPr lang="en-US" sz="16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99" y="3560385"/>
            <a:ext cx="320278" cy="4004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337" y="53298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Аналіз прогресу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337" y="5815013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Відстеження змін у поведінці та емоційних реакціях.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9879" y="5801380"/>
            <a:ext cx="320278" cy="4004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41421" y="5329833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Корекція підходу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49260" y="5815013"/>
            <a:ext cx="3946803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Адаптація методів відповідно до результатів.</a:t>
            </a:r>
            <a:endParaRPr lang="en-US" sz="16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75" y="2387560"/>
            <a:ext cx="4596051" cy="4596051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885" y="5410260"/>
            <a:ext cx="320278" cy="4004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583" y="697706"/>
            <a:ext cx="7699653" cy="631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Типові помилки у розвитку EQ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662583" y="1612702"/>
            <a:ext cx="7818834" cy="1110615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851892" y="1802011"/>
            <a:ext cx="3774638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Ігнорування емоційної освіти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851892" y="2231112"/>
            <a:ext cx="7440216" cy="302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Недостатня увага до емоційного розвитку дитини знижує рівень EQ.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62583" y="2912626"/>
            <a:ext cx="7818834" cy="1413510"/>
          </a:xfrm>
          <a:prstGeom prst="roundRect">
            <a:avLst>
              <a:gd name="adj" fmla="val 2009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851892" y="3101935"/>
            <a:ext cx="2718554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Недостатня практика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51892" y="3531037"/>
            <a:ext cx="7440216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Відсутність регулярних вправ з емоційного регулювання ускладнює розвиток.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62583" y="4515445"/>
            <a:ext cx="7818834" cy="1413510"/>
          </a:xfrm>
          <a:prstGeom prst="roundRect">
            <a:avLst>
              <a:gd name="adj" fmla="val 2009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851892" y="4704755"/>
            <a:ext cx="2838331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Відсутність підтримки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851892" y="5133856"/>
            <a:ext cx="7440216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Брак емоційної підтримки від дорослих негативно впливає на розвиток EQ.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62583" y="6118265"/>
            <a:ext cx="7818834" cy="1413510"/>
          </a:xfrm>
          <a:prstGeom prst="roundRect">
            <a:avLst>
              <a:gd name="adj" fmla="val 2009"/>
            </a:avLst>
          </a:prstGeom>
          <a:solidFill>
            <a:srgbClr val="4D1529"/>
          </a:solidFill>
          <a:ln/>
        </p:spPr>
      </p:sp>
      <p:sp>
        <p:nvSpPr>
          <p:cNvPr id="14" name="Text 11"/>
          <p:cNvSpPr/>
          <p:nvPr/>
        </p:nvSpPr>
        <p:spPr>
          <a:xfrm>
            <a:off x="851892" y="6307574"/>
            <a:ext cx="4059436" cy="31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Ігнорування негативних емоцій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851892" y="6736675"/>
            <a:ext cx="7440216" cy="605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Заборона виражати негативні емоції перешкоджає їх здоровому розвитку.</a:t>
            </a:r>
            <a:endParaRPr lang="en-US" sz="14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00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3186" y="568166"/>
            <a:ext cx="7697629" cy="1377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Професійна підтримка та консультації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23186" y="2488049"/>
            <a:ext cx="464939" cy="46493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37" y="2513826"/>
            <a:ext cx="330518" cy="41326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394698" y="2488049"/>
            <a:ext cx="3241715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Психологічна допомога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394698" y="2956322"/>
            <a:ext cx="7026116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Індивідуальні консультації з фахівцями для дітей та батьків.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723186" y="3725942"/>
            <a:ext cx="464939" cy="46493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37" y="3751719"/>
            <a:ext cx="330518" cy="4132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394698" y="3725942"/>
            <a:ext cx="275510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Групові заняття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1394698" y="4194215"/>
            <a:ext cx="7026116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Допомагають дітям краще спілкуватися та вирішувати конфлікти.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723186" y="5294471"/>
            <a:ext cx="464939" cy="46493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7" y="5320248"/>
            <a:ext cx="330518" cy="41326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94698" y="5294471"/>
            <a:ext cx="275510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Арт-терапія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1394698" y="5762744"/>
            <a:ext cx="7026116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Професійні заняття з використанням мистецтва для вираження емоцій.</a:t>
            </a:r>
            <a:endParaRPr lang="en-US" sz="1600" dirty="0"/>
          </a:p>
        </p:txBody>
      </p:sp>
      <p:sp>
        <p:nvSpPr>
          <p:cNvPr id="16" name="Shape 10"/>
          <p:cNvSpPr/>
          <p:nvPr/>
        </p:nvSpPr>
        <p:spPr>
          <a:xfrm>
            <a:off x="723186" y="6863001"/>
            <a:ext cx="464939" cy="464939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37" y="6888778"/>
            <a:ext cx="330518" cy="41326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394698" y="6863001"/>
            <a:ext cx="275510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Казкотерапія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1394698" y="7331273"/>
            <a:ext cx="7026116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Допомагає дітям зрозуміти та подолати свої страхи.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5660" y="671512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Вплив емоційного інтелекту на майбутнє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660" y="2419707"/>
            <a:ext cx="1070491" cy="128456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27263" y="2633782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Академічний успіх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27263" y="3118961"/>
            <a:ext cx="625387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Краща концентрація та мотивація до навчання.</a:t>
            </a:r>
            <a:endParaRPr lang="en-US" sz="16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60" y="3704273"/>
            <a:ext cx="1070491" cy="128456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27263" y="391834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Здорові стосунки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27263" y="4403527"/>
            <a:ext cx="625387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Вміння будувати міцні дружні та романтичні зв'язки.</a:t>
            </a:r>
            <a:endParaRPr lang="en-US" sz="16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660" y="4988838"/>
            <a:ext cx="1070491" cy="128456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27263" y="5202912"/>
            <a:ext cx="291703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Кар'єрні досягнення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27263" y="5688092"/>
            <a:ext cx="625387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Успішна співпраця та лідерські якості.</a:t>
            </a:r>
            <a:endParaRPr lang="en-US" sz="16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60" y="6273403"/>
            <a:ext cx="1070491" cy="128456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27263" y="6487478"/>
            <a:ext cx="3956209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Психологічне благополуччя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627263" y="6972657"/>
            <a:ext cx="625387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Зниження ризику психічних проблем та стресу.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762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4058960"/>
            <a:ext cx="8391763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Що таке емоційний інтелект?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5334476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52" y="5361265"/>
            <a:ext cx="342543" cy="42814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45062" y="533447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Розуміння емоцій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445062" y="5819656"/>
            <a:ext cx="3538776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розпізнавати власні емоції та емоції інших людей.</a:t>
            </a:r>
            <a:endParaRPr lang="en-US" sz="1650" dirty="0"/>
          </a:p>
        </p:txBody>
      </p:sp>
      <p:sp>
        <p:nvSpPr>
          <p:cNvPr id="8" name="Shape 4"/>
          <p:cNvSpPr/>
          <p:nvPr/>
        </p:nvSpPr>
        <p:spPr>
          <a:xfrm>
            <a:off x="5197912" y="5334476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504" y="5361265"/>
            <a:ext cx="342543" cy="428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93713" y="5334476"/>
            <a:ext cx="301918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Керування емоціями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5893713" y="5819656"/>
            <a:ext cx="353877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Вміння контролювати свої емоційні реакції та впливати на емоції інших.</a:t>
            </a:r>
            <a:endParaRPr lang="en-US" sz="1650" dirty="0"/>
          </a:p>
        </p:txBody>
      </p:sp>
      <p:sp>
        <p:nvSpPr>
          <p:cNvPr id="12" name="Shape 7"/>
          <p:cNvSpPr/>
          <p:nvPr/>
        </p:nvSpPr>
        <p:spPr>
          <a:xfrm>
            <a:off x="9646563" y="5334476"/>
            <a:ext cx="481727" cy="481727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155" y="5361265"/>
            <a:ext cx="342543" cy="42814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342364" y="533447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Соціальні навички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0342364" y="5819656"/>
            <a:ext cx="3538776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будувати здорові стосунки та ефективно спілкуватися.</a:t>
            </a:r>
            <a:endParaRPr lang="en-US" sz="16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2370296"/>
            <a:ext cx="7385447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Підсумки та рекомендації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9260" y="3619024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Ключові висновки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260" y="418992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Емоційний інтелект не передається генетично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9260" y="4607243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Його потрібно розвивати з раннього віку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9260" y="5024557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Підтримка дорослих критично важлива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49260" y="5441871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EQ знижує ризик психологічних проблем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583924" y="3619024"/>
            <a:ext cx="3479244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Практичні рекомендації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83924" y="4189928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Створюйте безпечне емоційне середовище</a:t>
            </a:r>
            <a:endParaRPr lang="en-US" sz="1650" dirty="0"/>
          </a:p>
        </p:txBody>
      </p:sp>
      <p:sp>
        <p:nvSpPr>
          <p:cNvPr id="10" name="Text 8"/>
          <p:cNvSpPr/>
          <p:nvPr/>
        </p:nvSpPr>
        <p:spPr>
          <a:xfrm>
            <a:off x="7583924" y="4607243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Регулярно практикуйте емоційні вправи</a:t>
            </a:r>
            <a:endParaRPr lang="en-US" sz="1650" dirty="0"/>
          </a:p>
        </p:txBody>
      </p:sp>
      <p:sp>
        <p:nvSpPr>
          <p:cNvPr id="11" name="Text 9"/>
          <p:cNvSpPr/>
          <p:nvPr/>
        </p:nvSpPr>
        <p:spPr>
          <a:xfrm>
            <a:off x="7583924" y="5024557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Використовуйте ігрові методики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7583924" y="5441871"/>
            <a:ext cx="6304836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Будьте прикладом емоційної грамотності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9260" y="1193006"/>
            <a:ext cx="7645479" cy="1427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Значення емоційного інтелекту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49260" y="2941201"/>
            <a:ext cx="3715703" cy="2283023"/>
          </a:xfrm>
          <a:prstGeom prst="roundRect">
            <a:avLst>
              <a:gd name="adj" fmla="val 1407"/>
            </a:avLst>
          </a:prstGeom>
          <a:solidFill>
            <a:srgbClr val="4D1529"/>
          </a:solidFill>
          <a:ln/>
        </p:spPr>
      </p:sp>
      <p:sp>
        <p:nvSpPr>
          <p:cNvPr id="5" name="Text 2"/>
          <p:cNvSpPr/>
          <p:nvPr/>
        </p:nvSpPr>
        <p:spPr>
          <a:xfrm>
            <a:off x="963335" y="3155275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Успішне навчання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335" y="3640455"/>
            <a:ext cx="3287554" cy="1369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Діти з високим EQ краще засвоюють знання та мають вищу мотивацію до навчання.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9037" y="2941201"/>
            <a:ext cx="3715703" cy="2283023"/>
          </a:xfrm>
          <a:prstGeom prst="roundRect">
            <a:avLst>
              <a:gd name="adj" fmla="val 1407"/>
            </a:avLst>
          </a:prstGeom>
          <a:solidFill>
            <a:srgbClr val="4D1529"/>
          </a:solidFill>
          <a:ln/>
        </p:spPr>
      </p:sp>
      <p:sp>
        <p:nvSpPr>
          <p:cNvPr id="8" name="Text 5"/>
          <p:cNvSpPr/>
          <p:nvPr/>
        </p:nvSpPr>
        <p:spPr>
          <a:xfrm>
            <a:off x="4893112" y="3155275"/>
            <a:ext cx="3213021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Психологічне здоров'я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893112" y="3640455"/>
            <a:ext cx="3287554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Знижує ризик розвитку психічних та емоційних проблем у майбутньому.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9260" y="5438299"/>
            <a:ext cx="7645479" cy="1598176"/>
          </a:xfrm>
          <a:prstGeom prst="roundRect">
            <a:avLst>
              <a:gd name="adj" fmla="val 2010"/>
            </a:avLst>
          </a:prstGeom>
          <a:solidFill>
            <a:srgbClr val="4D1529"/>
          </a:solidFill>
          <a:ln/>
        </p:spPr>
      </p:sp>
      <p:sp>
        <p:nvSpPr>
          <p:cNvPr id="11" name="Text 8"/>
          <p:cNvSpPr/>
          <p:nvPr/>
        </p:nvSpPr>
        <p:spPr>
          <a:xfrm>
            <a:off x="963335" y="5652373"/>
            <a:ext cx="2935010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Соціальна адаптація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63335" y="6137553"/>
            <a:ext cx="7217331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Допомагає краще соціалізуватися та вирішувати конфлікти з однолітками.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495" y="569238"/>
            <a:ext cx="9552503" cy="689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Компоненти емоційного інтелекту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1647" y="3218736"/>
            <a:ext cx="9226868" cy="922686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648" y="6544508"/>
            <a:ext cx="349329" cy="436602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47" y="3218736"/>
            <a:ext cx="9226868" cy="9226868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591" y="4814530"/>
            <a:ext cx="349329" cy="436602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647" y="3218736"/>
            <a:ext cx="9226868" cy="9226868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416" y="4153733"/>
            <a:ext cx="349329" cy="436602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647" y="3218736"/>
            <a:ext cx="9226868" cy="9226868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4123" y="4814530"/>
            <a:ext cx="349329" cy="436602"/>
          </a:xfrm>
          <a:prstGeom prst="rect">
            <a:avLst/>
          </a:prstGeom>
        </p:spPr>
      </p:pic>
      <p:pic>
        <p:nvPicPr>
          <p:cNvPr id="1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1647" y="3218736"/>
            <a:ext cx="9226868" cy="9226868"/>
          </a:xfrm>
          <a:prstGeom prst="rect">
            <a:avLst/>
          </a:prstGeom>
        </p:spPr>
      </p:pic>
      <p:pic>
        <p:nvPicPr>
          <p:cNvPr id="1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66" y="6544508"/>
            <a:ext cx="349329" cy="436602"/>
          </a:xfrm>
          <a:prstGeom prst="rect">
            <a:avLst/>
          </a:prstGeom>
        </p:spPr>
      </p:pic>
      <p:sp>
        <p:nvSpPr>
          <p:cNvPr id="13" name="Text 1"/>
          <p:cNvSpPr/>
          <p:nvPr/>
        </p:nvSpPr>
        <p:spPr>
          <a:xfrm>
            <a:off x="724495" y="3254573"/>
            <a:ext cx="238779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Самосвідомість</a:t>
            </a:r>
            <a:endParaRPr lang="en-US" sz="2150" dirty="0"/>
          </a:p>
        </p:txBody>
      </p:sp>
      <p:sp>
        <p:nvSpPr>
          <p:cNvPr id="14" name="Text 2"/>
          <p:cNvSpPr/>
          <p:nvPr/>
        </p:nvSpPr>
        <p:spPr>
          <a:xfrm>
            <a:off x="724495" y="3723680"/>
            <a:ext cx="2387798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розуміти свої емоції та потреби.</a:t>
            </a:r>
            <a:endParaRPr lang="en-US" sz="1600" dirty="0"/>
          </a:p>
        </p:txBody>
      </p:sp>
      <p:sp>
        <p:nvSpPr>
          <p:cNvPr id="15" name="Text 3"/>
          <p:cNvSpPr/>
          <p:nvPr/>
        </p:nvSpPr>
        <p:spPr>
          <a:xfrm>
            <a:off x="3422809" y="1870591"/>
            <a:ext cx="238791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Саморегуляція</a:t>
            </a:r>
            <a:endParaRPr lang="en-US" sz="2150" dirty="0"/>
          </a:p>
        </p:txBody>
      </p:sp>
      <p:sp>
        <p:nvSpPr>
          <p:cNvPr id="16" name="Text 4"/>
          <p:cNvSpPr/>
          <p:nvPr/>
        </p:nvSpPr>
        <p:spPr>
          <a:xfrm>
            <a:off x="3422809" y="2339697"/>
            <a:ext cx="2387918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керувати своїми емоціями та поведінкою.</a:t>
            </a:r>
            <a:endParaRPr lang="en-US" sz="1600" dirty="0"/>
          </a:p>
        </p:txBody>
      </p:sp>
      <p:sp>
        <p:nvSpPr>
          <p:cNvPr id="17" name="Text 5"/>
          <p:cNvSpPr/>
          <p:nvPr/>
        </p:nvSpPr>
        <p:spPr>
          <a:xfrm>
            <a:off x="6121241" y="1673185"/>
            <a:ext cx="238779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Мотивація</a:t>
            </a:r>
            <a:endParaRPr lang="en-US" sz="2150" dirty="0"/>
          </a:p>
        </p:txBody>
      </p:sp>
      <p:sp>
        <p:nvSpPr>
          <p:cNvPr id="18" name="Text 6"/>
          <p:cNvSpPr/>
          <p:nvPr/>
        </p:nvSpPr>
        <p:spPr>
          <a:xfrm>
            <a:off x="6121241" y="2142292"/>
            <a:ext cx="2387798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ставити цілі та досягати їх.</a:t>
            </a:r>
            <a:endParaRPr lang="en-US" sz="1600" dirty="0"/>
          </a:p>
        </p:txBody>
      </p:sp>
      <p:sp>
        <p:nvSpPr>
          <p:cNvPr id="19" name="Text 7"/>
          <p:cNvSpPr/>
          <p:nvPr/>
        </p:nvSpPr>
        <p:spPr>
          <a:xfrm>
            <a:off x="8819555" y="1870591"/>
            <a:ext cx="238791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Емпатія</a:t>
            </a:r>
            <a:endParaRPr lang="en-US" sz="2150" dirty="0"/>
          </a:p>
        </p:txBody>
      </p:sp>
      <p:sp>
        <p:nvSpPr>
          <p:cNvPr id="20" name="Text 8"/>
          <p:cNvSpPr/>
          <p:nvPr/>
        </p:nvSpPr>
        <p:spPr>
          <a:xfrm>
            <a:off x="8819555" y="2339697"/>
            <a:ext cx="2387918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розуміти емоції та потреби інших людей.</a:t>
            </a:r>
            <a:endParaRPr lang="en-US" sz="1600" dirty="0"/>
          </a:p>
        </p:txBody>
      </p:sp>
      <p:sp>
        <p:nvSpPr>
          <p:cNvPr id="21" name="Text 9"/>
          <p:cNvSpPr/>
          <p:nvPr/>
        </p:nvSpPr>
        <p:spPr>
          <a:xfrm>
            <a:off x="11517987" y="3254573"/>
            <a:ext cx="2387798" cy="344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Соціалізація</a:t>
            </a:r>
            <a:endParaRPr lang="en-US" sz="2150" dirty="0"/>
          </a:p>
        </p:txBody>
      </p:sp>
      <p:sp>
        <p:nvSpPr>
          <p:cNvPr id="22" name="Text 10"/>
          <p:cNvSpPr/>
          <p:nvPr/>
        </p:nvSpPr>
        <p:spPr>
          <a:xfrm>
            <a:off x="11517987" y="3723680"/>
            <a:ext cx="2387798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Здатність спілкуватися та будувати стосунки.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6843" y="698778"/>
            <a:ext cx="7763113" cy="1315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Біологічні основи емоційного розвитку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398776" y="2309813"/>
            <a:ext cx="22860" cy="5221010"/>
          </a:xfrm>
          <a:prstGeom prst="roundRect">
            <a:avLst>
              <a:gd name="adj" fmla="val 129460"/>
            </a:avLst>
          </a:prstGeom>
          <a:solidFill>
            <a:srgbClr val="662E42"/>
          </a:solidFill>
          <a:ln/>
        </p:spPr>
      </p:sp>
      <p:sp>
        <p:nvSpPr>
          <p:cNvPr id="5" name="Shape 2"/>
          <p:cNvSpPr/>
          <p:nvPr/>
        </p:nvSpPr>
        <p:spPr>
          <a:xfrm>
            <a:off x="6597848" y="2742248"/>
            <a:ext cx="591860" cy="22860"/>
          </a:xfrm>
          <a:prstGeom prst="roundRect">
            <a:avLst>
              <a:gd name="adj" fmla="val 129460"/>
            </a:avLst>
          </a:prstGeom>
          <a:solidFill>
            <a:srgbClr val="662E42"/>
          </a:solidFill>
          <a:ln/>
        </p:spPr>
      </p:sp>
      <p:sp>
        <p:nvSpPr>
          <p:cNvPr id="6" name="Shape 3"/>
          <p:cNvSpPr/>
          <p:nvPr/>
        </p:nvSpPr>
        <p:spPr>
          <a:xfrm>
            <a:off x="6176843" y="2531745"/>
            <a:ext cx="443865" cy="443865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59" y="2556391"/>
            <a:ext cx="315635" cy="3945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85209" y="2507099"/>
            <a:ext cx="2630567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0-6 місяців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7385209" y="2954179"/>
            <a:ext cx="65547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Фізіологічні реакції на зовнішні подразники.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6597848" y="4096822"/>
            <a:ext cx="591860" cy="22860"/>
          </a:xfrm>
          <a:prstGeom prst="roundRect">
            <a:avLst>
              <a:gd name="adj" fmla="val 129460"/>
            </a:avLst>
          </a:prstGeom>
          <a:solidFill>
            <a:srgbClr val="662E42"/>
          </a:solidFill>
          <a:ln/>
        </p:spPr>
      </p:sp>
      <p:sp>
        <p:nvSpPr>
          <p:cNvPr id="11" name="Shape 7"/>
          <p:cNvSpPr/>
          <p:nvPr/>
        </p:nvSpPr>
        <p:spPr>
          <a:xfrm>
            <a:off x="6176843" y="3886319"/>
            <a:ext cx="443865" cy="443865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959" y="3910965"/>
            <a:ext cx="315635" cy="3945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85209" y="3861673"/>
            <a:ext cx="2630567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6 місяців-2 роки</a:t>
            </a:r>
            <a:endParaRPr lang="en-US" sz="2050" dirty="0"/>
          </a:p>
        </p:txBody>
      </p:sp>
      <p:sp>
        <p:nvSpPr>
          <p:cNvPr id="14" name="Text 9"/>
          <p:cNvSpPr/>
          <p:nvPr/>
        </p:nvSpPr>
        <p:spPr>
          <a:xfrm>
            <a:off x="7385209" y="4308753"/>
            <a:ext cx="65547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Заспокійливі жести або звуки, початок розуміння емоцій.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6597848" y="5451396"/>
            <a:ext cx="591860" cy="22860"/>
          </a:xfrm>
          <a:prstGeom prst="roundRect">
            <a:avLst>
              <a:gd name="adj" fmla="val 129460"/>
            </a:avLst>
          </a:prstGeom>
          <a:solidFill>
            <a:srgbClr val="662E42"/>
          </a:solidFill>
          <a:ln/>
        </p:spPr>
      </p:sp>
      <p:sp>
        <p:nvSpPr>
          <p:cNvPr id="16" name="Shape 11"/>
          <p:cNvSpPr/>
          <p:nvPr/>
        </p:nvSpPr>
        <p:spPr>
          <a:xfrm>
            <a:off x="6176843" y="5240893"/>
            <a:ext cx="443865" cy="443865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959" y="5265539"/>
            <a:ext cx="315635" cy="39457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85209" y="5216247"/>
            <a:ext cx="2630567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2-6 років</a:t>
            </a:r>
            <a:endParaRPr lang="en-US" sz="2050" dirty="0"/>
          </a:p>
        </p:txBody>
      </p:sp>
      <p:sp>
        <p:nvSpPr>
          <p:cNvPr id="19" name="Text 13"/>
          <p:cNvSpPr/>
          <p:nvPr/>
        </p:nvSpPr>
        <p:spPr>
          <a:xfrm>
            <a:off x="7385209" y="5663327"/>
            <a:ext cx="65547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навичок спілкування та соціальної взаємодії.</a:t>
            </a:r>
            <a:endParaRPr lang="en-US" sz="1550" dirty="0"/>
          </a:p>
        </p:txBody>
      </p:sp>
      <p:sp>
        <p:nvSpPr>
          <p:cNvPr id="20" name="Shape 14"/>
          <p:cNvSpPr/>
          <p:nvPr/>
        </p:nvSpPr>
        <p:spPr>
          <a:xfrm>
            <a:off x="6597848" y="6805970"/>
            <a:ext cx="591860" cy="22860"/>
          </a:xfrm>
          <a:prstGeom prst="roundRect">
            <a:avLst>
              <a:gd name="adj" fmla="val 129460"/>
            </a:avLst>
          </a:prstGeom>
          <a:solidFill>
            <a:srgbClr val="662E42"/>
          </a:solidFill>
          <a:ln/>
        </p:spPr>
      </p:sp>
      <p:sp>
        <p:nvSpPr>
          <p:cNvPr id="21" name="Shape 15"/>
          <p:cNvSpPr/>
          <p:nvPr/>
        </p:nvSpPr>
        <p:spPr>
          <a:xfrm>
            <a:off x="6176843" y="6595467"/>
            <a:ext cx="443865" cy="443865"/>
          </a:xfrm>
          <a:prstGeom prst="roundRect">
            <a:avLst>
              <a:gd name="adj" fmla="val 6667"/>
            </a:avLst>
          </a:prstGeom>
          <a:solidFill>
            <a:srgbClr val="4D1529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959" y="6620113"/>
            <a:ext cx="315635" cy="39457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385209" y="6570821"/>
            <a:ext cx="2630567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7-10 років</a:t>
            </a:r>
            <a:endParaRPr lang="en-US" sz="2050" dirty="0"/>
          </a:p>
        </p:txBody>
      </p:sp>
      <p:sp>
        <p:nvSpPr>
          <p:cNvPr id="24" name="Text 17"/>
          <p:cNvSpPr/>
          <p:nvPr/>
        </p:nvSpPr>
        <p:spPr>
          <a:xfrm>
            <a:off x="7385209" y="7017901"/>
            <a:ext cx="65547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соціальних навичок та емоційної регуляції.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553289"/>
            <a:ext cx="8986004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Вікові особливості розвитку EQ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49260" y="2694980"/>
            <a:ext cx="2188607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3069" y="3134678"/>
            <a:ext cx="300990" cy="3762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51942" y="2909054"/>
            <a:ext cx="377749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Дошкільний вік (3-6 років)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51942" y="3394234"/>
            <a:ext cx="5393055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Базовий рівень розвитку емоційного інтелекту.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3044904" y="3935492"/>
            <a:ext cx="10729198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sp>
        <p:nvSpPr>
          <p:cNvPr id="8" name="Shape 5"/>
          <p:cNvSpPr/>
          <p:nvPr/>
        </p:nvSpPr>
        <p:spPr>
          <a:xfrm>
            <a:off x="749260" y="4057769"/>
            <a:ext cx="4377214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372" y="4497467"/>
            <a:ext cx="300990" cy="3762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40548" y="4271843"/>
            <a:ext cx="5161955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Молодший шкільний вік (7-10 років)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40548" y="4757023"/>
            <a:ext cx="600551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соціальних навичок та емоційної регуляції.</a:t>
            </a:r>
            <a:endParaRPr lang="en-US" sz="1650" dirty="0"/>
          </a:p>
        </p:txBody>
      </p:sp>
      <p:sp>
        <p:nvSpPr>
          <p:cNvPr id="12" name="Shape 8"/>
          <p:cNvSpPr/>
          <p:nvPr/>
        </p:nvSpPr>
        <p:spPr>
          <a:xfrm>
            <a:off x="5233511" y="5298281"/>
            <a:ext cx="8540591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sp>
        <p:nvSpPr>
          <p:cNvPr id="13" name="Shape 9"/>
          <p:cNvSpPr/>
          <p:nvPr/>
        </p:nvSpPr>
        <p:spPr>
          <a:xfrm>
            <a:off x="749260" y="5420558"/>
            <a:ext cx="6565940" cy="1255752"/>
          </a:xfrm>
          <a:prstGeom prst="roundRect">
            <a:avLst>
              <a:gd name="adj" fmla="val 2557"/>
            </a:avLst>
          </a:prstGeom>
          <a:solidFill>
            <a:srgbClr val="4D1529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76" y="5860256"/>
            <a:ext cx="300990" cy="37623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29274" y="5634633"/>
            <a:ext cx="451270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Підлітковий період (11-16 років)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29274" y="6119812"/>
            <a:ext cx="573917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Формування ідентичності та навичок спілкування.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952262"/>
            <a:ext cx="8545830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Базові принципи розвитку EQ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9688" y="2093952"/>
            <a:ext cx="1624965" cy="1255752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676" y="2689860"/>
            <a:ext cx="300990" cy="3762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58728" y="2308027"/>
            <a:ext cx="335375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Позитивний самообраз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058728" y="2793206"/>
            <a:ext cx="5688687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Формування здорової самооцінки та впевненості.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4898112" y="3361134"/>
            <a:ext cx="8929568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087" y="3403163"/>
            <a:ext cx="3250049" cy="1255752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57" y="3842861"/>
            <a:ext cx="300990" cy="37623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71210" y="3617238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Соціальні навички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871210" y="4102418"/>
            <a:ext cx="541674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емпатії та комунікативних здібностей.</a:t>
            </a:r>
            <a:endParaRPr lang="en-US" sz="1650" dirty="0"/>
          </a:p>
        </p:txBody>
      </p:sp>
      <p:sp>
        <p:nvSpPr>
          <p:cNvPr id="12" name="Shape 6"/>
          <p:cNvSpPr/>
          <p:nvPr/>
        </p:nvSpPr>
        <p:spPr>
          <a:xfrm>
            <a:off x="5710595" y="4670346"/>
            <a:ext cx="8117086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604" y="4712375"/>
            <a:ext cx="4875133" cy="1255752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557" y="5152072"/>
            <a:ext cx="300990" cy="37623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83812" y="4926449"/>
            <a:ext cx="3124557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Управління емоціями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683812" y="5411629"/>
            <a:ext cx="428517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Навчання контролю емоцій та стресу.</a:t>
            </a:r>
            <a:endParaRPr lang="en-US" sz="1650" dirty="0"/>
          </a:p>
        </p:txBody>
      </p:sp>
      <p:sp>
        <p:nvSpPr>
          <p:cNvPr id="17" name="Shape 9"/>
          <p:cNvSpPr/>
          <p:nvPr/>
        </p:nvSpPr>
        <p:spPr>
          <a:xfrm>
            <a:off x="6523196" y="5979557"/>
            <a:ext cx="7304484" cy="15240"/>
          </a:xfrm>
          <a:prstGeom prst="roundRect">
            <a:avLst>
              <a:gd name="adj" fmla="val 210732"/>
            </a:avLst>
          </a:prstGeom>
          <a:solidFill>
            <a:srgbClr val="662E42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02" y="6021586"/>
            <a:ext cx="6500217" cy="1255752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557" y="6461284"/>
            <a:ext cx="300990" cy="376238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96294" y="6235660"/>
            <a:ext cx="2885956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Критичне мислення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496294" y="6720840"/>
            <a:ext cx="4813221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Розвиток здатності вирішувати проблеми.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975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315" y="2680930"/>
            <a:ext cx="6980634" cy="586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Роль батьків у формуванні EQ</a:t>
            </a:r>
            <a:endParaRPr lang="en-US" sz="3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" y="3530560"/>
            <a:ext cx="879038" cy="105477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57958" y="3706297"/>
            <a:ext cx="4132659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Створення безпечного середовища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1757958" y="4104680"/>
            <a:ext cx="1225712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Атмосфера, де діти відчувають безпеку та підтримку.</a:t>
            </a:r>
            <a:endParaRPr lang="en-US" sz="13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" y="4585335"/>
            <a:ext cx="879038" cy="10547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7958" y="4761071"/>
            <a:ext cx="2573774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Відкрите спілкування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1757958" y="5159454"/>
            <a:ext cx="1225712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Можливість вільно виражати свої емоції та думки.</a:t>
            </a:r>
            <a:endParaRPr lang="en-US" sz="13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15" y="5640110"/>
            <a:ext cx="879038" cy="10547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57958" y="5815846"/>
            <a:ext cx="2405539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Емоційна підтримка</a:t>
            </a:r>
            <a:endParaRPr lang="en-US" sz="1800" dirty="0"/>
          </a:p>
        </p:txBody>
      </p:sp>
      <p:sp>
        <p:nvSpPr>
          <p:cNvPr id="12" name="Text 6"/>
          <p:cNvSpPr/>
          <p:nvPr/>
        </p:nvSpPr>
        <p:spPr>
          <a:xfrm>
            <a:off x="1757958" y="6214229"/>
            <a:ext cx="1225712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Допомога дітям у складних ситуаціях.</a:t>
            </a:r>
            <a:endParaRPr lang="en-US" sz="13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" y="6694884"/>
            <a:ext cx="879038" cy="105477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57958" y="6870621"/>
            <a:ext cx="3393638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Встановлення чітких правил</a:t>
            </a:r>
            <a:endParaRPr lang="en-US" sz="1800" dirty="0"/>
          </a:p>
        </p:txBody>
      </p:sp>
      <p:sp>
        <p:nvSpPr>
          <p:cNvPr id="15" name="Text 8"/>
          <p:cNvSpPr/>
          <p:nvPr/>
        </p:nvSpPr>
        <p:spPr>
          <a:xfrm>
            <a:off x="1757958" y="7269004"/>
            <a:ext cx="1225712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Розуміння меж допустимої поведінки.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1367433"/>
            <a:ext cx="11311295" cy="713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B393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Практичні вправи для розвитку емпатії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260" y="2509123"/>
            <a:ext cx="4163139" cy="25729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260" y="5349597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Рольові ігри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49260" y="5834777"/>
            <a:ext cx="4163139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Допомагають дітям зрозуміти різні емоційні стани та реакції інших людей.</a:t>
            </a:r>
            <a:endParaRPr lang="en-US" sz="16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511" y="2509123"/>
            <a:ext cx="4163258" cy="25730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351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Емоційний альбом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3511" y="5834896"/>
            <a:ext cx="4163258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Візуальна фіксація емоцій допомагає дітям краще їх розпізнавати.</a:t>
            </a:r>
            <a:endParaRPr lang="en-US" sz="16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881" y="2509123"/>
            <a:ext cx="4163258" cy="25730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7881" y="5349716"/>
            <a:ext cx="2854643" cy="356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F4CAB8"/>
                </a:solidFill>
                <a:latin typeface="Brygada 1918 Bold" pitchFamily="34" charset="0"/>
                <a:ea typeface="Brygada 1918 Bold" pitchFamily="34" charset="-122"/>
                <a:cs typeface="Brygada 1918 Bold" pitchFamily="34" charset="-120"/>
              </a:rPr>
              <a:t>Читання історій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7881" y="5834896"/>
            <a:ext cx="4163258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F4CAB8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Обговорення емоцій персонажів розвиває емоційну грамотність.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2025-03-26T13:01:59Z</dcterms:created>
  <dcterms:modified xsi:type="dcterms:W3CDTF">2025-03-26T13:01:59Z</dcterms:modified>
</cp:coreProperties>
</file>