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4630400" cy="8229600"/>
  <p:notesSz cx="8229600" cy="14630400"/>
  <p:embeddedFontLst>
    <p:embeddedFont>
      <p:font typeface="Overpass Light" panose="020B0604020202020204" charset="-52"/>
      <p:regular r:id="rId17"/>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6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54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49310"/>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233939"/>
                </a:solidFill>
                <a:latin typeface="Syne Bold" pitchFamily="34" charset="0"/>
                <a:ea typeface="Syne Bold" pitchFamily="34" charset="-122"/>
                <a:cs typeface="Syne Bold" pitchFamily="34" charset="-120"/>
              </a:rPr>
              <a:t>Емоційний інтелект у юнацькому віці</a:t>
            </a:r>
            <a:endParaRPr lang="en-US" sz="4450" dirty="0"/>
          </a:p>
        </p:txBody>
      </p:sp>
      <p:sp>
        <p:nvSpPr>
          <p:cNvPr id="4" name="Text 1"/>
          <p:cNvSpPr/>
          <p:nvPr/>
        </p:nvSpPr>
        <p:spPr>
          <a:xfrm>
            <a:off x="6280190" y="2907030"/>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Юнацький вік є ключовим етапом у розвитку особистості, що охоплює період від підліткового віку до початку дорослого життя. Саме в цей час формується особистісна свідомість, відбувається професійне самовизначення та розвиваються глибокі міжособистісні взаємини.</a:t>
            </a:r>
            <a:endParaRPr lang="en-US" sz="1750" dirty="0"/>
          </a:p>
        </p:txBody>
      </p:sp>
      <p:sp>
        <p:nvSpPr>
          <p:cNvPr id="5" name="Text 2"/>
          <p:cNvSpPr/>
          <p:nvPr/>
        </p:nvSpPr>
        <p:spPr>
          <a:xfrm>
            <a:off x="6280190" y="4613791"/>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Емоційний інтелект відіграє вирішальну роль у встановленні та підтримці довірливих стосунків у юнацькому віці. Успішність розвитку особистості в цей період значною мірою визначається якістю міжособистісного спілкування та здатністю розуміти й керувати власними емоціями.</a:t>
            </a:r>
            <a:endParaRPr lang="en-US" sz="1750" dirty="0"/>
          </a:p>
        </p:txBody>
      </p:sp>
      <p:sp>
        <p:nvSpPr>
          <p:cNvPr id="7" name="Text 4"/>
          <p:cNvSpPr/>
          <p:nvPr/>
        </p:nvSpPr>
        <p:spPr>
          <a:xfrm>
            <a:off x="6391870" y="6832997"/>
            <a:ext cx="139541"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Overpass Medium" pitchFamily="34" charset="0"/>
                <a:ea typeface="Overpass Medium" pitchFamily="34" charset="-122"/>
                <a:cs typeface="Overpass Medium" pitchFamily="34" charset="-120"/>
              </a:rPr>
              <a:t>ОН</a:t>
            </a:r>
            <a:endParaRPr lang="en-US" sz="750" dirty="0"/>
          </a:p>
        </p:txBody>
      </p:sp>
      <p:sp>
        <p:nvSpPr>
          <p:cNvPr id="8" name="Text 5"/>
          <p:cNvSpPr/>
          <p:nvPr/>
        </p:nvSpPr>
        <p:spPr>
          <a:xfrm>
            <a:off x="6756440" y="6683454"/>
            <a:ext cx="2904887" cy="396835"/>
          </a:xfrm>
          <a:prstGeom prst="rect">
            <a:avLst/>
          </a:prstGeom>
          <a:noFill/>
          <a:ln/>
        </p:spPr>
        <p:txBody>
          <a:bodyPr wrap="none" lIns="0" tIns="0" rIns="0" bIns="0" rtlCol="0" anchor="t"/>
          <a:lstStyle/>
          <a:p>
            <a:pPr marL="0" indent="0" algn="l">
              <a:lnSpc>
                <a:spcPts val="3100"/>
              </a:lnSpc>
              <a:buNone/>
            </a:pP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12802" y="402908"/>
            <a:ext cx="7583448" cy="457795"/>
          </a:xfrm>
          <a:prstGeom prst="rect">
            <a:avLst/>
          </a:prstGeom>
          <a:noFill/>
          <a:ln/>
        </p:spPr>
        <p:txBody>
          <a:bodyPr wrap="none" lIns="0" tIns="0" rIns="0" bIns="0" rtlCol="0" anchor="t"/>
          <a:lstStyle/>
          <a:p>
            <a:pPr marL="0" indent="0" algn="l">
              <a:lnSpc>
                <a:spcPts val="3600"/>
              </a:lnSpc>
              <a:buNone/>
            </a:pPr>
            <a:r>
              <a:rPr lang="en-US" sz="2850" b="1" dirty="0">
                <a:solidFill>
                  <a:srgbClr val="233939"/>
                </a:solidFill>
                <a:latin typeface="Syne Bold" pitchFamily="34" charset="0"/>
                <a:ea typeface="Syne Bold" pitchFamily="34" charset="-122"/>
                <a:cs typeface="Syne Bold" pitchFamily="34" charset="-120"/>
              </a:rPr>
              <a:t>Розвиток емоційного інтелекту з віком</a:t>
            </a:r>
            <a:endParaRPr lang="en-US" sz="2850" dirty="0"/>
          </a:p>
        </p:txBody>
      </p:sp>
      <p:pic>
        <p:nvPicPr>
          <p:cNvPr id="3" name="Image 0" descr="preencoded.png"/>
          <p:cNvPicPr>
            <a:picLocks noChangeAspect="1"/>
          </p:cNvPicPr>
          <p:nvPr/>
        </p:nvPicPr>
        <p:blipFill>
          <a:blip r:embed="rId3"/>
          <a:stretch>
            <a:fillRect/>
          </a:stretch>
        </p:blipFill>
        <p:spPr>
          <a:xfrm>
            <a:off x="512802" y="1153716"/>
            <a:ext cx="13604796" cy="7618571"/>
          </a:xfrm>
          <a:prstGeom prst="rect">
            <a:avLst/>
          </a:prstGeom>
        </p:spPr>
      </p:pic>
      <p:sp>
        <p:nvSpPr>
          <p:cNvPr id="4" name="Text 1"/>
          <p:cNvSpPr/>
          <p:nvPr/>
        </p:nvSpPr>
        <p:spPr>
          <a:xfrm>
            <a:off x="512802" y="8937069"/>
            <a:ext cx="13604796" cy="468868"/>
          </a:xfrm>
          <a:prstGeom prst="rect">
            <a:avLst/>
          </a:prstGeom>
          <a:noFill/>
          <a:ln/>
        </p:spPr>
        <p:txBody>
          <a:bodyPr wrap="square" lIns="0" tIns="0" rIns="0" bIns="0" rtlCol="0" anchor="t"/>
          <a:lstStyle/>
          <a:p>
            <a:pPr marL="0" indent="0" algn="l">
              <a:lnSpc>
                <a:spcPts val="1800"/>
              </a:lnSpc>
              <a:buNone/>
            </a:pPr>
            <a:r>
              <a:rPr lang="en-US" sz="1150" dirty="0">
                <a:solidFill>
                  <a:srgbClr val="3B4E4E"/>
                </a:solidFill>
                <a:latin typeface="Overpass Light" pitchFamily="34" charset="0"/>
                <a:ea typeface="Overpass Light" pitchFamily="34" charset="-122"/>
                <a:cs typeface="Overpass Light" pitchFamily="34" charset="-120"/>
              </a:rPr>
              <a:t>Вчені, що досліджують емоційний інтелект, виявили, що зі зростанням життєвого досвіду емоційний інтелект підвищується, і цей процес активніше протікає у період молодості та дорослості. У дітей рівень емоційного інтелекту зазвичай нижчий, ніж у дорослих, однак формування емоційних навичок у дитинстві є особливо важливим.</a:t>
            </a:r>
            <a:endParaRPr lang="en-US" sz="11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7229" y="695325"/>
            <a:ext cx="7769542" cy="1227058"/>
          </a:xfrm>
          <a:prstGeom prst="rect">
            <a:avLst/>
          </a:prstGeom>
          <a:noFill/>
          <a:ln/>
        </p:spPr>
        <p:txBody>
          <a:bodyPr wrap="square" lIns="0" tIns="0" rIns="0" bIns="0" rtlCol="0" anchor="t"/>
          <a:lstStyle/>
          <a:p>
            <a:pPr marL="0" indent="0" algn="l">
              <a:lnSpc>
                <a:spcPts val="4800"/>
              </a:lnSpc>
              <a:buNone/>
            </a:pPr>
            <a:r>
              <a:rPr lang="en-US" sz="3850" b="1" dirty="0">
                <a:solidFill>
                  <a:srgbClr val="233939"/>
                </a:solidFill>
                <a:latin typeface="Syne Bold" pitchFamily="34" charset="0"/>
                <a:ea typeface="Syne Bold" pitchFamily="34" charset="-122"/>
                <a:cs typeface="Syne Bold" pitchFamily="34" charset="-120"/>
              </a:rPr>
              <a:t>Програми розвитку емоційного інтелекту</a:t>
            </a:r>
            <a:endParaRPr lang="en-US" sz="3850" dirty="0"/>
          </a:p>
        </p:txBody>
      </p:sp>
      <p:sp>
        <p:nvSpPr>
          <p:cNvPr id="4" name="Shape 1"/>
          <p:cNvSpPr/>
          <p:nvPr/>
        </p:nvSpPr>
        <p:spPr>
          <a:xfrm>
            <a:off x="687229" y="2216825"/>
            <a:ext cx="147161" cy="1366718"/>
          </a:xfrm>
          <a:prstGeom prst="roundRect">
            <a:avLst>
              <a:gd name="adj" fmla="val 56039"/>
            </a:avLst>
          </a:prstGeom>
          <a:solidFill>
            <a:srgbClr val="DDEEE6"/>
          </a:solidFill>
          <a:ln w="7620">
            <a:solidFill>
              <a:srgbClr val="C3D4CC"/>
            </a:solidFill>
            <a:prstDash val="solid"/>
          </a:ln>
        </p:spPr>
        <p:txBody>
          <a:bodyPr/>
          <a:lstStyle/>
          <a:p>
            <a:endParaRPr lang="uk-UA"/>
          </a:p>
        </p:txBody>
      </p:sp>
      <p:sp>
        <p:nvSpPr>
          <p:cNvPr id="5" name="Text 2"/>
          <p:cNvSpPr/>
          <p:nvPr/>
        </p:nvSpPr>
        <p:spPr>
          <a:xfrm>
            <a:off x="1128832" y="2216825"/>
            <a:ext cx="5243751" cy="306705"/>
          </a:xfrm>
          <a:prstGeom prst="rect">
            <a:avLst/>
          </a:prstGeom>
          <a:noFill/>
          <a:ln/>
        </p:spPr>
        <p:txBody>
          <a:bodyPr wrap="none" lIns="0" tIns="0" rIns="0" bIns="0" rtlCol="0" anchor="t"/>
          <a:lstStyle/>
          <a:p>
            <a:pPr marL="0" indent="0" algn="l">
              <a:lnSpc>
                <a:spcPts val="2400"/>
              </a:lnSpc>
              <a:buNone/>
            </a:pPr>
            <a:r>
              <a:rPr lang="en-US" sz="1900" b="1" dirty="0" err="1">
                <a:solidFill>
                  <a:srgbClr val="3B4E4E"/>
                </a:solidFill>
                <a:latin typeface="Syne Bold" pitchFamily="34" charset="0"/>
                <a:ea typeface="Syne Bold" pitchFamily="34" charset="-122"/>
                <a:cs typeface="Syne Bold" pitchFamily="34" charset="-120"/>
              </a:rPr>
              <a:t>До</a:t>
            </a:r>
            <a:r>
              <a:rPr lang="uk-UA" sz="1900" b="1" dirty="0">
                <a:solidFill>
                  <a:srgbClr val="3B4E4E"/>
                </a:solidFill>
                <a:latin typeface="Syne Bold" pitchFamily="34" charset="0"/>
                <a:ea typeface="Syne Bold" pitchFamily="34" charset="-122"/>
                <a:cs typeface="Syne Bold" pitchFamily="34" charset="-120"/>
              </a:rPr>
              <a:t>рослий вік</a:t>
            </a:r>
            <a:endParaRPr lang="en-US" sz="1900" dirty="0"/>
          </a:p>
        </p:txBody>
      </p:sp>
      <p:sp>
        <p:nvSpPr>
          <p:cNvPr id="6" name="Text 3"/>
          <p:cNvSpPr/>
          <p:nvPr/>
        </p:nvSpPr>
        <p:spPr>
          <a:xfrm>
            <a:off x="1128832" y="2641282"/>
            <a:ext cx="7327940" cy="942261"/>
          </a:xfrm>
          <a:prstGeom prst="rect">
            <a:avLst/>
          </a:prstGeom>
          <a:noFill/>
          <a:ln/>
        </p:spPr>
        <p:txBody>
          <a:bodyPr wrap="square" lIns="0" tIns="0" rIns="0" bIns="0" rtlCol="0" anchor="t"/>
          <a:lstStyle/>
          <a:p>
            <a:pPr marL="0" indent="0" algn="l">
              <a:lnSpc>
                <a:spcPts val="2450"/>
              </a:lnSpc>
              <a:buNone/>
            </a:pPr>
            <a:r>
              <a:rPr lang="en-US" sz="1500" dirty="0">
                <a:solidFill>
                  <a:srgbClr val="3B4E4E"/>
                </a:solidFill>
                <a:latin typeface="Overpass Light" pitchFamily="34" charset="0"/>
                <a:ea typeface="Overpass Light" pitchFamily="34" charset="-122"/>
                <a:cs typeface="Overpass Light" pitchFamily="34" charset="-120"/>
              </a:rPr>
              <a:t>Важливість і актуальність тренінгів з розвитку емоційного інтелекту особливо відчутна в цьому </a:t>
            </a:r>
            <a:r>
              <a:rPr lang="en-US" sz="1500" dirty="0" err="1">
                <a:solidFill>
                  <a:srgbClr val="3B4E4E"/>
                </a:solidFill>
                <a:latin typeface="Overpass Light" pitchFamily="34" charset="0"/>
                <a:ea typeface="Overpass Light" pitchFamily="34" charset="-122"/>
                <a:cs typeface="Overpass Light" pitchFamily="34" charset="-120"/>
              </a:rPr>
              <a:t>віці</a:t>
            </a:r>
            <a:r>
              <a:rPr lang="en-US" sz="1500" dirty="0">
                <a:solidFill>
                  <a:srgbClr val="3B4E4E"/>
                </a:solidFill>
                <a:latin typeface="Overpass Light" pitchFamily="34" charset="0"/>
                <a:ea typeface="Overpass Light" pitchFamily="34" charset="-122"/>
                <a:cs typeface="Overpass Light" pitchFamily="34" charset="-120"/>
              </a:rPr>
              <a:t>,</a:t>
            </a:r>
            <a:r>
              <a:rPr lang="uk-UA" sz="1500" dirty="0">
                <a:solidFill>
                  <a:srgbClr val="3B4E4E"/>
                </a:solidFill>
                <a:latin typeface="Overpass Light" pitchFamily="34" charset="0"/>
                <a:ea typeface="Overpass Light" pitchFamily="34" charset="-122"/>
                <a:cs typeface="Overpass Light" pitchFamily="34" charset="-120"/>
              </a:rPr>
              <a:t>. На рівень емоційного інтелекту впливає </a:t>
            </a:r>
            <a:r>
              <a:rPr lang="en-US" sz="1500" dirty="0">
                <a:solidFill>
                  <a:srgbClr val="3B4E4E"/>
                </a:solidFill>
                <a:latin typeface="Overpass Light" pitchFamily="34" charset="0"/>
                <a:ea typeface="Overpass Light" pitchFamily="34" charset="-122"/>
                <a:cs typeface="Overpass Light" pitchFamily="34" charset="-120"/>
              </a:rPr>
              <a:t> самосвідомість, здатність до рефлексії та врахування почуттів і потреб інших.</a:t>
            </a:r>
            <a:endParaRPr lang="en-US" sz="1500" dirty="0"/>
          </a:p>
        </p:txBody>
      </p:sp>
      <p:sp>
        <p:nvSpPr>
          <p:cNvPr id="7" name="Shape 4"/>
          <p:cNvSpPr/>
          <p:nvPr/>
        </p:nvSpPr>
        <p:spPr>
          <a:xfrm>
            <a:off x="981670" y="3779877"/>
            <a:ext cx="147161" cy="1680805"/>
          </a:xfrm>
          <a:prstGeom prst="roundRect">
            <a:avLst>
              <a:gd name="adj" fmla="val 56039"/>
            </a:avLst>
          </a:prstGeom>
          <a:solidFill>
            <a:srgbClr val="DDEEE6"/>
          </a:solidFill>
          <a:ln w="7620">
            <a:solidFill>
              <a:srgbClr val="C3D4CC"/>
            </a:solidFill>
            <a:prstDash val="solid"/>
          </a:ln>
        </p:spPr>
        <p:txBody>
          <a:bodyPr/>
          <a:lstStyle/>
          <a:p>
            <a:endParaRPr lang="uk-UA"/>
          </a:p>
        </p:txBody>
      </p:sp>
      <p:sp>
        <p:nvSpPr>
          <p:cNvPr id="8" name="Text 5"/>
          <p:cNvSpPr/>
          <p:nvPr/>
        </p:nvSpPr>
        <p:spPr>
          <a:xfrm>
            <a:off x="1423273" y="3779877"/>
            <a:ext cx="3794522" cy="306705"/>
          </a:xfrm>
          <a:prstGeom prst="rect">
            <a:avLst/>
          </a:prstGeom>
          <a:noFill/>
          <a:ln/>
        </p:spPr>
        <p:txBody>
          <a:bodyPr wrap="none" lIns="0" tIns="0" rIns="0" bIns="0" rtlCol="0" anchor="t"/>
          <a:lstStyle/>
          <a:p>
            <a:pPr marL="0" indent="0" algn="l">
              <a:lnSpc>
                <a:spcPts val="2400"/>
              </a:lnSpc>
              <a:buNone/>
            </a:pPr>
            <a:r>
              <a:rPr lang="en-US" sz="1900" b="1" dirty="0">
                <a:solidFill>
                  <a:srgbClr val="3B4E4E"/>
                </a:solidFill>
                <a:latin typeface="Syne Bold" pitchFamily="34" charset="0"/>
                <a:ea typeface="Syne Bold" pitchFamily="34" charset="-122"/>
                <a:cs typeface="Syne Bold" pitchFamily="34" charset="-120"/>
              </a:rPr>
              <a:t>Підлітковий та юнацький вік</a:t>
            </a:r>
            <a:endParaRPr lang="en-US" sz="1900" dirty="0"/>
          </a:p>
        </p:txBody>
      </p:sp>
      <p:sp>
        <p:nvSpPr>
          <p:cNvPr id="9" name="Text 6"/>
          <p:cNvSpPr/>
          <p:nvPr/>
        </p:nvSpPr>
        <p:spPr>
          <a:xfrm>
            <a:off x="1423273" y="4204335"/>
            <a:ext cx="7033498" cy="1256348"/>
          </a:xfrm>
          <a:prstGeom prst="rect">
            <a:avLst/>
          </a:prstGeom>
          <a:noFill/>
          <a:ln/>
        </p:spPr>
        <p:txBody>
          <a:bodyPr wrap="square" lIns="0" tIns="0" rIns="0" bIns="0" rtlCol="0" anchor="t"/>
          <a:lstStyle/>
          <a:p>
            <a:pPr marL="0" indent="0" algn="l">
              <a:lnSpc>
                <a:spcPts val="2450"/>
              </a:lnSpc>
              <a:buNone/>
            </a:pPr>
            <a:r>
              <a:rPr lang="en-US" sz="1500" dirty="0">
                <a:solidFill>
                  <a:srgbClr val="3B4E4E"/>
                </a:solidFill>
                <a:latin typeface="Overpass Light" pitchFamily="34" charset="0"/>
                <a:ea typeface="Overpass Light" pitchFamily="34" charset="-122"/>
                <a:cs typeface="Overpass Light" pitchFamily="34" charset="-120"/>
              </a:rPr>
              <a:t>Науковці вважають, що в школах потрібно проводити спеціальне навчання, щоб допомогти учням розвивати навички управління своїми емоціями. Це можна здійснити через безпосереднє навчання або створення сприятливого психологічного середовища.</a:t>
            </a:r>
            <a:endParaRPr lang="en-US" sz="1500" dirty="0"/>
          </a:p>
        </p:txBody>
      </p:sp>
      <p:sp>
        <p:nvSpPr>
          <p:cNvPr id="10" name="Shape 7"/>
          <p:cNvSpPr/>
          <p:nvPr/>
        </p:nvSpPr>
        <p:spPr>
          <a:xfrm>
            <a:off x="1276231" y="5657017"/>
            <a:ext cx="147161" cy="1680805"/>
          </a:xfrm>
          <a:prstGeom prst="roundRect">
            <a:avLst>
              <a:gd name="adj" fmla="val 56039"/>
            </a:avLst>
          </a:prstGeom>
          <a:solidFill>
            <a:srgbClr val="DDEEE6"/>
          </a:solidFill>
          <a:ln w="7620">
            <a:solidFill>
              <a:srgbClr val="C3D4CC"/>
            </a:solidFill>
            <a:prstDash val="solid"/>
          </a:ln>
        </p:spPr>
        <p:txBody>
          <a:bodyPr/>
          <a:lstStyle/>
          <a:p>
            <a:endParaRPr lang="uk-UA"/>
          </a:p>
        </p:txBody>
      </p:sp>
      <p:sp>
        <p:nvSpPr>
          <p:cNvPr id="11" name="Text 8"/>
          <p:cNvSpPr/>
          <p:nvPr/>
        </p:nvSpPr>
        <p:spPr>
          <a:xfrm>
            <a:off x="1717834" y="5657017"/>
            <a:ext cx="2720459" cy="306705"/>
          </a:xfrm>
          <a:prstGeom prst="rect">
            <a:avLst/>
          </a:prstGeom>
          <a:noFill/>
          <a:ln/>
        </p:spPr>
        <p:txBody>
          <a:bodyPr wrap="none" lIns="0" tIns="0" rIns="0" bIns="0" rtlCol="0" anchor="t"/>
          <a:lstStyle/>
          <a:p>
            <a:pPr marL="0" indent="0" algn="l">
              <a:lnSpc>
                <a:spcPts val="2400"/>
              </a:lnSpc>
              <a:buNone/>
            </a:pPr>
            <a:r>
              <a:rPr lang="en-US" sz="1900" b="1" dirty="0">
                <a:solidFill>
                  <a:srgbClr val="3B4E4E"/>
                </a:solidFill>
                <a:latin typeface="Syne Bold" pitchFamily="34" charset="0"/>
                <a:ea typeface="Syne Bold" pitchFamily="34" charset="-122"/>
                <a:cs typeface="Syne Bold" pitchFamily="34" charset="-120"/>
              </a:rPr>
              <a:t>Оцінка ефективності</a:t>
            </a:r>
            <a:endParaRPr lang="en-US" sz="1900" dirty="0"/>
          </a:p>
        </p:txBody>
      </p:sp>
      <p:sp>
        <p:nvSpPr>
          <p:cNvPr id="12" name="Text 9"/>
          <p:cNvSpPr/>
          <p:nvPr/>
        </p:nvSpPr>
        <p:spPr>
          <a:xfrm>
            <a:off x="1717834" y="6081474"/>
            <a:ext cx="6738937" cy="1256348"/>
          </a:xfrm>
          <a:prstGeom prst="rect">
            <a:avLst/>
          </a:prstGeom>
          <a:noFill/>
          <a:ln/>
        </p:spPr>
        <p:txBody>
          <a:bodyPr wrap="square" lIns="0" tIns="0" rIns="0" bIns="0" rtlCol="0" anchor="t"/>
          <a:lstStyle/>
          <a:p>
            <a:pPr marL="0" indent="0" algn="l">
              <a:lnSpc>
                <a:spcPts val="2450"/>
              </a:lnSpc>
              <a:buNone/>
            </a:pPr>
            <a:r>
              <a:rPr lang="en-US" sz="1500" dirty="0">
                <a:solidFill>
                  <a:srgbClr val="3B4E4E"/>
                </a:solidFill>
                <a:latin typeface="Overpass Light" pitchFamily="34" charset="0"/>
                <a:ea typeface="Overpass Light" pitchFamily="34" charset="-122"/>
                <a:cs typeface="Overpass Light" pitchFamily="34" charset="-120"/>
              </a:rPr>
              <a:t>Більшість психологів наголошують, що потрібно ще багато працювати над розробкою науково обґрунтованих методів розвитку та тестів емоційного інтелекту до та після впровадження програм, щоб оцінити їх ефективність.</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02456" y="474821"/>
            <a:ext cx="7939087" cy="1075611"/>
          </a:xfrm>
          <a:prstGeom prst="rect">
            <a:avLst/>
          </a:prstGeom>
          <a:noFill/>
          <a:ln/>
        </p:spPr>
        <p:txBody>
          <a:bodyPr wrap="square" lIns="0" tIns="0" rIns="0" bIns="0" rtlCol="0" anchor="t"/>
          <a:lstStyle/>
          <a:p>
            <a:pPr marL="0" indent="0" algn="l">
              <a:lnSpc>
                <a:spcPts val="4200"/>
              </a:lnSpc>
              <a:buNone/>
            </a:pPr>
            <a:r>
              <a:rPr lang="en-US" sz="3350" b="1" dirty="0">
                <a:solidFill>
                  <a:srgbClr val="233939"/>
                </a:solidFill>
                <a:latin typeface="Syne Bold" pitchFamily="34" charset="0"/>
                <a:ea typeface="Syne Bold" pitchFamily="34" charset="-122"/>
                <a:cs typeface="Syne Bold" pitchFamily="34" charset="-120"/>
              </a:rPr>
              <a:t>Очікування та реальність у юнацькому віці</a:t>
            </a:r>
            <a:endParaRPr lang="en-US" sz="3350" dirty="0"/>
          </a:p>
        </p:txBody>
      </p:sp>
      <p:sp>
        <p:nvSpPr>
          <p:cNvPr id="4" name="Text 1"/>
          <p:cNvSpPr/>
          <p:nvPr/>
        </p:nvSpPr>
        <p:spPr>
          <a:xfrm>
            <a:off x="602456" y="1894523"/>
            <a:ext cx="3840480" cy="568047"/>
          </a:xfrm>
          <a:prstGeom prst="rect">
            <a:avLst/>
          </a:prstGeom>
          <a:noFill/>
          <a:ln/>
        </p:spPr>
        <p:txBody>
          <a:bodyPr wrap="none" lIns="0" tIns="0" rIns="0" bIns="0" rtlCol="0" anchor="t"/>
          <a:lstStyle/>
          <a:p>
            <a:pPr marL="0" indent="0" algn="ctr">
              <a:lnSpc>
                <a:spcPts val="4450"/>
              </a:lnSpc>
              <a:buNone/>
            </a:pPr>
            <a:r>
              <a:rPr lang="en-US" sz="4450" b="1" dirty="0">
                <a:solidFill>
                  <a:srgbClr val="3B4E4E"/>
                </a:solidFill>
                <a:latin typeface="Syne Bold" pitchFamily="34" charset="0"/>
                <a:ea typeface="Syne Bold" pitchFamily="34" charset="-122"/>
                <a:cs typeface="Syne Bold" pitchFamily="34" charset="-120"/>
              </a:rPr>
              <a:t>35%</a:t>
            </a:r>
            <a:endParaRPr lang="en-US" sz="4450" dirty="0"/>
          </a:p>
        </p:txBody>
      </p:sp>
      <p:sp>
        <p:nvSpPr>
          <p:cNvPr id="5" name="Text 2"/>
          <p:cNvSpPr/>
          <p:nvPr/>
        </p:nvSpPr>
        <p:spPr>
          <a:xfrm>
            <a:off x="1307425" y="2677597"/>
            <a:ext cx="2430542" cy="268843"/>
          </a:xfrm>
          <a:prstGeom prst="rect">
            <a:avLst/>
          </a:prstGeom>
          <a:noFill/>
          <a:ln/>
        </p:spPr>
        <p:txBody>
          <a:bodyPr wrap="none" lIns="0" tIns="0" rIns="0" bIns="0" rtlCol="0" anchor="t"/>
          <a:lstStyle/>
          <a:p>
            <a:pPr marL="0" indent="0" algn="ctr">
              <a:lnSpc>
                <a:spcPts val="2100"/>
              </a:lnSpc>
              <a:buNone/>
            </a:pPr>
            <a:r>
              <a:rPr lang="en-US" sz="1650" b="1" dirty="0">
                <a:solidFill>
                  <a:srgbClr val="3B4E4E"/>
                </a:solidFill>
                <a:latin typeface="Syne Bold" pitchFamily="34" charset="0"/>
                <a:ea typeface="Syne Bold" pitchFamily="34" charset="-122"/>
                <a:cs typeface="Syne Bold" pitchFamily="34" charset="-120"/>
              </a:rPr>
              <a:t>Завищені очікування</a:t>
            </a:r>
            <a:endParaRPr lang="en-US" sz="1650" dirty="0"/>
          </a:p>
        </p:txBody>
      </p:sp>
      <p:sp>
        <p:nvSpPr>
          <p:cNvPr id="6" name="Text 3"/>
          <p:cNvSpPr/>
          <p:nvPr/>
        </p:nvSpPr>
        <p:spPr>
          <a:xfrm>
            <a:off x="602456" y="3049667"/>
            <a:ext cx="3840480" cy="826175"/>
          </a:xfrm>
          <a:prstGeom prst="rect">
            <a:avLst/>
          </a:prstGeom>
          <a:noFill/>
          <a:ln/>
        </p:spPr>
        <p:txBody>
          <a:bodyPr wrap="square" lIns="0" tIns="0" rIns="0" bIns="0" rtlCol="0" anchor="t"/>
          <a:lstStyle/>
          <a:p>
            <a:pPr marL="0" indent="0" algn="ctr">
              <a:lnSpc>
                <a:spcPts val="2150"/>
              </a:lnSpc>
              <a:buNone/>
            </a:pPr>
            <a:r>
              <a:rPr lang="en-US" sz="1350" dirty="0">
                <a:solidFill>
                  <a:srgbClr val="3B4E4E"/>
                </a:solidFill>
                <a:latin typeface="Overpass Light" pitchFamily="34" charset="0"/>
                <a:ea typeface="Overpass Light" pitchFamily="34" charset="-122"/>
                <a:cs typeface="Overpass Light" pitchFamily="34" charset="-120"/>
              </a:rPr>
              <a:t>Відсоток юнаків, які перебільшують свої очікування щодо освіти, соціального статусу та матеріального благополуччя</a:t>
            </a:r>
            <a:endParaRPr lang="en-US" sz="1350" dirty="0"/>
          </a:p>
        </p:txBody>
      </p:sp>
      <p:sp>
        <p:nvSpPr>
          <p:cNvPr id="7" name="Text 4"/>
          <p:cNvSpPr/>
          <p:nvPr/>
        </p:nvSpPr>
        <p:spPr>
          <a:xfrm>
            <a:off x="4701064" y="1894523"/>
            <a:ext cx="3840480" cy="568047"/>
          </a:xfrm>
          <a:prstGeom prst="rect">
            <a:avLst/>
          </a:prstGeom>
          <a:noFill/>
          <a:ln/>
        </p:spPr>
        <p:txBody>
          <a:bodyPr wrap="none" lIns="0" tIns="0" rIns="0" bIns="0" rtlCol="0" anchor="t"/>
          <a:lstStyle/>
          <a:p>
            <a:pPr marL="0" indent="0" algn="ctr">
              <a:lnSpc>
                <a:spcPts val="4450"/>
              </a:lnSpc>
              <a:buNone/>
            </a:pPr>
            <a:r>
              <a:rPr lang="en-US" sz="4450" b="1" dirty="0">
                <a:solidFill>
                  <a:srgbClr val="3B4E4E"/>
                </a:solidFill>
                <a:latin typeface="Syne Bold" pitchFamily="34" charset="0"/>
                <a:ea typeface="Syne Bold" pitchFamily="34" charset="-122"/>
                <a:cs typeface="Syne Bold" pitchFamily="34" charset="-120"/>
              </a:rPr>
              <a:t>70%</a:t>
            </a:r>
            <a:endParaRPr lang="en-US" sz="4450" dirty="0"/>
          </a:p>
        </p:txBody>
      </p:sp>
      <p:sp>
        <p:nvSpPr>
          <p:cNvPr id="8" name="Text 5"/>
          <p:cNvSpPr/>
          <p:nvPr/>
        </p:nvSpPr>
        <p:spPr>
          <a:xfrm>
            <a:off x="5460563" y="2677597"/>
            <a:ext cx="2321481" cy="268843"/>
          </a:xfrm>
          <a:prstGeom prst="rect">
            <a:avLst/>
          </a:prstGeom>
          <a:noFill/>
          <a:ln/>
        </p:spPr>
        <p:txBody>
          <a:bodyPr wrap="none" lIns="0" tIns="0" rIns="0" bIns="0" rtlCol="0" anchor="t"/>
          <a:lstStyle/>
          <a:p>
            <a:pPr marL="0" indent="0" algn="ctr">
              <a:lnSpc>
                <a:spcPts val="2100"/>
              </a:lnSpc>
              <a:buNone/>
            </a:pPr>
            <a:r>
              <a:rPr lang="en-US" sz="1650" b="1" dirty="0">
                <a:solidFill>
                  <a:srgbClr val="3B4E4E"/>
                </a:solidFill>
                <a:latin typeface="Syne Bold" pitchFamily="34" charset="0"/>
                <a:ea typeface="Syne Bold" pitchFamily="34" charset="-122"/>
                <a:cs typeface="Syne Bold" pitchFamily="34" charset="-120"/>
              </a:rPr>
              <a:t>Реалістичні погляди</a:t>
            </a:r>
            <a:endParaRPr lang="en-US" sz="1650" dirty="0"/>
          </a:p>
        </p:txBody>
      </p:sp>
      <p:sp>
        <p:nvSpPr>
          <p:cNvPr id="9" name="Text 6"/>
          <p:cNvSpPr/>
          <p:nvPr/>
        </p:nvSpPr>
        <p:spPr>
          <a:xfrm>
            <a:off x="4701064" y="3049667"/>
            <a:ext cx="3840480" cy="826175"/>
          </a:xfrm>
          <a:prstGeom prst="rect">
            <a:avLst/>
          </a:prstGeom>
          <a:noFill/>
          <a:ln/>
        </p:spPr>
        <p:txBody>
          <a:bodyPr wrap="square" lIns="0" tIns="0" rIns="0" bIns="0" rtlCol="0" anchor="t"/>
          <a:lstStyle/>
          <a:p>
            <a:pPr marL="0" indent="0" algn="ctr">
              <a:lnSpc>
                <a:spcPts val="2150"/>
              </a:lnSpc>
              <a:buNone/>
            </a:pPr>
            <a:r>
              <a:rPr lang="en-US" sz="1350" dirty="0">
                <a:solidFill>
                  <a:srgbClr val="3B4E4E"/>
                </a:solidFill>
                <a:latin typeface="Overpass Light" pitchFamily="34" charset="0"/>
                <a:ea typeface="Overpass Light" pitchFamily="34" charset="-122"/>
                <a:cs typeface="Overpass Light" pitchFamily="34" charset="-120"/>
              </a:rPr>
              <a:t>Відсоток юнаків з реалістичними очікуваннями стосовно майбутньої професійної діяльності та сімейного життя</a:t>
            </a:r>
            <a:endParaRPr lang="en-US" sz="1350" dirty="0"/>
          </a:p>
        </p:txBody>
      </p:sp>
      <p:sp>
        <p:nvSpPr>
          <p:cNvPr id="10" name="Text 7"/>
          <p:cNvSpPr/>
          <p:nvPr/>
        </p:nvSpPr>
        <p:spPr>
          <a:xfrm>
            <a:off x="2651760" y="4478179"/>
            <a:ext cx="3840480" cy="568047"/>
          </a:xfrm>
          <a:prstGeom prst="rect">
            <a:avLst/>
          </a:prstGeom>
          <a:noFill/>
          <a:ln/>
        </p:spPr>
        <p:txBody>
          <a:bodyPr wrap="none" lIns="0" tIns="0" rIns="0" bIns="0" rtlCol="0" anchor="t"/>
          <a:lstStyle/>
          <a:p>
            <a:pPr marL="0" indent="0" algn="ctr">
              <a:lnSpc>
                <a:spcPts val="4450"/>
              </a:lnSpc>
              <a:buNone/>
            </a:pPr>
            <a:r>
              <a:rPr lang="en-US" sz="4450" b="1" dirty="0">
                <a:solidFill>
                  <a:srgbClr val="3B4E4E"/>
                </a:solidFill>
                <a:latin typeface="Syne Bold" pitchFamily="34" charset="0"/>
                <a:ea typeface="Syne Bold" pitchFamily="34" charset="-122"/>
                <a:cs typeface="Syne Bold" pitchFamily="34" charset="-120"/>
              </a:rPr>
              <a:t>65%</a:t>
            </a:r>
            <a:endParaRPr lang="en-US" sz="4450" dirty="0"/>
          </a:p>
        </p:txBody>
      </p:sp>
      <p:sp>
        <p:nvSpPr>
          <p:cNvPr id="11" name="Text 8"/>
          <p:cNvSpPr/>
          <p:nvPr/>
        </p:nvSpPr>
        <p:spPr>
          <a:xfrm>
            <a:off x="3308628" y="5261253"/>
            <a:ext cx="2526625" cy="268843"/>
          </a:xfrm>
          <a:prstGeom prst="rect">
            <a:avLst/>
          </a:prstGeom>
          <a:noFill/>
          <a:ln/>
        </p:spPr>
        <p:txBody>
          <a:bodyPr wrap="none" lIns="0" tIns="0" rIns="0" bIns="0" rtlCol="0" anchor="t"/>
          <a:lstStyle/>
          <a:p>
            <a:pPr marL="0" indent="0" algn="ctr">
              <a:lnSpc>
                <a:spcPts val="2100"/>
              </a:lnSpc>
              <a:buNone/>
            </a:pPr>
            <a:r>
              <a:rPr lang="en-US" sz="1650" b="1" dirty="0">
                <a:solidFill>
                  <a:srgbClr val="3B4E4E"/>
                </a:solidFill>
                <a:latin typeface="Syne Bold" pitchFamily="34" charset="0"/>
                <a:ea typeface="Syne Bold" pitchFamily="34" charset="-122"/>
                <a:cs typeface="Syne Bold" pitchFamily="34" charset="-120"/>
              </a:rPr>
              <a:t>Емоційна стабільність</a:t>
            </a:r>
            <a:endParaRPr lang="en-US" sz="1650" dirty="0"/>
          </a:p>
        </p:txBody>
      </p:sp>
      <p:sp>
        <p:nvSpPr>
          <p:cNvPr id="12" name="Text 9"/>
          <p:cNvSpPr/>
          <p:nvPr/>
        </p:nvSpPr>
        <p:spPr>
          <a:xfrm>
            <a:off x="2651760" y="5633323"/>
            <a:ext cx="3840480" cy="826175"/>
          </a:xfrm>
          <a:prstGeom prst="rect">
            <a:avLst/>
          </a:prstGeom>
          <a:noFill/>
          <a:ln/>
        </p:spPr>
        <p:txBody>
          <a:bodyPr wrap="square" lIns="0" tIns="0" rIns="0" bIns="0" rtlCol="0" anchor="t"/>
          <a:lstStyle/>
          <a:p>
            <a:pPr marL="0" indent="0" algn="ctr">
              <a:lnSpc>
                <a:spcPts val="2150"/>
              </a:lnSpc>
              <a:buNone/>
            </a:pPr>
            <a:r>
              <a:rPr lang="en-US" sz="1350" dirty="0">
                <a:solidFill>
                  <a:srgbClr val="3B4E4E"/>
                </a:solidFill>
                <a:latin typeface="Overpass Light" pitchFamily="34" charset="0"/>
                <a:ea typeface="Overpass Light" pitchFamily="34" charset="-122"/>
                <a:cs typeface="Overpass Light" pitchFamily="34" charset="-120"/>
              </a:rPr>
              <a:t>Відсоток юнаків, які демонструють здатність керувати своїми почуттями та контролювати емоції</a:t>
            </a:r>
            <a:endParaRPr lang="en-US" sz="1350" dirty="0"/>
          </a:p>
        </p:txBody>
      </p:sp>
      <p:sp>
        <p:nvSpPr>
          <p:cNvPr id="13" name="Text 10"/>
          <p:cNvSpPr/>
          <p:nvPr/>
        </p:nvSpPr>
        <p:spPr>
          <a:xfrm>
            <a:off x="602456" y="6653093"/>
            <a:ext cx="7939087" cy="1101566"/>
          </a:xfrm>
          <a:prstGeom prst="rect">
            <a:avLst/>
          </a:prstGeom>
          <a:noFill/>
          <a:ln/>
        </p:spPr>
        <p:txBody>
          <a:bodyPr wrap="square" lIns="0" tIns="0" rIns="0" bIns="0" rtlCol="0" anchor="t"/>
          <a:lstStyle/>
          <a:p>
            <a:pPr marL="0" indent="0" algn="l">
              <a:lnSpc>
                <a:spcPts val="2150"/>
              </a:lnSpc>
              <a:buNone/>
            </a:pPr>
            <a:r>
              <a:rPr lang="en-US" sz="1350" dirty="0">
                <a:solidFill>
                  <a:srgbClr val="3B4E4E"/>
                </a:solidFill>
                <a:latin typeface="Overpass Light" pitchFamily="34" charset="0"/>
                <a:ea typeface="Overpass Light" pitchFamily="34" charset="-122"/>
                <a:cs typeface="Overpass Light" pitchFamily="34" charset="-120"/>
              </a:rPr>
              <a:t>Юнаки та юначки зазвичай мають реалістичні очікування стосовно своєї майбутньої професійної діяльності та сімейного життя. Проте вони часто перебільшують свої очікування щодо освіти, соціального статусу та матеріального благополуччя. Це може викликати емоційні турботи, які потребують контролю.</a:t>
            </a:r>
            <a:endParaRPr lang="en-US" sz="13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0448" y="596622"/>
            <a:ext cx="9849088" cy="652105"/>
          </a:xfrm>
          <a:prstGeom prst="rect">
            <a:avLst/>
          </a:prstGeom>
          <a:noFill/>
          <a:ln/>
        </p:spPr>
        <p:txBody>
          <a:bodyPr wrap="none" lIns="0" tIns="0" rIns="0" bIns="0" rtlCol="0" anchor="t"/>
          <a:lstStyle/>
          <a:p>
            <a:pPr marL="0" indent="0" algn="l">
              <a:lnSpc>
                <a:spcPts val="5100"/>
              </a:lnSpc>
              <a:buNone/>
            </a:pPr>
            <a:r>
              <a:rPr lang="en-US" sz="4100" b="1" dirty="0">
                <a:solidFill>
                  <a:srgbClr val="233939"/>
                </a:solidFill>
                <a:latin typeface="Syne Bold" pitchFamily="34" charset="0"/>
                <a:ea typeface="Syne Bold" pitchFamily="34" charset="-122"/>
                <a:cs typeface="Syne Bold" pitchFamily="34" charset="-120"/>
              </a:rPr>
              <a:t>Дослідження розпізнавання емоцій</a:t>
            </a:r>
            <a:endParaRPr lang="en-US" sz="4100" dirty="0"/>
          </a:p>
        </p:txBody>
      </p:sp>
      <p:pic>
        <p:nvPicPr>
          <p:cNvPr id="3" name="Image 0" descr="preencoded.png"/>
          <p:cNvPicPr>
            <a:picLocks noChangeAspect="1"/>
          </p:cNvPicPr>
          <p:nvPr/>
        </p:nvPicPr>
        <p:blipFill>
          <a:blip r:embed="rId3"/>
          <a:stretch>
            <a:fillRect/>
          </a:stretch>
        </p:blipFill>
        <p:spPr>
          <a:xfrm>
            <a:off x="730448" y="1666042"/>
            <a:ext cx="4181118" cy="2584013"/>
          </a:xfrm>
          <a:prstGeom prst="rect">
            <a:avLst/>
          </a:prstGeom>
        </p:spPr>
      </p:pic>
      <p:sp>
        <p:nvSpPr>
          <p:cNvPr id="4" name="Text 1"/>
          <p:cNvSpPr/>
          <p:nvPr/>
        </p:nvSpPr>
        <p:spPr>
          <a:xfrm>
            <a:off x="730448" y="4510921"/>
            <a:ext cx="3891082" cy="325993"/>
          </a:xfrm>
          <a:prstGeom prst="rect">
            <a:avLst/>
          </a:prstGeom>
          <a:noFill/>
          <a:ln/>
        </p:spPr>
        <p:txBody>
          <a:bodyPr wrap="none" lIns="0" tIns="0" rIns="0" bIns="0" rtlCol="0" anchor="t"/>
          <a:lstStyle/>
          <a:p>
            <a:pPr marL="0" indent="0" algn="l">
              <a:lnSpc>
                <a:spcPts val="2550"/>
              </a:lnSpc>
              <a:buNone/>
            </a:pPr>
            <a:r>
              <a:rPr lang="en-US" sz="2050" b="1" dirty="0">
                <a:solidFill>
                  <a:srgbClr val="3B4E4E"/>
                </a:solidFill>
                <a:latin typeface="Syne Bold" pitchFamily="34" charset="0"/>
                <a:ea typeface="Syne Bold" pitchFamily="34" charset="-122"/>
                <a:cs typeface="Syne Bold" pitchFamily="34" charset="-120"/>
              </a:rPr>
              <a:t>Методика "Словник емоцій"</a:t>
            </a:r>
            <a:endParaRPr lang="en-US" sz="2050" dirty="0"/>
          </a:p>
        </p:txBody>
      </p:sp>
      <p:sp>
        <p:nvSpPr>
          <p:cNvPr id="5" name="Text 2"/>
          <p:cNvSpPr/>
          <p:nvPr/>
        </p:nvSpPr>
        <p:spPr>
          <a:xfrm>
            <a:off x="730448" y="4962049"/>
            <a:ext cx="4181118" cy="2670810"/>
          </a:xfrm>
          <a:prstGeom prst="rect">
            <a:avLst/>
          </a:prstGeom>
          <a:noFill/>
          <a:ln/>
        </p:spPr>
        <p:txBody>
          <a:bodyPr wrap="square" lIns="0" tIns="0" rIns="0" bIns="0" rtlCol="0" anchor="t"/>
          <a:lstStyle/>
          <a:p>
            <a:pPr marL="0" indent="0" algn="l">
              <a:lnSpc>
                <a:spcPts val="2600"/>
              </a:lnSpc>
              <a:buNone/>
            </a:pPr>
            <a:r>
              <a:rPr lang="en-US" sz="1600" dirty="0">
                <a:solidFill>
                  <a:srgbClr val="3B4E4E"/>
                </a:solidFill>
                <a:latin typeface="Overpass Light" pitchFamily="34" charset="0"/>
                <a:ea typeface="Overpass Light" pitchFamily="34" charset="-122"/>
                <a:cs typeface="Overpass Light" pitchFamily="34" charset="-120"/>
              </a:rPr>
              <a:t>Е. Іванова досліджувала здатність розпізнавати емоції за допомогою міміки як структурний елемент емоційного інтелекту. Для оцінки здатності до вербалізації було використано методику "Словник емоцій", яка дозволяє виявити обсяг активного словника кожного випробуваного.</a:t>
            </a:r>
            <a:endParaRPr lang="en-US" sz="1600" dirty="0"/>
          </a:p>
        </p:txBody>
      </p:sp>
      <p:pic>
        <p:nvPicPr>
          <p:cNvPr id="6" name="Image 1" descr="preencoded.png"/>
          <p:cNvPicPr>
            <a:picLocks noChangeAspect="1"/>
          </p:cNvPicPr>
          <p:nvPr/>
        </p:nvPicPr>
        <p:blipFill>
          <a:blip r:embed="rId4"/>
          <a:stretch>
            <a:fillRect/>
          </a:stretch>
        </p:blipFill>
        <p:spPr>
          <a:xfrm>
            <a:off x="5224582" y="1666042"/>
            <a:ext cx="4181118" cy="2584013"/>
          </a:xfrm>
          <a:prstGeom prst="rect">
            <a:avLst/>
          </a:prstGeom>
        </p:spPr>
      </p:pic>
      <p:sp>
        <p:nvSpPr>
          <p:cNvPr id="7" name="Text 3"/>
          <p:cNvSpPr/>
          <p:nvPr/>
        </p:nvSpPr>
        <p:spPr>
          <a:xfrm>
            <a:off x="5224582" y="4510921"/>
            <a:ext cx="3950851" cy="325993"/>
          </a:xfrm>
          <a:prstGeom prst="rect">
            <a:avLst/>
          </a:prstGeom>
          <a:noFill/>
          <a:ln/>
        </p:spPr>
        <p:txBody>
          <a:bodyPr wrap="none" lIns="0" tIns="0" rIns="0" bIns="0" rtlCol="0" anchor="t"/>
          <a:lstStyle/>
          <a:p>
            <a:pPr marL="0" indent="0" algn="l">
              <a:lnSpc>
                <a:spcPts val="2550"/>
              </a:lnSpc>
              <a:buNone/>
            </a:pPr>
            <a:r>
              <a:rPr lang="en-US" sz="2050" b="1" dirty="0">
                <a:solidFill>
                  <a:srgbClr val="3B4E4E"/>
                </a:solidFill>
                <a:latin typeface="Syne Bold" pitchFamily="34" charset="0"/>
                <a:ea typeface="Syne Bold" pitchFamily="34" charset="-122"/>
                <a:cs typeface="Syne Bold" pitchFamily="34" charset="-120"/>
              </a:rPr>
              <a:t>Дослідження Т. Березовської</a:t>
            </a:r>
            <a:endParaRPr lang="en-US" sz="2050" dirty="0"/>
          </a:p>
        </p:txBody>
      </p:sp>
      <p:sp>
        <p:nvSpPr>
          <p:cNvPr id="8" name="Text 4"/>
          <p:cNvSpPr/>
          <p:nvPr/>
        </p:nvSpPr>
        <p:spPr>
          <a:xfrm>
            <a:off x="5224582" y="4962049"/>
            <a:ext cx="4181118" cy="2336959"/>
          </a:xfrm>
          <a:prstGeom prst="rect">
            <a:avLst/>
          </a:prstGeom>
          <a:noFill/>
          <a:ln/>
        </p:spPr>
        <p:txBody>
          <a:bodyPr wrap="square" lIns="0" tIns="0" rIns="0" bIns="0" rtlCol="0" anchor="t"/>
          <a:lstStyle/>
          <a:p>
            <a:pPr marL="0" indent="0" algn="l">
              <a:lnSpc>
                <a:spcPts val="2600"/>
              </a:lnSpc>
              <a:buNone/>
            </a:pPr>
            <a:r>
              <a:rPr lang="en-US" sz="1600" dirty="0">
                <a:solidFill>
                  <a:srgbClr val="3B4E4E"/>
                </a:solidFill>
                <a:latin typeface="Overpass Light" pitchFamily="34" charset="0"/>
                <a:ea typeface="Overpass Light" pitchFamily="34" charset="-122"/>
                <a:cs typeface="Overpass Light" pitchFamily="34" charset="-120"/>
              </a:rPr>
              <a:t>Дослідження Т. Березовської демонструє, що спеціально організоване навчання та виховання може сприяти розвитку емоційного інтелекту. Активна участь у навчальному процесі сприяє розширенню емоційної компетентності у старшокласників.</a:t>
            </a:r>
            <a:endParaRPr lang="en-US" sz="1600" dirty="0"/>
          </a:p>
        </p:txBody>
      </p:sp>
      <p:pic>
        <p:nvPicPr>
          <p:cNvPr id="9" name="Image 2" descr="preencoded.png"/>
          <p:cNvPicPr>
            <a:picLocks noChangeAspect="1"/>
          </p:cNvPicPr>
          <p:nvPr/>
        </p:nvPicPr>
        <p:blipFill>
          <a:blip r:embed="rId5"/>
          <a:stretch>
            <a:fillRect/>
          </a:stretch>
        </p:blipFill>
        <p:spPr>
          <a:xfrm>
            <a:off x="9718715" y="1666042"/>
            <a:ext cx="4181237" cy="2584133"/>
          </a:xfrm>
          <a:prstGeom prst="rect">
            <a:avLst/>
          </a:prstGeom>
        </p:spPr>
      </p:pic>
      <p:sp>
        <p:nvSpPr>
          <p:cNvPr id="10" name="Text 5"/>
          <p:cNvSpPr/>
          <p:nvPr/>
        </p:nvSpPr>
        <p:spPr>
          <a:xfrm>
            <a:off x="9718715" y="4511040"/>
            <a:ext cx="2861310" cy="325993"/>
          </a:xfrm>
          <a:prstGeom prst="rect">
            <a:avLst/>
          </a:prstGeom>
          <a:noFill/>
          <a:ln/>
        </p:spPr>
        <p:txBody>
          <a:bodyPr wrap="none" lIns="0" tIns="0" rIns="0" bIns="0" rtlCol="0" anchor="t"/>
          <a:lstStyle/>
          <a:p>
            <a:pPr marL="0" indent="0" algn="l">
              <a:lnSpc>
                <a:spcPts val="2550"/>
              </a:lnSpc>
              <a:buNone/>
            </a:pPr>
            <a:r>
              <a:rPr lang="en-US" sz="2050" b="1" dirty="0">
                <a:solidFill>
                  <a:srgbClr val="3B4E4E"/>
                </a:solidFill>
                <a:latin typeface="Syne Bold" pitchFamily="34" charset="0"/>
                <a:ea typeface="Syne Bold" pitchFamily="34" charset="-122"/>
                <a:cs typeface="Syne Bold" pitchFamily="34" charset="-120"/>
              </a:rPr>
              <a:t>Гендерні відмінності</a:t>
            </a:r>
            <a:endParaRPr lang="en-US" sz="2050" dirty="0"/>
          </a:p>
        </p:txBody>
      </p:sp>
      <p:sp>
        <p:nvSpPr>
          <p:cNvPr id="11" name="Text 6"/>
          <p:cNvSpPr/>
          <p:nvPr/>
        </p:nvSpPr>
        <p:spPr>
          <a:xfrm>
            <a:off x="9718715" y="4962168"/>
            <a:ext cx="4181237" cy="1669256"/>
          </a:xfrm>
          <a:prstGeom prst="rect">
            <a:avLst/>
          </a:prstGeom>
          <a:noFill/>
          <a:ln/>
        </p:spPr>
        <p:txBody>
          <a:bodyPr wrap="square" lIns="0" tIns="0" rIns="0" bIns="0" rtlCol="0" anchor="t"/>
          <a:lstStyle/>
          <a:p>
            <a:pPr marL="0" indent="0" algn="l">
              <a:lnSpc>
                <a:spcPts val="2600"/>
              </a:lnSpc>
              <a:buNone/>
            </a:pPr>
            <a:r>
              <a:rPr lang="en-US" sz="1600" dirty="0">
                <a:solidFill>
                  <a:srgbClr val="3B4E4E"/>
                </a:solidFill>
                <a:latin typeface="Overpass Light" pitchFamily="34" charset="0"/>
                <a:ea typeface="Overpass Light" pitchFamily="34" charset="-122"/>
                <a:cs typeface="Overpass Light" pitchFamily="34" charset="-120"/>
              </a:rPr>
              <a:t>У хлопців розвиток емоційного інтелекту проявляється у збільшенні здатності розпізнавати емоції інших людей, а у дівчат – у поліпшенні управління власною емоційною сферою.</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687348" y="540068"/>
            <a:ext cx="13255704" cy="1227534"/>
          </a:xfrm>
          <a:prstGeom prst="rect">
            <a:avLst/>
          </a:prstGeom>
          <a:noFill/>
          <a:ln/>
        </p:spPr>
        <p:txBody>
          <a:bodyPr wrap="square" lIns="0" tIns="0" rIns="0" bIns="0" rtlCol="0" anchor="t"/>
          <a:lstStyle/>
          <a:p>
            <a:pPr marL="0" indent="0" algn="l">
              <a:lnSpc>
                <a:spcPts val="4800"/>
              </a:lnSpc>
              <a:buNone/>
            </a:pPr>
            <a:r>
              <a:rPr lang="en-US" sz="3850" b="1" dirty="0">
                <a:solidFill>
                  <a:srgbClr val="233939"/>
                </a:solidFill>
                <a:latin typeface="Syne Bold" pitchFamily="34" charset="0"/>
                <a:ea typeface="Syne Bold" pitchFamily="34" charset="-122"/>
                <a:cs typeface="Syne Bold" pitchFamily="34" charset="-120"/>
              </a:rPr>
              <a:t>Висновки щодо емоційного інтелекту в юнацькому віці</a:t>
            </a:r>
            <a:endParaRPr lang="en-US" sz="3850" dirty="0"/>
          </a:p>
        </p:txBody>
      </p:sp>
      <p:pic>
        <p:nvPicPr>
          <p:cNvPr id="3" name="Image 0" descr="preencoded.png"/>
          <p:cNvPicPr>
            <a:picLocks noChangeAspect="1"/>
          </p:cNvPicPr>
          <p:nvPr/>
        </p:nvPicPr>
        <p:blipFill>
          <a:blip r:embed="rId3"/>
          <a:stretch>
            <a:fillRect/>
          </a:stretch>
        </p:blipFill>
        <p:spPr>
          <a:xfrm>
            <a:off x="694968" y="2287786"/>
            <a:ext cx="3192304" cy="3192304"/>
          </a:xfrm>
          <a:prstGeom prst="rect">
            <a:avLst/>
          </a:prstGeom>
        </p:spPr>
      </p:pic>
      <p:pic>
        <p:nvPicPr>
          <p:cNvPr id="4" name="Image 1" descr="preencoded.png"/>
          <p:cNvPicPr>
            <a:picLocks noChangeAspect="1"/>
          </p:cNvPicPr>
          <p:nvPr/>
        </p:nvPicPr>
        <p:blipFill>
          <a:blip r:embed="rId4"/>
          <a:stretch>
            <a:fillRect/>
          </a:stretch>
        </p:blipFill>
        <p:spPr>
          <a:xfrm>
            <a:off x="4044315" y="2287786"/>
            <a:ext cx="3192304" cy="3192304"/>
          </a:xfrm>
          <a:prstGeom prst="rect">
            <a:avLst/>
          </a:prstGeom>
        </p:spPr>
      </p:pic>
      <p:pic>
        <p:nvPicPr>
          <p:cNvPr id="5" name="Image 2" descr="preencoded.png"/>
          <p:cNvPicPr>
            <a:picLocks noChangeAspect="1"/>
          </p:cNvPicPr>
          <p:nvPr/>
        </p:nvPicPr>
        <p:blipFill>
          <a:blip r:embed="rId5"/>
          <a:stretch>
            <a:fillRect/>
          </a:stretch>
        </p:blipFill>
        <p:spPr>
          <a:xfrm>
            <a:off x="7393662" y="2287786"/>
            <a:ext cx="3192304" cy="3192304"/>
          </a:xfrm>
          <a:prstGeom prst="rect">
            <a:avLst/>
          </a:prstGeom>
        </p:spPr>
      </p:pic>
      <p:pic>
        <p:nvPicPr>
          <p:cNvPr id="6" name="Image 3" descr="preencoded.png"/>
          <p:cNvPicPr>
            <a:picLocks noChangeAspect="1"/>
          </p:cNvPicPr>
          <p:nvPr/>
        </p:nvPicPr>
        <p:blipFill>
          <a:blip r:embed="rId6"/>
          <a:stretch>
            <a:fillRect/>
          </a:stretch>
        </p:blipFill>
        <p:spPr>
          <a:xfrm>
            <a:off x="10743009" y="2287786"/>
            <a:ext cx="3192423" cy="3192423"/>
          </a:xfrm>
          <a:prstGeom prst="rect">
            <a:avLst/>
          </a:prstGeom>
        </p:spPr>
      </p:pic>
      <p:sp>
        <p:nvSpPr>
          <p:cNvPr id="7" name="Text 1"/>
          <p:cNvSpPr/>
          <p:nvPr/>
        </p:nvSpPr>
        <p:spPr>
          <a:xfrm>
            <a:off x="687348" y="5828467"/>
            <a:ext cx="13255704" cy="942975"/>
          </a:xfrm>
          <a:prstGeom prst="rect">
            <a:avLst/>
          </a:prstGeom>
          <a:noFill/>
          <a:ln/>
        </p:spPr>
        <p:txBody>
          <a:bodyPr wrap="square" lIns="0" tIns="0" rIns="0" bIns="0" rtlCol="0" anchor="t"/>
          <a:lstStyle/>
          <a:p>
            <a:pPr marL="0" indent="0" algn="l">
              <a:lnSpc>
                <a:spcPts val="2450"/>
              </a:lnSpc>
              <a:buNone/>
            </a:pPr>
            <a:r>
              <a:rPr lang="en-US" sz="1500" dirty="0">
                <a:solidFill>
                  <a:srgbClr val="3B4E4E"/>
                </a:solidFill>
                <a:latin typeface="Overpass Light" pitchFamily="34" charset="0"/>
                <a:ea typeface="Overpass Light" pitchFamily="34" charset="-122"/>
                <a:cs typeface="Overpass Light" pitchFamily="34" charset="-120"/>
              </a:rPr>
              <a:t>Юнацький вік є критичним періодом для розвитку </a:t>
            </a:r>
            <a:r>
              <a:rPr lang="en-US" sz="1500" dirty="0" err="1">
                <a:solidFill>
                  <a:srgbClr val="3B4E4E"/>
                </a:solidFill>
                <a:latin typeface="Overpass Light" pitchFamily="34" charset="0"/>
                <a:ea typeface="Overpass Light" pitchFamily="34" charset="-122"/>
                <a:cs typeface="Overpass Light" pitchFamily="34" charset="-120"/>
              </a:rPr>
              <a:t>емоційного</a:t>
            </a:r>
            <a:r>
              <a:rPr lang="en-US" sz="1500" dirty="0">
                <a:solidFill>
                  <a:srgbClr val="3B4E4E"/>
                </a:solidFill>
                <a:latin typeface="Overpass Light" pitchFamily="34" charset="0"/>
                <a:ea typeface="Overpass Light" pitchFamily="34" charset="-122"/>
                <a:cs typeface="Overpass Light" pitchFamily="34" charset="-120"/>
              </a:rPr>
              <a:t> </a:t>
            </a:r>
            <a:r>
              <a:rPr lang="en-US" sz="1500" dirty="0" err="1">
                <a:solidFill>
                  <a:srgbClr val="3B4E4E"/>
                </a:solidFill>
                <a:latin typeface="Overpass Light" pitchFamily="34" charset="0"/>
                <a:ea typeface="Overpass Light" pitchFamily="34" charset="-122"/>
                <a:cs typeface="Overpass Light" pitchFamily="34" charset="-120"/>
              </a:rPr>
              <a:t>інтелекту</a:t>
            </a:r>
            <a:r>
              <a:rPr lang="uk-UA" sz="1500" dirty="0">
                <a:solidFill>
                  <a:srgbClr val="3B4E4E"/>
                </a:solidFill>
                <a:latin typeface="Overpass Light" pitchFamily="34" charset="0"/>
                <a:ea typeface="Overpass Light" pitchFamily="34" charset="-122"/>
                <a:cs typeface="Overpass Light" pitchFamily="34" charset="-120"/>
              </a:rPr>
              <a:t> та емоційний інтелект продовжує розвиватися на етапі дорослості. </a:t>
            </a:r>
            <a:r>
              <a:rPr lang="en-US" sz="1500" dirty="0">
                <a:solidFill>
                  <a:srgbClr val="3B4E4E"/>
                </a:solidFill>
                <a:latin typeface="Overpass Light" pitchFamily="34" charset="0"/>
                <a:ea typeface="Overpass Light" pitchFamily="34" charset="-122"/>
                <a:cs typeface="Overpass Light" pitchFamily="34" charset="-120"/>
              </a:rPr>
              <a:t>У </a:t>
            </a:r>
            <a:r>
              <a:rPr lang="uk-UA" sz="1500" dirty="0">
                <a:solidFill>
                  <a:srgbClr val="3B4E4E"/>
                </a:solidFill>
                <a:latin typeface="Overpass Light" pitchFamily="34" charset="0"/>
                <a:ea typeface="Overpass Light" pitchFamily="34" charset="-122"/>
                <a:cs typeface="Overpass Light" pitchFamily="34" charset="-120"/>
              </a:rPr>
              <a:t>юнацькому</a:t>
            </a:r>
            <a:r>
              <a:rPr lang="en-US" sz="1500" dirty="0">
                <a:solidFill>
                  <a:srgbClr val="3B4E4E"/>
                </a:solidFill>
                <a:latin typeface="Overpass Light" pitchFamily="34" charset="0"/>
                <a:ea typeface="Overpass Light" pitchFamily="34" charset="-122"/>
                <a:cs typeface="Overpass Light" pitchFamily="34" charset="-120"/>
              </a:rPr>
              <a:t> </a:t>
            </a:r>
            <a:r>
              <a:rPr lang="uk-UA" sz="1500" dirty="0">
                <a:solidFill>
                  <a:srgbClr val="3B4E4E"/>
                </a:solidFill>
                <a:latin typeface="Overpass Light" pitchFamily="34" charset="0"/>
                <a:ea typeface="Overpass Light" pitchFamily="34" charset="-122"/>
                <a:cs typeface="Overpass Light" pitchFamily="34" charset="-120"/>
              </a:rPr>
              <a:t>віці</a:t>
            </a:r>
            <a:r>
              <a:rPr lang="en-US" sz="1500" dirty="0">
                <a:solidFill>
                  <a:srgbClr val="3B4E4E"/>
                </a:solidFill>
                <a:latin typeface="Overpass Light" pitchFamily="34" charset="0"/>
                <a:ea typeface="Overpass Light" pitchFamily="34" charset="-122"/>
                <a:cs typeface="Overpass Light" pitchFamily="34" charset="-120"/>
              </a:rPr>
              <a:t> формуються основи емоційної життєвої сфери, яка потім впливає на емоційне становище в дорослому житті. Молодь має особливу емоційну чутливість, і за наявності сприятливих умов можуть активно розкриватися всі можливості емоцій.</a:t>
            </a:r>
            <a:endParaRPr lang="en-US" sz="1500" dirty="0"/>
          </a:p>
        </p:txBody>
      </p:sp>
      <p:sp>
        <p:nvSpPr>
          <p:cNvPr id="8" name="Text 2"/>
          <p:cNvSpPr/>
          <p:nvPr/>
        </p:nvSpPr>
        <p:spPr>
          <a:xfrm>
            <a:off x="687348" y="6992302"/>
            <a:ext cx="13255704" cy="942975"/>
          </a:xfrm>
          <a:prstGeom prst="rect">
            <a:avLst/>
          </a:prstGeom>
          <a:noFill/>
          <a:ln/>
        </p:spPr>
        <p:txBody>
          <a:bodyPr wrap="square" lIns="0" tIns="0" rIns="0" bIns="0" rtlCol="0" anchor="t"/>
          <a:lstStyle/>
          <a:p>
            <a:pPr marL="0" indent="0" algn="l">
              <a:lnSpc>
                <a:spcPts val="2450"/>
              </a:lnSpc>
              <a:buNone/>
            </a:pPr>
            <a:r>
              <a:rPr lang="en-US" sz="1500" dirty="0">
                <a:solidFill>
                  <a:srgbClr val="3B4E4E"/>
                </a:solidFill>
                <a:latin typeface="Overpass Light" pitchFamily="34" charset="0"/>
                <a:ea typeface="Overpass Light" pitchFamily="34" charset="-122"/>
                <a:cs typeface="Overpass Light" pitchFamily="34" charset="-120"/>
              </a:rPr>
              <a:t>Спілкування стає ключовим типом активності, який сприяє розвитку особистості та формуванню нових здібностей, що є важливими для подальшого повноцінного та гармонійного розвитку. Саме в міжособистісному спілкуванні молода людина відкриває для себе різні емоції та почуття, вчиться їх розпізнавати та керувати ними.</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791533"/>
            <a:ext cx="9241036" cy="708779"/>
          </a:xfrm>
          <a:prstGeom prst="rect">
            <a:avLst/>
          </a:prstGeom>
          <a:noFill/>
          <a:ln/>
        </p:spPr>
        <p:txBody>
          <a:bodyPr wrap="none" lIns="0" tIns="0" rIns="0" bIns="0" rtlCol="0" anchor="t"/>
          <a:lstStyle/>
          <a:p>
            <a:pPr marL="0" indent="0" algn="l">
              <a:lnSpc>
                <a:spcPts val="5550"/>
              </a:lnSpc>
              <a:buNone/>
            </a:pPr>
            <a:r>
              <a:rPr lang="en-US" sz="4450" b="1" dirty="0">
                <a:solidFill>
                  <a:srgbClr val="233939"/>
                </a:solidFill>
                <a:latin typeface="Syne Bold" pitchFamily="34" charset="0"/>
                <a:ea typeface="Syne Bold" pitchFamily="34" charset="-122"/>
                <a:cs typeface="Syne Bold" pitchFamily="34" charset="-120"/>
              </a:rPr>
              <a:t>Вікові межі юнацького періоду</a:t>
            </a:r>
            <a:endParaRPr lang="en-US" sz="4450" dirty="0"/>
          </a:p>
        </p:txBody>
      </p:sp>
      <p:sp>
        <p:nvSpPr>
          <p:cNvPr id="3" name="Text 1"/>
          <p:cNvSpPr/>
          <p:nvPr/>
        </p:nvSpPr>
        <p:spPr>
          <a:xfrm>
            <a:off x="793790" y="306728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33939"/>
                </a:solidFill>
                <a:latin typeface="Syne Bold" pitchFamily="34" charset="0"/>
                <a:ea typeface="Syne Bold" pitchFamily="34" charset="-122"/>
                <a:cs typeface="Syne Bold" pitchFamily="34" charset="-120"/>
              </a:rPr>
              <a:t>Підхід О. Власової</a:t>
            </a:r>
            <a:endParaRPr lang="en-US" sz="2200" dirty="0"/>
          </a:p>
        </p:txBody>
      </p:sp>
      <p:sp>
        <p:nvSpPr>
          <p:cNvPr id="4" name="Text 2"/>
          <p:cNvSpPr/>
          <p:nvPr/>
        </p:nvSpPr>
        <p:spPr>
          <a:xfrm>
            <a:off x="793790" y="3648432"/>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Юнацький вік (14-19 років): етап самовизначення "світ та Я"</a:t>
            </a:r>
            <a:endParaRPr lang="en-US" sz="1750" dirty="0"/>
          </a:p>
        </p:txBody>
      </p:sp>
      <p:sp>
        <p:nvSpPr>
          <p:cNvPr id="5" name="Text 3"/>
          <p:cNvSpPr/>
          <p:nvPr/>
        </p:nvSpPr>
        <p:spPr>
          <a:xfrm>
            <a:off x="793790" y="4578310"/>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Молодість (20-25/30 років): етап "людської близькості"</a:t>
            </a:r>
            <a:endParaRPr lang="en-US" sz="1750" dirty="0"/>
          </a:p>
        </p:txBody>
      </p:sp>
      <p:sp>
        <p:nvSpPr>
          <p:cNvPr id="6" name="Text 4"/>
          <p:cNvSpPr/>
          <p:nvPr/>
        </p:nvSpPr>
        <p:spPr>
          <a:xfrm>
            <a:off x="793790" y="5508188"/>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Дорослість (25/30 років): етап "людської зрілості"</a:t>
            </a:r>
            <a:endParaRPr lang="en-US" sz="1750" dirty="0"/>
          </a:p>
        </p:txBody>
      </p:sp>
      <p:sp>
        <p:nvSpPr>
          <p:cNvPr id="7" name="Text 5"/>
          <p:cNvSpPr/>
          <p:nvPr/>
        </p:nvSpPr>
        <p:spPr>
          <a:xfrm>
            <a:off x="5332928" y="306728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33939"/>
                </a:solidFill>
                <a:latin typeface="Syne Bold" pitchFamily="34" charset="0"/>
                <a:ea typeface="Syne Bold" pitchFamily="34" charset="-122"/>
                <a:cs typeface="Syne Bold" pitchFamily="34" charset="-120"/>
              </a:rPr>
              <a:t>Підхід Е. Еріксона</a:t>
            </a:r>
            <a:endParaRPr lang="en-US" sz="2200" dirty="0"/>
          </a:p>
        </p:txBody>
      </p:sp>
      <p:sp>
        <p:nvSpPr>
          <p:cNvPr id="8" name="Text 6"/>
          <p:cNvSpPr/>
          <p:nvPr/>
        </p:nvSpPr>
        <p:spPr>
          <a:xfrm>
            <a:off x="5332928" y="3648432"/>
            <a:ext cx="3978116" cy="1451610"/>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У контексті "теорії життєвого шляху" Еріксона, юність охоплює етапи від 14 до 30 років, що готує розвиток наступних стадій життя.</a:t>
            </a:r>
            <a:endParaRPr lang="en-US" sz="1750" dirty="0"/>
          </a:p>
        </p:txBody>
      </p:sp>
      <p:sp>
        <p:nvSpPr>
          <p:cNvPr id="9" name="Text 7"/>
          <p:cNvSpPr/>
          <p:nvPr/>
        </p:nvSpPr>
        <p:spPr>
          <a:xfrm>
            <a:off x="9872067" y="306728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33939"/>
                </a:solidFill>
                <a:latin typeface="Syne Bold" pitchFamily="34" charset="0"/>
                <a:ea typeface="Syne Bold" pitchFamily="34" charset="-122"/>
                <a:cs typeface="Syne Bold" pitchFamily="34" charset="-120"/>
              </a:rPr>
              <a:t>Підхід І. Кона</a:t>
            </a:r>
            <a:endParaRPr lang="en-US" sz="2200" dirty="0"/>
          </a:p>
        </p:txBody>
      </p:sp>
      <p:sp>
        <p:nvSpPr>
          <p:cNvPr id="10" name="Text 8"/>
          <p:cNvSpPr/>
          <p:nvPr/>
        </p:nvSpPr>
        <p:spPr>
          <a:xfrm>
            <a:off x="9872067" y="3648432"/>
            <a:ext cx="3978116" cy="2540318"/>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На основі лонгитюдних досліджень, пропонує класифікацію, де перехід від дитинства до зрілості охоплює період від 11-12 років до 23-25 років. Віковий етап з 18 до 25 років називає "пізньою юністю" або "початком дорослішання".</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37937" y="940118"/>
            <a:ext cx="7868126" cy="1138952"/>
          </a:xfrm>
          <a:prstGeom prst="rect">
            <a:avLst/>
          </a:prstGeom>
          <a:noFill/>
          <a:ln/>
        </p:spPr>
        <p:txBody>
          <a:bodyPr wrap="square" lIns="0" tIns="0" rIns="0" bIns="0" rtlCol="0" anchor="t"/>
          <a:lstStyle/>
          <a:p>
            <a:pPr marL="0" indent="0" algn="l">
              <a:lnSpc>
                <a:spcPts val="4450"/>
              </a:lnSpc>
              <a:buNone/>
            </a:pPr>
            <a:r>
              <a:rPr lang="en-US" sz="3550" b="1" dirty="0">
                <a:solidFill>
                  <a:srgbClr val="233939"/>
                </a:solidFill>
                <a:latin typeface="Syne Bold" pitchFamily="34" charset="0"/>
                <a:ea typeface="Syne Bold" pitchFamily="34" charset="-122"/>
                <a:cs typeface="Syne Bold" pitchFamily="34" charset="-120"/>
              </a:rPr>
              <a:t>Значення емоційного інтелекту в юнацькому віці</a:t>
            </a:r>
            <a:endParaRPr lang="en-US" sz="3550" dirty="0"/>
          </a:p>
        </p:txBody>
      </p:sp>
      <p:sp>
        <p:nvSpPr>
          <p:cNvPr id="4" name="Shape 1"/>
          <p:cNvSpPr/>
          <p:nvPr/>
        </p:nvSpPr>
        <p:spPr>
          <a:xfrm>
            <a:off x="637937" y="2352437"/>
            <a:ext cx="3842980" cy="2814757"/>
          </a:xfrm>
          <a:prstGeom prst="roundRect">
            <a:avLst>
              <a:gd name="adj" fmla="val 2720"/>
            </a:avLst>
          </a:prstGeom>
          <a:solidFill>
            <a:srgbClr val="DDEEE6"/>
          </a:solidFill>
          <a:ln w="7620">
            <a:solidFill>
              <a:srgbClr val="C3D4CC"/>
            </a:solidFill>
            <a:prstDash val="solid"/>
          </a:ln>
        </p:spPr>
        <p:txBody>
          <a:bodyPr/>
          <a:lstStyle/>
          <a:p>
            <a:endParaRPr lang="uk-UA"/>
          </a:p>
        </p:txBody>
      </p:sp>
      <p:sp>
        <p:nvSpPr>
          <p:cNvPr id="5" name="Text 2"/>
          <p:cNvSpPr/>
          <p:nvPr/>
        </p:nvSpPr>
        <p:spPr>
          <a:xfrm>
            <a:off x="827723" y="2542223"/>
            <a:ext cx="2479596" cy="284798"/>
          </a:xfrm>
          <a:prstGeom prst="rect">
            <a:avLst/>
          </a:prstGeom>
          <a:noFill/>
          <a:ln/>
        </p:spPr>
        <p:txBody>
          <a:bodyPr wrap="none" lIns="0" tIns="0" rIns="0" bIns="0" rtlCol="0" anchor="t"/>
          <a:lstStyle/>
          <a:p>
            <a:pPr marL="0" indent="0" algn="l">
              <a:lnSpc>
                <a:spcPts val="2200"/>
              </a:lnSpc>
              <a:buNone/>
            </a:pPr>
            <a:r>
              <a:rPr lang="en-US" sz="1750" b="1" dirty="0">
                <a:solidFill>
                  <a:srgbClr val="3B4E4E"/>
                </a:solidFill>
                <a:latin typeface="Syne Bold" pitchFamily="34" charset="0"/>
                <a:ea typeface="Syne Bold" pitchFamily="34" charset="-122"/>
                <a:cs typeface="Syne Bold" pitchFamily="34" charset="-120"/>
              </a:rPr>
              <a:t>Соціальна адаптація</a:t>
            </a:r>
            <a:endParaRPr lang="en-US" sz="1750" dirty="0"/>
          </a:p>
        </p:txBody>
      </p:sp>
      <p:sp>
        <p:nvSpPr>
          <p:cNvPr id="6" name="Text 3"/>
          <p:cNvSpPr/>
          <p:nvPr/>
        </p:nvSpPr>
        <p:spPr>
          <a:xfrm>
            <a:off x="827723" y="2936319"/>
            <a:ext cx="3463409" cy="2041088"/>
          </a:xfrm>
          <a:prstGeom prst="rect">
            <a:avLst/>
          </a:prstGeom>
          <a:noFill/>
          <a:ln/>
        </p:spPr>
        <p:txBody>
          <a:bodyPr wrap="square" lIns="0" tIns="0" rIns="0" bIns="0" rtlCol="0" anchor="t"/>
          <a:lstStyle/>
          <a:p>
            <a:pPr marL="0" indent="0" algn="l">
              <a:lnSpc>
                <a:spcPts val="2250"/>
              </a:lnSpc>
              <a:buNone/>
            </a:pPr>
            <a:r>
              <a:rPr lang="en-US" sz="1400" dirty="0">
                <a:solidFill>
                  <a:srgbClr val="3B4E4E"/>
                </a:solidFill>
                <a:latin typeface="Overpass Light" pitchFamily="34" charset="0"/>
                <a:ea typeface="Overpass Light" pitchFamily="34" charset="-122"/>
                <a:cs typeface="Overpass Light" pitchFamily="34" charset="-120"/>
              </a:rPr>
              <a:t>Чим більш успішно та вміло молода людина може керувати своїми емоціями, тим більш позитивно її сприймають інші. Розвиток параметрів емоційного інтелекту є ключовим фактором успіху молодих людей у сфері міжособистісного спілкування.</a:t>
            </a:r>
            <a:endParaRPr lang="en-US" sz="1400" dirty="0"/>
          </a:p>
        </p:txBody>
      </p:sp>
      <p:sp>
        <p:nvSpPr>
          <p:cNvPr id="7" name="Shape 4"/>
          <p:cNvSpPr/>
          <p:nvPr/>
        </p:nvSpPr>
        <p:spPr>
          <a:xfrm>
            <a:off x="4663083" y="2352437"/>
            <a:ext cx="3842980" cy="2814757"/>
          </a:xfrm>
          <a:prstGeom prst="roundRect">
            <a:avLst>
              <a:gd name="adj" fmla="val 2720"/>
            </a:avLst>
          </a:prstGeom>
          <a:solidFill>
            <a:srgbClr val="DDEEE6"/>
          </a:solidFill>
          <a:ln w="7620">
            <a:solidFill>
              <a:srgbClr val="C3D4CC"/>
            </a:solidFill>
            <a:prstDash val="solid"/>
          </a:ln>
        </p:spPr>
        <p:txBody>
          <a:bodyPr/>
          <a:lstStyle/>
          <a:p>
            <a:endParaRPr lang="uk-UA"/>
          </a:p>
        </p:txBody>
      </p:sp>
      <p:sp>
        <p:nvSpPr>
          <p:cNvPr id="8" name="Text 5"/>
          <p:cNvSpPr/>
          <p:nvPr/>
        </p:nvSpPr>
        <p:spPr>
          <a:xfrm>
            <a:off x="4852868" y="2542223"/>
            <a:ext cx="2783205" cy="284798"/>
          </a:xfrm>
          <a:prstGeom prst="rect">
            <a:avLst/>
          </a:prstGeom>
          <a:noFill/>
          <a:ln/>
        </p:spPr>
        <p:txBody>
          <a:bodyPr wrap="none" lIns="0" tIns="0" rIns="0" bIns="0" rtlCol="0" anchor="t"/>
          <a:lstStyle/>
          <a:p>
            <a:pPr marL="0" indent="0" algn="l">
              <a:lnSpc>
                <a:spcPts val="2200"/>
              </a:lnSpc>
              <a:buNone/>
            </a:pPr>
            <a:r>
              <a:rPr lang="en-US" sz="1750" b="1" dirty="0">
                <a:solidFill>
                  <a:srgbClr val="3B4E4E"/>
                </a:solidFill>
                <a:latin typeface="Syne Bold" pitchFamily="34" charset="0"/>
                <a:ea typeface="Syne Bold" pitchFamily="34" charset="-122"/>
                <a:cs typeface="Syne Bold" pitchFamily="34" charset="-120"/>
              </a:rPr>
              <a:t>Академічні досягнення</a:t>
            </a:r>
            <a:endParaRPr lang="en-US" sz="1750" dirty="0"/>
          </a:p>
        </p:txBody>
      </p:sp>
      <p:sp>
        <p:nvSpPr>
          <p:cNvPr id="9" name="Text 6"/>
          <p:cNvSpPr/>
          <p:nvPr/>
        </p:nvSpPr>
        <p:spPr>
          <a:xfrm>
            <a:off x="4852868" y="2936319"/>
            <a:ext cx="3463409" cy="1749504"/>
          </a:xfrm>
          <a:prstGeom prst="rect">
            <a:avLst/>
          </a:prstGeom>
          <a:noFill/>
          <a:ln/>
        </p:spPr>
        <p:txBody>
          <a:bodyPr wrap="square" lIns="0" tIns="0" rIns="0" bIns="0" rtlCol="0" anchor="t"/>
          <a:lstStyle/>
          <a:p>
            <a:pPr marL="0" indent="0" algn="l">
              <a:lnSpc>
                <a:spcPts val="2250"/>
              </a:lnSpc>
              <a:buNone/>
            </a:pPr>
            <a:r>
              <a:rPr lang="en-US" sz="1400" dirty="0">
                <a:solidFill>
                  <a:srgbClr val="3B4E4E"/>
                </a:solidFill>
                <a:latin typeface="Overpass Light" pitchFamily="34" charset="0"/>
                <a:ea typeface="Overpass Light" pitchFamily="34" charset="-122"/>
                <a:cs typeface="Overpass Light" pitchFamily="34" charset="-120"/>
              </a:rPr>
              <a:t>Українські дослідники встановили пряму залежність між розвитком емоційного інтелекту та успішністю студентів. Емоційний інтелект визнано важливим елементом комунікативної компетентності студентів.</a:t>
            </a:r>
            <a:endParaRPr lang="en-US" sz="1400" dirty="0"/>
          </a:p>
        </p:txBody>
      </p:sp>
      <p:sp>
        <p:nvSpPr>
          <p:cNvPr id="10" name="Shape 7"/>
          <p:cNvSpPr/>
          <p:nvPr/>
        </p:nvSpPr>
        <p:spPr>
          <a:xfrm>
            <a:off x="637937" y="5349359"/>
            <a:ext cx="7868126" cy="1940004"/>
          </a:xfrm>
          <a:prstGeom prst="roundRect">
            <a:avLst>
              <a:gd name="adj" fmla="val 3946"/>
            </a:avLst>
          </a:prstGeom>
          <a:solidFill>
            <a:srgbClr val="DDEEE6"/>
          </a:solidFill>
          <a:ln w="7620">
            <a:solidFill>
              <a:srgbClr val="C3D4CC"/>
            </a:solidFill>
            <a:prstDash val="solid"/>
          </a:ln>
        </p:spPr>
        <p:txBody>
          <a:bodyPr/>
          <a:lstStyle/>
          <a:p>
            <a:endParaRPr lang="uk-UA"/>
          </a:p>
        </p:txBody>
      </p:sp>
      <p:sp>
        <p:nvSpPr>
          <p:cNvPr id="11" name="Text 8"/>
          <p:cNvSpPr/>
          <p:nvPr/>
        </p:nvSpPr>
        <p:spPr>
          <a:xfrm>
            <a:off x="827723" y="5539145"/>
            <a:ext cx="2278499" cy="284798"/>
          </a:xfrm>
          <a:prstGeom prst="rect">
            <a:avLst/>
          </a:prstGeom>
          <a:noFill/>
          <a:ln/>
        </p:spPr>
        <p:txBody>
          <a:bodyPr wrap="none" lIns="0" tIns="0" rIns="0" bIns="0" rtlCol="0" anchor="t"/>
          <a:lstStyle/>
          <a:p>
            <a:pPr marL="0" indent="0" algn="l">
              <a:lnSpc>
                <a:spcPts val="2200"/>
              </a:lnSpc>
              <a:buNone/>
            </a:pPr>
            <a:r>
              <a:rPr lang="en-US" sz="1750" b="1" dirty="0">
                <a:solidFill>
                  <a:srgbClr val="3B4E4E"/>
                </a:solidFill>
                <a:latin typeface="Syne Bold" pitchFamily="34" charset="0"/>
                <a:ea typeface="Syne Bold" pitchFamily="34" charset="-122"/>
                <a:cs typeface="Syne Bold" pitchFamily="34" charset="-120"/>
              </a:rPr>
              <a:t>Кар'єрний успіх</a:t>
            </a:r>
            <a:endParaRPr lang="en-US" sz="1750" dirty="0"/>
          </a:p>
        </p:txBody>
      </p:sp>
      <p:sp>
        <p:nvSpPr>
          <p:cNvPr id="12" name="Text 9"/>
          <p:cNvSpPr/>
          <p:nvPr/>
        </p:nvSpPr>
        <p:spPr>
          <a:xfrm>
            <a:off x="827723" y="5933242"/>
            <a:ext cx="7488555" cy="1166336"/>
          </a:xfrm>
          <a:prstGeom prst="rect">
            <a:avLst/>
          </a:prstGeom>
          <a:noFill/>
          <a:ln/>
        </p:spPr>
        <p:txBody>
          <a:bodyPr wrap="square" lIns="0" tIns="0" rIns="0" bIns="0" rtlCol="0" anchor="t"/>
          <a:lstStyle/>
          <a:p>
            <a:pPr marL="0" indent="0" algn="l">
              <a:lnSpc>
                <a:spcPts val="2250"/>
              </a:lnSpc>
              <a:buNone/>
            </a:pPr>
            <a:r>
              <a:rPr lang="en-US" sz="1400" dirty="0">
                <a:solidFill>
                  <a:srgbClr val="3B4E4E"/>
                </a:solidFill>
                <a:latin typeface="Overpass Light" pitchFamily="34" charset="0"/>
                <a:ea typeface="Overpass Light" pitchFamily="34" charset="-122"/>
                <a:cs typeface="Overpass Light" pitchFamily="34" charset="-120"/>
              </a:rPr>
              <a:t>Емоційний інтелект сприяє успішній кар'єрі, оскільки допомагає у вирішенні конфліктів, прийнятті рішень та управлінні стресом на роботі. Д. Гоулмен підкреслив, що "життєвий успіх людини визначається не стільки загальним рівнем інтелекту, скільки здатністю до самопізнання та емоційної саморегуляції".</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0175" y="588883"/>
            <a:ext cx="7796451" cy="1203008"/>
          </a:xfrm>
          <a:prstGeom prst="rect">
            <a:avLst/>
          </a:prstGeom>
          <a:noFill/>
          <a:ln/>
        </p:spPr>
        <p:txBody>
          <a:bodyPr wrap="square" lIns="0" tIns="0" rIns="0" bIns="0" rtlCol="0" anchor="t"/>
          <a:lstStyle/>
          <a:p>
            <a:pPr marL="0" indent="0" algn="l">
              <a:lnSpc>
                <a:spcPts val="4700"/>
              </a:lnSpc>
              <a:buNone/>
            </a:pPr>
            <a:r>
              <a:rPr lang="en-US" sz="3750" b="1" dirty="0">
                <a:solidFill>
                  <a:srgbClr val="233939"/>
                </a:solidFill>
                <a:latin typeface="Syne Bold" pitchFamily="34" charset="0"/>
                <a:ea typeface="Syne Bold" pitchFamily="34" charset="-122"/>
                <a:cs typeface="Syne Bold" pitchFamily="34" charset="-120"/>
              </a:rPr>
              <a:t>Особливості емоційного розвитку в юності</a:t>
            </a:r>
            <a:endParaRPr lang="en-US" sz="3750" dirty="0"/>
          </a:p>
        </p:txBody>
      </p:sp>
      <p:sp>
        <p:nvSpPr>
          <p:cNvPr id="4" name="Shape 1"/>
          <p:cNvSpPr/>
          <p:nvPr/>
        </p:nvSpPr>
        <p:spPr>
          <a:xfrm>
            <a:off x="6376749" y="2080617"/>
            <a:ext cx="22860" cy="5560100"/>
          </a:xfrm>
          <a:prstGeom prst="roundRect">
            <a:avLst>
              <a:gd name="adj" fmla="val 353700"/>
            </a:avLst>
          </a:prstGeom>
          <a:solidFill>
            <a:srgbClr val="C3D4CC"/>
          </a:solidFill>
          <a:ln/>
        </p:spPr>
        <p:txBody>
          <a:bodyPr/>
          <a:lstStyle/>
          <a:p>
            <a:endParaRPr lang="uk-UA"/>
          </a:p>
        </p:txBody>
      </p:sp>
      <p:sp>
        <p:nvSpPr>
          <p:cNvPr id="5" name="Shape 2"/>
          <p:cNvSpPr/>
          <p:nvPr/>
        </p:nvSpPr>
        <p:spPr>
          <a:xfrm>
            <a:off x="6570464" y="2502337"/>
            <a:ext cx="577453" cy="22860"/>
          </a:xfrm>
          <a:prstGeom prst="roundRect">
            <a:avLst>
              <a:gd name="adj" fmla="val 353700"/>
            </a:avLst>
          </a:prstGeom>
          <a:solidFill>
            <a:srgbClr val="C3D4CC"/>
          </a:solidFill>
          <a:ln/>
        </p:spPr>
        <p:txBody>
          <a:bodyPr/>
          <a:lstStyle/>
          <a:p>
            <a:endParaRPr lang="uk-UA"/>
          </a:p>
        </p:txBody>
      </p:sp>
      <p:sp>
        <p:nvSpPr>
          <p:cNvPr id="6" name="Shape 3"/>
          <p:cNvSpPr/>
          <p:nvPr/>
        </p:nvSpPr>
        <p:spPr>
          <a:xfrm>
            <a:off x="6160175" y="2297192"/>
            <a:ext cx="433149" cy="433149"/>
          </a:xfrm>
          <a:prstGeom prst="roundRect">
            <a:avLst>
              <a:gd name="adj" fmla="val 18667"/>
            </a:avLst>
          </a:prstGeom>
          <a:solidFill>
            <a:srgbClr val="DDEEE6"/>
          </a:solidFill>
          <a:ln w="7620">
            <a:solidFill>
              <a:srgbClr val="C3D4CC"/>
            </a:solidFill>
            <a:prstDash val="solid"/>
          </a:ln>
        </p:spPr>
        <p:txBody>
          <a:bodyPr/>
          <a:lstStyle/>
          <a:p>
            <a:endParaRPr lang="uk-UA"/>
          </a:p>
        </p:txBody>
      </p:sp>
      <p:sp>
        <p:nvSpPr>
          <p:cNvPr id="7" name="Text 4"/>
          <p:cNvSpPr/>
          <p:nvPr/>
        </p:nvSpPr>
        <p:spPr>
          <a:xfrm>
            <a:off x="6232386" y="2333327"/>
            <a:ext cx="288727" cy="360878"/>
          </a:xfrm>
          <a:prstGeom prst="rect">
            <a:avLst/>
          </a:prstGeom>
          <a:noFill/>
          <a:ln/>
        </p:spPr>
        <p:txBody>
          <a:bodyPr wrap="none" lIns="0" tIns="0" rIns="0" bIns="0" rtlCol="0" anchor="t"/>
          <a:lstStyle/>
          <a:p>
            <a:pPr marL="0" indent="0" algn="ctr">
              <a:lnSpc>
                <a:spcPts val="2250"/>
              </a:lnSpc>
              <a:buNone/>
            </a:pPr>
            <a:r>
              <a:rPr lang="en-US" sz="2250" b="1" dirty="0">
                <a:solidFill>
                  <a:srgbClr val="3B4E4E"/>
                </a:solidFill>
                <a:latin typeface="Syne Bold" pitchFamily="34" charset="0"/>
                <a:ea typeface="Syne Bold" pitchFamily="34" charset="-122"/>
                <a:cs typeface="Syne Bold" pitchFamily="34" charset="-120"/>
              </a:rPr>
              <a:t>1</a:t>
            </a:r>
            <a:endParaRPr lang="en-US" sz="2250" dirty="0"/>
          </a:p>
        </p:txBody>
      </p:sp>
      <p:sp>
        <p:nvSpPr>
          <p:cNvPr id="8" name="Text 5"/>
          <p:cNvSpPr/>
          <p:nvPr/>
        </p:nvSpPr>
        <p:spPr>
          <a:xfrm>
            <a:off x="7339251" y="2273022"/>
            <a:ext cx="4184809" cy="300752"/>
          </a:xfrm>
          <a:prstGeom prst="rect">
            <a:avLst/>
          </a:prstGeom>
          <a:noFill/>
          <a:ln/>
        </p:spPr>
        <p:txBody>
          <a:bodyPr wrap="none" lIns="0" tIns="0" rIns="0" bIns="0" rtlCol="0" anchor="t"/>
          <a:lstStyle/>
          <a:p>
            <a:pPr marL="0" indent="0" algn="l">
              <a:lnSpc>
                <a:spcPts val="2350"/>
              </a:lnSpc>
              <a:buNone/>
            </a:pPr>
            <a:r>
              <a:rPr lang="en-US" sz="1850" b="1" dirty="0">
                <a:solidFill>
                  <a:srgbClr val="3B4E4E"/>
                </a:solidFill>
                <a:latin typeface="Syne Bold" pitchFamily="34" charset="0"/>
                <a:ea typeface="Syne Bold" pitchFamily="34" charset="-122"/>
                <a:cs typeface="Syne Bold" pitchFamily="34" charset="-120"/>
              </a:rPr>
              <a:t>Розширення емоційного спектру</a:t>
            </a:r>
            <a:endParaRPr lang="en-US" sz="1850" dirty="0"/>
          </a:p>
        </p:txBody>
      </p:sp>
      <p:sp>
        <p:nvSpPr>
          <p:cNvPr id="9" name="Text 6"/>
          <p:cNvSpPr/>
          <p:nvPr/>
        </p:nvSpPr>
        <p:spPr>
          <a:xfrm>
            <a:off x="7339251" y="2689265"/>
            <a:ext cx="6617375" cy="924044"/>
          </a:xfrm>
          <a:prstGeom prst="rect">
            <a:avLst/>
          </a:prstGeom>
          <a:noFill/>
          <a:ln/>
        </p:spPr>
        <p:txBody>
          <a:bodyPr wrap="square" lIns="0" tIns="0" rIns="0" bIns="0" rtlCol="0" anchor="t"/>
          <a:lstStyle/>
          <a:p>
            <a:pPr marL="0" indent="0" algn="l">
              <a:lnSpc>
                <a:spcPts val="2400"/>
              </a:lnSpc>
              <a:buNone/>
            </a:pPr>
            <a:r>
              <a:rPr lang="en-US" sz="1500" dirty="0">
                <a:solidFill>
                  <a:srgbClr val="3B4E4E"/>
                </a:solidFill>
                <a:latin typeface="Overpass Light" pitchFamily="34" charset="0"/>
                <a:ea typeface="Overpass Light" pitchFamily="34" charset="-122"/>
                <a:cs typeface="Overpass Light" pitchFamily="34" charset="-120"/>
              </a:rPr>
              <a:t>У юнацькому віці експресія емоцій стає більш виразною, з'являються нові відтінки вираження почуттів. Формуються загальні почуття, які стосуються великих ідей або філософських поглядів на світ.</a:t>
            </a:r>
            <a:endParaRPr lang="en-US" sz="1500" dirty="0"/>
          </a:p>
        </p:txBody>
      </p:sp>
      <p:sp>
        <p:nvSpPr>
          <p:cNvPr id="10" name="Shape 7"/>
          <p:cNvSpPr/>
          <p:nvPr/>
        </p:nvSpPr>
        <p:spPr>
          <a:xfrm>
            <a:off x="6570464" y="4419838"/>
            <a:ext cx="577453" cy="22860"/>
          </a:xfrm>
          <a:prstGeom prst="roundRect">
            <a:avLst>
              <a:gd name="adj" fmla="val 353700"/>
            </a:avLst>
          </a:prstGeom>
          <a:solidFill>
            <a:srgbClr val="C3D4CC"/>
          </a:solidFill>
          <a:ln/>
        </p:spPr>
        <p:txBody>
          <a:bodyPr/>
          <a:lstStyle/>
          <a:p>
            <a:endParaRPr lang="uk-UA"/>
          </a:p>
        </p:txBody>
      </p:sp>
      <p:sp>
        <p:nvSpPr>
          <p:cNvPr id="11" name="Shape 8"/>
          <p:cNvSpPr/>
          <p:nvPr/>
        </p:nvSpPr>
        <p:spPr>
          <a:xfrm>
            <a:off x="6160175" y="4214693"/>
            <a:ext cx="433149" cy="433149"/>
          </a:xfrm>
          <a:prstGeom prst="roundRect">
            <a:avLst>
              <a:gd name="adj" fmla="val 18667"/>
            </a:avLst>
          </a:prstGeom>
          <a:solidFill>
            <a:srgbClr val="DDEEE6"/>
          </a:solidFill>
          <a:ln w="7620">
            <a:solidFill>
              <a:srgbClr val="C3D4CC"/>
            </a:solidFill>
            <a:prstDash val="solid"/>
          </a:ln>
        </p:spPr>
        <p:txBody>
          <a:bodyPr/>
          <a:lstStyle/>
          <a:p>
            <a:endParaRPr lang="uk-UA"/>
          </a:p>
        </p:txBody>
      </p:sp>
      <p:sp>
        <p:nvSpPr>
          <p:cNvPr id="12" name="Text 9"/>
          <p:cNvSpPr/>
          <p:nvPr/>
        </p:nvSpPr>
        <p:spPr>
          <a:xfrm>
            <a:off x="6232386" y="4250829"/>
            <a:ext cx="288727" cy="360878"/>
          </a:xfrm>
          <a:prstGeom prst="rect">
            <a:avLst/>
          </a:prstGeom>
          <a:noFill/>
          <a:ln/>
        </p:spPr>
        <p:txBody>
          <a:bodyPr wrap="none" lIns="0" tIns="0" rIns="0" bIns="0" rtlCol="0" anchor="t"/>
          <a:lstStyle/>
          <a:p>
            <a:pPr marL="0" indent="0" algn="ctr">
              <a:lnSpc>
                <a:spcPts val="2250"/>
              </a:lnSpc>
              <a:buNone/>
            </a:pPr>
            <a:r>
              <a:rPr lang="en-US" sz="2250" b="1" dirty="0">
                <a:solidFill>
                  <a:srgbClr val="3B4E4E"/>
                </a:solidFill>
                <a:latin typeface="Syne Bold" pitchFamily="34" charset="0"/>
                <a:ea typeface="Syne Bold" pitchFamily="34" charset="-122"/>
                <a:cs typeface="Syne Bold" pitchFamily="34" charset="-120"/>
              </a:rPr>
              <a:t>2</a:t>
            </a:r>
            <a:endParaRPr lang="en-US" sz="2250" dirty="0"/>
          </a:p>
        </p:txBody>
      </p:sp>
      <p:sp>
        <p:nvSpPr>
          <p:cNvPr id="13" name="Text 10"/>
          <p:cNvSpPr/>
          <p:nvPr/>
        </p:nvSpPr>
        <p:spPr>
          <a:xfrm>
            <a:off x="7339251" y="4190524"/>
            <a:ext cx="3025259" cy="300752"/>
          </a:xfrm>
          <a:prstGeom prst="rect">
            <a:avLst/>
          </a:prstGeom>
          <a:noFill/>
          <a:ln/>
        </p:spPr>
        <p:txBody>
          <a:bodyPr wrap="none" lIns="0" tIns="0" rIns="0" bIns="0" rtlCol="0" anchor="t"/>
          <a:lstStyle/>
          <a:p>
            <a:pPr marL="0" indent="0" algn="l">
              <a:lnSpc>
                <a:spcPts val="2350"/>
              </a:lnSpc>
              <a:buNone/>
            </a:pPr>
            <a:r>
              <a:rPr lang="en-US" sz="1850" b="1" dirty="0">
                <a:solidFill>
                  <a:srgbClr val="3B4E4E"/>
                </a:solidFill>
                <a:latin typeface="Syne Bold" pitchFamily="34" charset="0"/>
                <a:ea typeface="Syne Bold" pitchFamily="34" charset="-122"/>
                <a:cs typeface="Syne Bold" pitchFamily="34" charset="-120"/>
              </a:rPr>
              <a:t>Розвиток саморегуляції</a:t>
            </a:r>
            <a:endParaRPr lang="en-US" sz="1850" dirty="0"/>
          </a:p>
        </p:txBody>
      </p:sp>
      <p:sp>
        <p:nvSpPr>
          <p:cNvPr id="14" name="Text 11"/>
          <p:cNvSpPr/>
          <p:nvPr/>
        </p:nvSpPr>
        <p:spPr>
          <a:xfrm>
            <a:off x="7339251" y="4606766"/>
            <a:ext cx="6617375" cy="924044"/>
          </a:xfrm>
          <a:prstGeom prst="rect">
            <a:avLst/>
          </a:prstGeom>
          <a:noFill/>
          <a:ln/>
        </p:spPr>
        <p:txBody>
          <a:bodyPr wrap="square" lIns="0" tIns="0" rIns="0" bIns="0" rtlCol="0" anchor="t"/>
          <a:lstStyle/>
          <a:p>
            <a:pPr marL="0" indent="0" algn="l">
              <a:lnSpc>
                <a:spcPts val="2400"/>
              </a:lnSpc>
              <a:buNone/>
            </a:pPr>
            <a:r>
              <a:rPr lang="en-US" sz="1500" dirty="0">
                <a:solidFill>
                  <a:srgbClr val="3B4E4E"/>
                </a:solidFill>
                <a:latin typeface="Overpass Light" pitchFamily="34" charset="0"/>
                <a:ea typeface="Overpass Light" pitchFamily="34" charset="-122"/>
                <a:cs typeface="Overpass Light" pitchFamily="34" charset="-120"/>
              </a:rPr>
              <a:t>При переході до юнацького віку знання про себе стає менш напруженим і більш спокійним. У цьому віці молоді люди вже краще вміють керувати своїми почуттями, зокрема, краще контролюють свої емоції та настрій.</a:t>
            </a:r>
            <a:endParaRPr lang="en-US" sz="1500" dirty="0"/>
          </a:p>
        </p:txBody>
      </p:sp>
      <p:sp>
        <p:nvSpPr>
          <p:cNvPr id="15" name="Shape 12"/>
          <p:cNvSpPr/>
          <p:nvPr/>
        </p:nvSpPr>
        <p:spPr>
          <a:xfrm>
            <a:off x="6570464" y="6337340"/>
            <a:ext cx="577453" cy="22860"/>
          </a:xfrm>
          <a:prstGeom prst="roundRect">
            <a:avLst>
              <a:gd name="adj" fmla="val 353700"/>
            </a:avLst>
          </a:prstGeom>
          <a:solidFill>
            <a:srgbClr val="C3D4CC"/>
          </a:solidFill>
          <a:ln/>
        </p:spPr>
        <p:txBody>
          <a:bodyPr/>
          <a:lstStyle/>
          <a:p>
            <a:endParaRPr lang="uk-UA"/>
          </a:p>
        </p:txBody>
      </p:sp>
      <p:sp>
        <p:nvSpPr>
          <p:cNvPr id="16" name="Shape 13"/>
          <p:cNvSpPr/>
          <p:nvPr/>
        </p:nvSpPr>
        <p:spPr>
          <a:xfrm>
            <a:off x="6160175" y="6132195"/>
            <a:ext cx="433149" cy="433149"/>
          </a:xfrm>
          <a:prstGeom prst="roundRect">
            <a:avLst>
              <a:gd name="adj" fmla="val 18667"/>
            </a:avLst>
          </a:prstGeom>
          <a:solidFill>
            <a:srgbClr val="DDEEE6"/>
          </a:solidFill>
          <a:ln w="7620">
            <a:solidFill>
              <a:srgbClr val="C3D4CC"/>
            </a:solidFill>
            <a:prstDash val="solid"/>
          </a:ln>
        </p:spPr>
        <p:txBody>
          <a:bodyPr/>
          <a:lstStyle/>
          <a:p>
            <a:endParaRPr lang="uk-UA"/>
          </a:p>
        </p:txBody>
      </p:sp>
      <p:sp>
        <p:nvSpPr>
          <p:cNvPr id="17" name="Text 14"/>
          <p:cNvSpPr/>
          <p:nvPr/>
        </p:nvSpPr>
        <p:spPr>
          <a:xfrm>
            <a:off x="6232386" y="6168330"/>
            <a:ext cx="288727" cy="360878"/>
          </a:xfrm>
          <a:prstGeom prst="rect">
            <a:avLst/>
          </a:prstGeom>
          <a:noFill/>
          <a:ln/>
        </p:spPr>
        <p:txBody>
          <a:bodyPr wrap="none" lIns="0" tIns="0" rIns="0" bIns="0" rtlCol="0" anchor="t"/>
          <a:lstStyle/>
          <a:p>
            <a:pPr marL="0" indent="0" algn="ctr">
              <a:lnSpc>
                <a:spcPts val="2250"/>
              </a:lnSpc>
              <a:buNone/>
            </a:pPr>
            <a:r>
              <a:rPr lang="en-US" sz="2250" b="1" dirty="0">
                <a:solidFill>
                  <a:srgbClr val="3B4E4E"/>
                </a:solidFill>
                <a:latin typeface="Syne Bold" pitchFamily="34" charset="0"/>
                <a:ea typeface="Syne Bold" pitchFamily="34" charset="-122"/>
                <a:cs typeface="Syne Bold" pitchFamily="34" charset="-120"/>
              </a:rPr>
              <a:t>3</a:t>
            </a:r>
            <a:endParaRPr lang="en-US" sz="2250" dirty="0"/>
          </a:p>
        </p:txBody>
      </p:sp>
      <p:sp>
        <p:nvSpPr>
          <p:cNvPr id="18" name="Text 15"/>
          <p:cNvSpPr/>
          <p:nvPr/>
        </p:nvSpPr>
        <p:spPr>
          <a:xfrm>
            <a:off x="7339251" y="6108025"/>
            <a:ext cx="4488656" cy="300752"/>
          </a:xfrm>
          <a:prstGeom prst="rect">
            <a:avLst/>
          </a:prstGeom>
          <a:noFill/>
          <a:ln/>
        </p:spPr>
        <p:txBody>
          <a:bodyPr wrap="none" lIns="0" tIns="0" rIns="0" bIns="0" rtlCol="0" anchor="t"/>
          <a:lstStyle/>
          <a:p>
            <a:pPr marL="0" indent="0" algn="l">
              <a:lnSpc>
                <a:spcPts val="2350"/>
              </a:lnSpc>
              <a:buNone/>
            </a:pPr>
            <a:r>
              <a:rPr lang="en-US" sz="1850" b="1" dirty="0">
                <a:solidFill>
                  <a:srgbClr val="3B4E4E"/>
                </a:solidFill>
                <a:latin typeface="Syne Bold" pitchFamily="34" charset="0"/>
                <a:ea typeface="Syne Bold" pitchFamily="34" charset="-122"/>
                <a:cs typeface="Syne Bold" pitchFamily="34" charset="-120"/>
              </a:rPr>
              <a:t>Формування світоглядних почуттів</a:t>
            </a:r>
            <a:endParaRPr lang="en-US" sz="1850" dirty="0"/>
          </a:p>
        </p:txBody>
      </p:sp>
      <p:sp>
        <p:nvSpPr>
          <p:cNvPr id="19" name="Text 16"/>
          <p:cNvSpPr/>
          <p:nvPr/>
        </p:nvSpPr>
        <p:spPr>
          <a:xfrm>
            <a:off x="7339251" y="6524268"/>
            <a:ext cx="6617375" cy="924044"/>
          </a:xfrm>
          <a:prstGeom prst="rect">
            <a:avLst/>
          </a:prstGeom>
          <a:noFill/>
          <a:ln/>
        </p:spPr>
        <p:txBody>
          <a:bodyPr wrap="square" lIns="0" tIns="0" rIns="0" bIns="0" rtlCol="0" anchor="t"/>
          <a:lstStyle/>
          <a:p>
            <a:pPr marL="0" indent="0" algn="l">
              <a:lnSpc>
                <a:spcPts val="2400"/>
              </a:lnSpc>
              <a:buNone/>
            </a:pPr>
            <a:r>
              <a:rPr lang="en-US" sz="1500" dirty="0">
                <a:solidFill>
                  <a:srgbClr val="3B4E4E"/>
                </a:solidFill>
                <a:latin typeface="Overpass Light" pitchFamily="34" charset="0"/>
                <a:ea typeface="Overpass Light" pitchFamily="34" charset="-122"/>
                <a:cs typeface="Overpass Light" pitchFamily="34" charset="-120"/>
              </a:rPr>
              <a:t>Юнаки та юначки починають розуміти не лише конкретні емоції, спрямовані на певні ситуації або людей, але й формують загальні почуття, такі як краса, трагіка, гумор тощо.</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5172" y="734497"/>
            <a:ext cx="7846457" cy="1158478"/>
          </a:xfrm>
          <a:prstGeom prst="rect">
            <a:avLst/>
          </a:prstGeom>
          <a:noFill/>
          <a:ln/>
        </p:spPr>
        <p:txBody>
          <a:bodyPr wrap="square" lIns="0" tIns="0" rIns="0" bIns="0" rtlCol="0" anchor="t"/>
          <a:lstStyle/>
          <a:p>
            <a:pPr marL="0" indent="0" algn="l">
              <a:lnSpc>
                <a:spcPts val="4550"/>
              </a:lnSpc>
              <a:buNone/>
            </a:pPr>
            <a:r>
              <a:rPr lang="en-US" sz="3600" b="1" dirty="0">
                <a:solidFill>
                  <a:srgbClr val="233939"/>
                </a:solidFill>
                <a:latin typeface="Syne Bold" pitchFamily="34" charset="0"/>
                <a:ea typeface="Syne Bold" pitchFamily="34" charset="-122"/>
                <a:cs typeface="Syne Bold" pitchFamily="34" charset="-120"/>
              </a:rPr>
              <a:t>Дослідження емоційного інтелекту в Україні</a:t>
            </a:r>
            <a:endParaRPr lang="en-US" sz="3600" dirty="0"/>
          </a:p>
        </p:txBody>
      </p:sp>
      <p:pic>
        <p:nvPicPr>
          <p:cNvPr id="4" name="Image 1" descr="preencoded.png"/>
          <p:cNvPicPr>
            <a:picLocks noChangeAspect="1"/>
          </p:cNvPicPr>
          <p:nvPr/>
        </p:nvPicPr>
        <p:blipFill>
          <a:blip r:embed="rId4"/>
          <a:stretch>
            <a:fillRect/>
          </a:stretch>
        </p:blipFill>
        <p:spPr>
          <a:xfrm>
            <a:off x="6135172" y="2170986"/>
            <a:ext cx="463391" cy="463391"/>
          </a:xfrm>
          <a:prstGeom prst="rect">
            <a:avLst/>
          </a:prstGeom>
        </p:spPr>
      </p:pic>
      <p:sp>
        <p:nvSpPr>
          <p:cNvPr id="5" name="Text 1"/>
          <p:cNvSpPr/>
          <p:nvPr/>
        </p:nvSpPr>
        <p:spPr>
          <a:xfrm>
            <a:off x="6135172" y="2819638"/>
            <a:ext cx="2316956" cy="289560"/>
          </a:xfrm>
          <a:prstGeom prst="rect">
            <a:avLst/>
          </a:prstGeom>
          <a:noFill/>
          <a:ln/>
        </p:spPr>
        <p:txBody>
          <a:bodyPr wrap="none" lIns="0" tIns="0" rIns="0" bIns="0" rtlCol="0" anchor="t"/>
          <a:lstStyle/>
          <a:p>
            <a:pPr marL="0" indent="0" algn="l">
              <a:lnSpc>
                <a:spcPts val="2250"/>
              </a:lnSpc>
              <a:buNone/>
            </a:pPr>
            <a:r>
              <a:rPr lang="en-US" sz="1800" b="1" dirty="0">
                <a:solidFill>
                  <a:srgbClr val="3B4E4E"/>
                </a:solidFill>
                <a:latin typeface="Syne Bold" pitchFamily="34" charset="0"/>
                <a:ea typeface="Syne Bold" pitchFamily="34" charset="-122"/>
                <a:cs typeface="Syne Bold" pitchFamily="34" charset="-120"/>
              </a:rPr>
              <a:t>С. Дерев'янко</a:t>
            </a:r>
            <a:endParaRPr lang="en-US" sz="1800" dirty="0"/>
          </a:p>
        </p:txBody>
      </p:sp>
      <p:sp>
        <p:nvSpPr>
          <p:cNvPr id="6" name="Text 2"/>
          <p:cNvSpPr/>
          <p:nvPr/>
        </p:nvSpPr>
        <p:spPr>
          <a:xfrm>
            <a:off x="6135172" y="3220403"/>
            <a:ext cx="2430066" cy="1482923"/>
          </a:xfrm>
          <a:prstGeom prst="rect">
            <a:avLst/>
          </a:prstGeom>
          <a:noFill/>
          <a:ln/>
        </p:spPr>
        <p:txBody>
          <a:bodyPr wrap="square" lIns="0" tIns="0" rIns="0" bIns="0" rtlCol="0" anchor="t"/>
          <a:lstStyle/>
          <a:p>
            <a:pPr marL="0" indent="0" algn="l">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Досліджувала взаємозв'язок емоційного інтелекту з академічною успішністю та соціальною адаптацією студентів.</a:t>
            </a:r>
            <a:endParaRPr lang="en-US" sz="1450" dirty="0"/>
          </a:p>
        </p:txBody>
      </p:sp>
      <p:pic>
        <p:nvPicPr>
          <p:cNvPr id="7" name="Image 2" descr="preencoded.png"/>
          <p:cNvPicPr>
            <a:picLocks noChangeAspect="1"/>
          </p:cNvPicPr>
          <p:nvPr/>
        </p:nvPicPr>
        <p:blipFill>
          <a:blip r:embed="rId5"/>
          <a:stretch>
            <a:fillRect/>
          </a:stretch>
        </p:blipFill>
        <p:spPr>
          <a:xfrm>
            <a:off x="8843248" y="2170986"/>
            <a:ext cx="463391" cy="463391"/>
          </a:xfrm>
          <a:prstGeom prst="rect">
            <a:avLst/>
          </a:prstGeom>
        </p:spPr>
      </p:pic>
      <p:sp>
        <p:nvSpPr>
          <p:cNvPr id="8" name="Text 3"/>
          <p:cNvSpPr/>
          <p:nvPr/>
        </p:nvSpPr>
        <p:spPr>
          <a:xfrm>
            <a:off x="8843248" y="2819638"/>
            <a:ext cx="2316956" cy="289560"/>
          </a:xfrm>
          <a:prstGeom prst="rect">
            <a:avLst/>
          </a:prstGeom>
          <a:noFill/>
          <a:ln/>
        </p:spPr>
        <p:txBody>
          <a:bodyPr wrap="none" lIns="0" tIns="0" rIns="0" bIns="0" rtlCol="0" anchor="t"/>
          <a:lstStyle/>
          <a:p>
            <a:pPr marL="0" indent="0" algn="l">
              <a:lnSpc>
                <a:spcPts val="2250"/>
              </a:lnSpc>
              <a:buNone/>
            </a:pPr>
            <a:r>
              <a:rPr lang="en-US" sz="1800" b="1" dirty="0">
                <a:solidFill>
                  <a:srgbClr val="3B4E4E"/>
                </a:solidFill>
                <a:latin typeface="Syne Bold" pitchFamily="34" charset="0"/>
                <a:ea typeface="Syne Bold" pitchFamily="34" charset="-122"/>
                <a:cs typeface="Syne Bold" pitchFamily="34" charset="-120"/>
              </a:rPr>
              <a:t>Т. Зайчикова</a:t>
            </a:r>
            <a:endParaRPr lang="en-US" sz="1800" dirty="0"/>
          </a:p>
        </p:txBody>
      </p:sp>
      <p:sp>
        <p:nvSpPr>
          <p:cNvPr id="9" name="Text 4"/>
          <p:cNvSpPr/>
          <p:nvPr/>
        </p:nvSpPr>
        <p:spPr>
          <a:xfrm>
            <a:off x="8843248" y="3220403"/>
            <a:ext cx="2430185" cy="1186339"/>
          </a:xfrm>
          <a:prstGeom prst="rect">
            <a:avLst/>
          </a:prstGeom>
          <a:noFill/>
          <a:ln/>
        </p:spPr>
        <p:txBody>
          <a:bodyPr wrap="square" lIns="0" tIns="0" rIns="0" bIns="0" rtlCol="0" anchor="t"/>
          <a:lstStyle/>
          <a:p>
            <a:pPr marL="0" indent="0" algn="l">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Вивчала роль емоційного інтелекту у профілактиці професійного вигорання серед молодих фахівців.</a:t>
            </a:r>
            <a:endParaRPr lang="en-US" sz="1450" dirty="0"/>
          </a:p>
        </p:txBody>
      </p:sp>
      <p:pic>
        <p:nvPicPr>
          <p:cNvPr id="10" name="Image 3" descr="preencoded.png"/>
          <p:cNvPicPr>
            <a:picLocks noChangeAspect="1"/>
          </p:cNvPicPr>
          <p:nvPr/>
        </p:nvPicPr>
        <p:blipFill>
          <a:blip r:embed="rId6"/>
          <a:stretch>
            <a:fillRect/>
          </a:stretch>
        </p:blipFill>
        <p:spPr>
          <a:xfrm>
            <a:off x="11551444" y="2170986"/>
            <a:ext cx="463391" cy="463391"/>
          </a:xfrm>
          <a:prstGeom prst="rect">
            <a:avLst/>
          </a:prstGeom>
        </p:spPr>
      </p:pic>
      <p:sp>
        <p:nvSpPr>
          <p:cNvPr id="11" name="Text 5"/>
          <p:cNvSpPr/>
          <p:nvPr/>
        </p:nvSpPr>
        <p:spPr>
          <a:xfrm>
            <a:off x="11551444" y="2819638"/>
            <a:ext cx="2316956" cy="289560"/>
          </a:xfrm>
          <a:prstGeom prst="rect">
            <a:avLst/>
          </a:prstGeom>
          <a:noFill/>
          <a:ln/>
        </p:spPr>
        <p:txBody>
          <a:bodyPr wrap="none" lIns="0" tIns="0" rIns="0" bIns="0" rtlCol="0" anchor="t"/>
          <a:lstStyle/>
          <a:p>
            <a:pPr marL="0" indent="0" algn="l">
              <a:lnSpc>
                <a:spcPts val="2250"/>
              </a:lnSpc>
              <a:buNone/>
            </a:pPr>
            <a:r>
              <a:rPr lang="en-US" sz="1800" b="1" dirty="0">
                <a:solidFill>
                  <a:srgbClr val="3B4E4E"/>
                </a:solidFill>
                <a:latin typeface="Syne Bold" pitchFamily="34" charset="0"/>
                <a:ea typeface="Syne Bold" pitchFamily="34" charset="-122"/>
                <a:cs typeface="Syne Bold" pitchFamily="34" charset="-120"/>
              </a:rPr>
              <a:t>О. Милославська</a:t>
            </a:r>
            <a:endParaRPr lang="en-US" sz="1800" dirty="0"/>
          </a:p>
        </p:txBody>
      </p:sp>
      <p:sp>
        <p:nvSpPr>
          <p:cNvPr id="12" name="Text 6"/>
          <p:cNvSpPr/>
          <p:nvPr/>
        </p:nvSpPr>
        <p:spPr>
          <a:xfrm>
            <a:off x="11551444" y="3220403"/>
            <a:ext cx="2430185" cy="1186339"/>
          </a:xfrm>
          <a:prstGeom prst="rect">
            <a:avLst/>
          </a:prstGeom>
          <a:noFill/>
          <a:ln/>
        </p:spPr>
        <p:txBody>
          <a:bodyPr wrap="square" lIns="0" tIns="0" rIns="0" bIns="0" rtlCol="0" anchor="t"/>
          <a:lstStyle/>
          <a:p>
            <a:pPr marL="0" indent="0" algn="l">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Досліджувала емоційний інтелект як компонент комунікативної компетентності студентів.</a:t>
            </a:r>
            <a:endParaRPr lang="en-US" sz="1450" dirty="0"/>
          </a:p>
        </p:txBody>
      </p:sp>
      <p:pic>
        <p:nvPicPr>
          <p:cNvPr id="13" name="Image 4" descr="preencoded.png"/>
          <p:cNvPicPr>
            <a:picLocks noChangeAspect="1"/>
          </p:cNvPicPr>
          <p:nvPr/>
        </p:nvPicPr>
        <p:blipFill>
          <a:blip r:embed="rId7"/>
          <a:stretch>
            <a:fillRect/>
          </a:stretch>
        </p:blipFill>
        <p:spPr>
          <a:xfrm>
            <a:off x="6135172" y="5259348"/>
            <a:ext cx="463391" cy="463391"/>
          </a:xfrm>
          <a:prstGeom prst="rect">
            <a:avLst/>
          </a:prstGeom>
        </p:spPr>
      </p:pic>
      <p:sp>
        <p:nvSpPr>
          <p:cNvPr id="14" name="Text 7"/>
          <p:cNvSpPr/>
          <p:nvPr/>
        </p:nvSpPr>
        <p:spPr>
          <a:xfrm>
            <a:off x="6135172" y="5908000"/>
            <a:ext cx="2316956" cy="289560"/>
          </a:xfrm>
          <a:prstGeom prst="rect">
            <a:avLst/>
          </a:prstGeom>
          <a:noFill/>
          <a:ln/>
        </p:spPr>
        <p:txBody>
          <a:bodyPr wrap="none" lIns="0" tIns="0" rIns="0" bIns="0" rtlCol="0" anchor="t"/>
          <a:lstStyle/>
          <a:p>
            <a:pPr marL="0" indent="0" algn="l">
              <a:lnSpc>
                <a:spcPts val="2250"/>
              </a:lnSpc>
              <a:buNone/>
            </a:pPr>
            <a:r>
              <a:rPr lang="en-US" sz="1800" b="1" dirty="0">
                <a:solidFill>
                  <a:srgbClr val="3B4E4E"/>
                </a:solidFill>
                <a:latin typeface="Syne Bold" pitchFamily="34" charset="0"/>
                <a:ea typeface="Syne Bold" pitchFamily="34" charset="-122"/>
                <a:cs typeface="Syne Bold" pitchFamily="34" charset="-120"/>
              </a:rPr>
              <a:t>Г. Свідерська</a:t>
            </a:r>
            <a:endParaRPr lang="en-US" sz="1800" dirty="0"/>
          </a:p>
        </p:txBody>
      </p:sp>
      <p:sp>
        <p:nvSpPr>
          <p:cNvPr id="15" name="Text 8"/>
          <p:cNvSpPr/>
          <p:nvPr/>
        </p:nvSpPr>
        <p:spPr>
          <a:xfrm>
            <a:off x="6135172" y="6308765"/>
            <a:ext cx="2430066" cy="1186339"/>
          </a:xfrm>
          <a:prstGeom prst="rect">
            <a:avLst/>
          </a:prstGeom>
          <a:noFill/>
          <a:ln/>
        </p:spPr>
        <p:txBody>
          <a:bodyPr wrap="square" lIns="0" tIns="0" rIns="0" bIns="0" rtlCol="0" anchor="t"/>
          <a:lstStyle/>
          <a:p>
            <a:pPr marL="0" indent="0" algn="l">
              <a:lnSpc>
                <a:spcPts val="2300"/>
              </a:lnSpc>
              <a:buNone/>
            </a:pPr>
            <a:r>
              <a:rPr lang="en-US" sz="1450" dirty="0">
                <a:solidFill>
                  <a:srgbClr val="3B4E4E"/>
                </a:solidFill>
                <a:latin typeface="Overpass Light" pitchFamily="34" charset="0"/>
                <a:ea typeface="Overpass Light" pitchFamily="34" charset="-122"/>
                <a:cs typeface="Overpass Light" pitchFamily="34" charset="-120"/>
              </a:rPr>
              <a:t>Вивчала вплив емоційного інтелекту на формування особистісної ідентичності в юнацькому віці.</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894159"/>
            <a:ext cx="13042821" cy="1417558"/>
          </a:xfrm>
          <a:prstGeom prst="rect">
            <a:avLst/>
          </a:prstGeom>
          <a:noFill/>
          <a:ln/>
        </p:spPr>
        <p:txBody>
          <a:bodyPr wrap="square" lIns="0" tIns="0" rIns="0" bIns="0" rtlCol="0" anchor="t"/>
          <a:lstStyle/>
          <a:p>
            <a:pPr marL="0" indent="0" algn="l">
              <a:lnSpc>
                <a:spcPts val="5550"/>
              </a:lnSpc>
              <a:buNone/>
            </a:pPr>
            <a:r>
              <a:rPr lang="en-US" sz="4450" b="1" dirty="0">
                <a:solidFill>
                  <a:srgbClr val="233939"/>
                </a:solidFill>
                <a:latin typeface="Syne Bold" pitchFamily="34" charset="0"/>
                <a:ea typeface="Syne Bold" pitchFamily="34" charset="-122"/>
                <a:cs typeface="Syne Bold" pitchFamily="34" charset="-120"/>
              </a:rPr>
              <a:t>Біологічні передумови емоційного інтелекту</a:t>
            </a:r>
            <a:endParaRPr lang="en-US" sz="4450" dirty="0"/>
          </a:p>
        </p:txBody>
      </p:sp>
      <p:sp>
        <p:nvSpPr>
          <p:cNvPr id="3" name="Text 1"/>
          <p:cNvSpPr/>
          <p:nvPr/>
        </p:nvSpPr>
        <p:spPr>
          <a:xfrm>
            <a:off x="1661636" y="2942511"/>
            <a:ext cx="3030855" cy="354330"/>
          </a:xfrm>
          <a:prstGeom prst="rect">
            <a:avLst/>
          </a:prstGeom>
          <a:noFill/>
          <a:ln/>
        </p:spPr>
        <p:txBody>
          <a:bodyPr wrap="none" lIns="0" tIns="0" rIns="0" bIns="0" rtlCol="0" anchor="t"/>
          <a:lstStyle/>
          <a:p>
            <a:pPr marL="0" indent="0" algn="r">
              <a:lnSpc>
                <a:spcPts val="2750"/>
              </a:lnSpc>
              <a:buNone/>
            </a:pPr>
            <a:r>
              <a:rPr lang="en-US" sz="2200" b="1" dirty="0">
                <a:solidFill>
                  <a:srgbClr val="3B4E4E"/>
                </a:solidFill>
                <a:latin typeface="Syne Bold" pitchFamily="34" charset="0"/>
                <a:ea typeface="Syne Bold" pitchFamily="34" charset="-122"/>
                <a:cs typeface="Syne Bold" pitchFamily="34" charset="-120"/>
              </a:rPr>
              <a:t>Спадкові схильності</a:t>
            </a:r>
            <a:endParaRPr lang="en-US" sz="2200" dirty="0"/>
          </a:p>
        </p:txBody>
      </p:sp>
      <p:sp>
        <p:nvSpPr>
          <p:cNvPr id="4" name="Text 2"/>
          <p:cNvSpPr/>
          <p:nvPr/>
        </p:nvSpPr>
        <p:spPr>
          <a:xfrm>
            <a:off x="793790" y="3432929"/>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Генетичні фактори, що впливають на емоційну сприйнятливість та здатність до емпатії.</a:t>
            </a:r>
            <a:endParaRPr lang="en-US" sz="1750" dirty="0"/>
          </a:p>
        </p:txBody>
      </p:sp>
      <p:pic>
        <p:nvPicPr>
          <p:cNvPr id="5" name="Image 0" descr="preencoded.png"/>
          <p:cNvPicPr>
            <a:picLocks noChangeAspect="1"/>
          </p:cNvPicPr>
          <p:nvPr/>
        </p:nvPicPr>
        <p:blipFill>
          <a:blip r:embed="rId3"/>
          <a:stretch>
            <a:fillRect/>
          </a:stretch>
        </p:blipFill>
        <p:spPr>
          <a:xfrm>
            <a:off x="5032653" y="276784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015633" y="3708321"/>
            <a:ext cx="339328" cy="424220"/>
          </a:xfrm>
          <a:prstGeom prst="rect">
            <a:avLst/>
          </a:prstGeom>
        </p:spPr>
      </p:pic>
      <p:sp>
        <p:nvSpPr>
          <p:cNvPr id="7" name="Text 3"/>
          <p:cNvSpPr/>
          <p:nvPr/>
        </p:nvSpPr>
        <p:spPr>
          <a:xfrm>
            <a:off x="9937790" y="2765346"/>
            <a:ext cx="3898821" cy="708660"/>
          </a:xfrm>
          <a:prstGeom prst="rect">
            <a:avLst/>
          </a:prstGeom>
          <a:noFill/>
          <a:ln/>
        </p:spPr>
        <p:txBody>
          <a:bodyPr wrap="square" lIns="0" tIns="0" rIns="0" bIns="0" rtlCol="0" anchor="t"/>
          <a:lstStyle/>
          <a:p>
            <a:pPr marL="0" indent="0" algn="l">
              <a:lnSpc>
                <a:spcPts val="2750"/>
              </a:lnSpc>
              <a:buNone/>
            </a:pPr>
            <a:r>
              <a:rPr lang="en-US" sz="2200" b="1" dirty="0">
                <a:solidFill>
                  <a:srgbClr val="3B4E4E"/>
                </a:solidFill>
                <a:latin typeface="Syne Bold" pitchFamily="34" charset="0"/>
                <a:ea typeface="Syne Bold" pitchFamily="34" charset="-122"/>
                <a:cs typeface="Syne Bold" pitchFamily="34" charset="-120"/>
              </a:rPr>
              <a:t>Особливості обробки інформації</a:t>
            </a:r>
            <a:endParaRPr lang="en-US" sz="2200" dirty="0"/>
          </a:p>
        </p:txBody>
      </p:sp>
      <p:sp>
        <p:nvSpPr>
          <p:cNvPr id="8" name="Text 4"/>
          <p:cNvSpPr/>
          <p:nvPr/>
        </p:nvSpPr>
        <p:spPr>
          <a:xfrm>
            <a:off x="9937790" y="3610094"/>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Нейрофізіологічні особливості сприйняття та обробки емоційних стимулів.</a:t>
            </a:r>
            <a:endParaRPr lang="en-US" sz="1750" dirty="0"/>
          </a:p>
        </p:txBody>
      </p:sp>
      <p:pic>
        <p:nvPicPr>
          <p:cNvPr id="9" name="Image 2" descr="preencoded.png"/>
          <p:cNvPicPr>
            <a:picLocks noChangeAspect="1"/>
          </p:cNvPicPr>
          <p:nvPr/>
        </p:nvPicPr>
        <p:blipFill>
          <a:blip r:embed="rId5"/>
          <a:stretch>
            <a:fillRect/>
          </a:stretch>
        </p:blipFill>
        <p:spPr>
          <a:xfrm>
            <a:off x="5032653" y="276784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275201" y="3708321"/>
            <a:ext cx="339328" cy="424220"/>
          </a:xfrm>
          <a:prstGeom prst="rect">
            <a:avLst/>
          </a:prstGeom>
        </p:spPr>
      </p:pic>
      <p:sp>
        <p:nvSpPr>
          <p:cNvPr id="11" name="Text 5"/>
          <p:cNvSpPr/>
          <p:nvPr/>
        </p:nvSpPr>
        <p:spPr>
          <a:xfrm>
            <a:off x="9937790" y="5397579"/>
            <a:ext cx="2978468" cy="354330"/>
          </a:xfrm>
          <a:prstGeom prst="rect">
            <a:avLst/>
          </a:prstGeom>
          <a:noFill/>
          <a:ln/>
        </p:spPr>
        <p:txBody>
          <a:bodyPr wrap="none" lIns="0" tIns="0" rIns="0" bIns="0" rtlCol="0" anchor="t"/>
          <a:lstStyle/>
          <a:p>
            <a:pPr marL="0" indent="0" algn="l">
              <a:lnSpc>
                <a:spcPts val="2750"/>
              </a:lnSpc>
              <a:buNone/>
            </a:pPr>
            <a:r>
              <a:rPr lang="en-US" sz="2200" b="1" dirty="0">
                <a:solidFill>
                  <a:srgbClr val="3B4E4E"/>
                </a:solidFill>
                <a:latin typeface="Syne Bold" pitchFamily="34" charset="0"/>
                <a:ea typeface="Syne Bold" pitchFamily="34" charset="-122"/>
                <a:cs typeface="Syne Bold" pitchFamily="34" charset="-120"/>
              </a:rPr>
              <a:t>Риси темпераменту</a:t>
            </a:r>
            <a:endParaRPr lang="en-US" sz="2200" dirty="0"/>
          </a:p>
        </p:txBody>
      </p:sp>
      <p:sp>
        <p:nvSpPr>
          <p:cNvPr id="12" name="Text 6"/>
          <p:cNvSpPr/>
          <p:nvPr/>
        </p:nvSpPr>
        <p:spPr>
          <a:xfrm>
            <a:off x="9937790" y="5887998"/>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Вроджені особливості нервової системи, що визначають емоційну реактивність та стійкість.</a:t>
            </a:r>
            <a:endParaRPr lang="en-US" sz="1750" dirty="0"/>
          </a:p>
        </p:txBody>
      </p:sp>
      <p:pic>
        <p:nvPicPr>
          <p:cNvPr id="13" name="Image 4" descr="preencoded.png"/>
          <p:cNvPicPr>
            <a:picLocks noChangeAspect="1"/>
          </p:cNvPicPr>
          <p:nvPr/>
        </p:nvPicPr>
        <p:blipFill>
          <a:blip r:embed="rId7"/>
          <a:stretch>
            <a:fillRect/>
          </a:stretch>
        </p:blipFill>
        <p:spPr>
          <a:xfrm>
            <a:off x="5032653" y="276784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275201" y="5967889"/>
            <a:ext cx="339328" cy="424220"/>
          </a:xfrm>
          <a:prstGeom prst="rect">
            <a:avLst/>
          </a:prstGeom>
        </p:spPr>
      </p:pic>
      <p:sp>
        <p:nvSpPr>
          <p:cNvPr id="15" name="Text 7"/>
          <p:cNvSpPr/>
          <p:nvPr/>
        </p:nvSpPr>
        <p:spPr>
          <a:xfrm>
            <a:off x="793790" y="5038963"/>
            <a:ext cx="3898702" cy="708660"/>
          </a:xfrm>
          <a:prstGeom prst="rect">
            <a:avLst/>
          </a:prstGeom>
          <a:noFill/>
          <a:ln/>
        </p:spPr>
        <p:txBody>
          <a:bodyPr wrap="square" lIns="0" tIns="0" rIns="0" bIns="0" rtlCol="0" anchor="t"/>
          <a:lstStyle/>
          <a:p>
            <a:pPr marL="0" indent="0" algn="r">
              <a:lnSpc>
                <a:spcPts val="2750"/>
              </a:lnSpc>
              <a:buNone/>
            </a:pPr>
            <a:r>
              <a:rPr lang="en-US" sz="2200" b="1" dirty="0">
                <a:solidFill>
                  <a:srgbClr val="3B4E4E"/>
                </a:solidFill>
                <a:latin typeface="Syne Bold" pitchFamily="34" charset="0"/>
                <a:ea typeface="Syne Bold" pitchFamily="34" charset="-122"/>
                <a:cs typeface="Syne Bold" pitchFamily="34" charset="-120"/>
              </a:rPr>
              <a:t>Рівень емоційного інтелекту батьків</a:t>
            </a:r>
            <a:endParaRPr lang="en-US" sz="2200" dirty="0"/>
          </a:p>
        </p:txBody>
      </p:sp>
      <p:sp>
        <p:nvSpPr>
          <p:cNvPr id="16" name="Text 8"/>
          <p:cNvSpPr/>
          <p:nvPr/>
        </p:nvSpPr>
        <p:spPr>
          <a:xfrm>
            <a:off x="793790" y="5883712"/>
            <a:ext cx="3898702" cy="1451610"/>
          </a:xfrm>
          <a:prstGeom prst="rect">
            <a:avLst/>
          </a:prstGeom>
          <a:noFill/>
          <a:ln/>
        </p:spPr>
        <p:txBody>
          <a:bodyPr wrap="square" lIns="0" tIns="0" rIns="0" bIns="0" rtlCol="0" anchor="t"/>
          <a:lstStyle/>
          <a:p>
            <a:pPr marL="0" indent="0" algn="r">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Впливає на дитину через збагачене навколишнє середовище, де вона отримує знання та навички для свого емоційного розвитку.</a:t>
            </a:r>
            <a:endParaRPr lang="en-US" sz="1750" dirty="0"/>
          </a:p>
        </p:txBody>
      </p:sp>
      <p:pic>
        <p:nvPicPr>
          <p:cNvPr id="17" name="Image 6" descr="preencoded.png"/>
          <p:cNvPicPr>
            <a:picLocks noChangeAspect="1"/>
          </p:cNvPicPr>
          <p:nvPr/>
        </p:nvPicPr>
        <p:blipFill>
          <a:blip r:embed="rId9"/>
          <a:stretch>
            <a:fillRect/>
          </a:stretch>
        </p:blipFill>
        <p:spPr>
          <a:xfrm>
            <a:off x="5032653" y="276784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6015633" y="5967889"/>
            <a:ext cx="339328" cy="4242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66882" y="946309"/>
            <a:ext cx="12897326" cy="684728"/>
          </a:xfrm>
          <a:prstGeom prst="rect">
            <a:avLst/>
          </a:prstGeom>
          <a:noFill/>
          <a:ln/>
        </p:spPr>
        <p:txBody>
          <a:bodyPr wrap="none" lIns="0" tIns="0" rIns="0" bIns="0" rtlCol="0" anchor="t"/>
          <a:lstStyle/>
          <a:p>
            <a:pPr marL="0" indent="0" algn="l">
              <a:lnSpc>
                <a:spcPts val="5350"/>
              </a:lnSpc>
              <a:buNone/>
            </a:pPr>
            <a:r>
              <a:rPr lang="en-US" sz="4300" b="1" dirty="0">
                <a:solidFill>
                  <a:srgbClr val="233939"/>
                </a:solidFill>
                <a:latin typeface="Syne Bold" pitchFamily="34" charset="0"/>
                <a:ea typeface="Syne Bold" pitchFamily="34" charset="-122"/>
                <a:cs typeface="Syne Bold" pitchFamily="34" charset="-120"/>
              </a:rPr>
              <a:t>Соціальні передумови емоційного інтелекту</a:t>
            </a:r>
            <a:endParaRPr lang="en-US" sz="4300" dirty="0"/>
          </a:p>
        </p:txBody>
      </p:sp>
      <p:pic>
        <p:nvPicPr>
          <p:cNvPr id="3" name="Image 0" descr="preencoded.png"/>
          <p:cNvPicPr>
            <a:picLocks noChangeAspect="1"/>
          </p:cNvPicPr>
          <p:nvPr/>
        </p:nvPicPr>
        <p:blipFill>
          <a:blip r:embed="rId3"/>
          <a:stretch>
            <a:fillRect/>
          </a:stretch>
        </p:blipFill>
        <p:spPr>
          <a:xfrm>
            <a:off x="3230642" y="2069187"/>
            <a:ext cx="1620679" cy="1262420"/>
          </a:xfrm>
          <a:prstGeom prst="rect">
            <a:avLst/>
          </a:prstGeom>
        </p:spPr>
      </p:pic>
      <p:pic>
        <p:nvPicPr>
          <p:cNvPr id="4" name="Image 1" descr="preencoded.png"/>
          <p:cNvPicPr>
            <a:picLocks noChangeAspect="1"/>
          </p:cNvPicPr>
          <p:nvPr/>
        </p:nvPicPr>
        <p:blipFill>
          <a:blip r:embed="rId4"/>
          <a:stretch>
            <a:fillRect/>
          </a:stretch>
        </p:blipFill>
        <p:spPr>
          <a:xfrm>
            <a:off x="3886914" y="2664262"/>
            <a:ext cx="308134" cy="385167"/>
          </a:xfrm>
          <a:prstGeom prst="rect">
            <a:avLst/>
          </a:prstGeom>
        </p:spPr>
      </p:pic>
      <p:sp>
        <p:nvSpPr>
          <p:cNvPr id="5" name="Text 1"/>
          <p:cNvSpPr/>
          <p:nvPr/>
        </p:nvSpPr>
        <p:spPr>
          <a:xfrm>
            <a:off x="5070396" y="2288262"/>
            <a:ext cx="5895975" cy="342305"/>
          </a:xfrm>
          <a:prstGeom prst="rect">
            <a:avLst/>
          </a:prstGeom>
          <a:noFill/>
          <a:ln/>
        </p:spPr>
        <p:txBody>
          <a:bodyPr wrap="none" lIns="0" tIns="0" rIns="0" bIns="0" rtlCol="0" anchor="t"/>
          <a:lstStyle/>
          <a:p>
            <a:pPr marL="0" indent="0" algn="l">
              <a:lnSpc>
                <a:spcPts val="2650"/>
              </a:lnSpc>
              <a:buNone/>
            </a:pPr>
            <a:r>
              <a:rPr lang="en-US" sz="2150" b="1" dirty="0">
                <a:solidFill>
                  <a:srgbClr val="3B4E4E"/>
                </a:solidFill>
                <a:latin typeface="Syne Bold" pitchFamily="34" charset="0"/>
                <a:ea typeface="Syne Bold" pitchFamily="34" charset="-122"/>
                <a:cs typeface="Syne Bold" pitchFamily="34" charset="-120"/>
              </a:rPr>
              <a:t>Впевненість у емоційній компетентності</a:t>
            </a:r>
            <a:endParaRPr lang="en-US" sz="2150" dirty="0"/>
          </a:p>
        </p:txBody>
      </p:sp>
      <p:sp>
        <p:nvSpPr>
          <p:cNvPr id="6" name="Text 2"/>
          <p:cNvSpPr/>
          <p:nvPr/>
        </p:nvSpPr>
        <p:spPr>
          <a:xfrm>
            <a:off x="5070396" y="2762012"/>
            <a:ext cx="5895975" cy="350520"/>
          </a:xfrm>
          <a:prstGeom prst="rect">
            <a:avLst/>
          </a:prstGeom>
          <a:noFill/>
          <a:ln/>
        </p:spPr>
        <p:txBody>
          <a:bodyPr wrap="none" lIns="0" tIns="0" rIns="0" bIns="0" rtlCol="0" anchor="t"/>
          <a:lstStyle/>
          <a:p>
            <a:pPr marL="0" indent="0" algn="l">
              <a:lnSpc>
                <a:spcPts val="2750"/>
              </a:lnSpc>
              <a:buNone/>
            </a:pPr>
            <a:r>
              <a:rPr lang="en-US" sz="1700" dirty="0">
                <a:solidFill>
                  <a:srgbClr val="3B4E4E"/>
                </a:solidFill>
                <a:latin typeface="Overpass Light" pitchFamily="34" charset="0"/>
                <a:ea typeface="Overpass Light" pitchFamily="34" charset="-122"/>
                <a:cs typeface="Overpass Light" pitchFamily="34" charset="-120"/>
              </a:rPr>
              <a:t>Віра у власні здібності розуміти та керувати емоціями</a:t>
            </a:r>
            <a:endParaRPr lang="en-US" sz="1700" dirty="0"/>
          </a:p>
        </p:txBody>
      </p:sp>
      <p:sp>
        <p:nvSpPr>
          <p:cNvPr id="7" name="Shape 3"/>
          <p:cNvSpPr/>
          <p:nvPr/>
        </p:nvSpPr>
        <p:spPr>
          <a:xfrm>
            <a:off x="4906089" y="3343751"/>
            <a:ext cx="8902660" cy="15240"/>
          </a:xfrm>
          <a:prstGeom prst="roundRect">
            <a:avLst>
              <a:gd name="adj" fmla="val 603870"/>
            </a:avLst>
          </a:prstGeom>
          <a:solidFill>
            <a:srgbClr val="C3D4CC"/>
          </a:solidFill>
          <a:ln/>
        </p:spPr>
        <p:txBody>
          <a:bodyPr/>
          <a:lstStyle/>
          <a:p>
            <a:endParaRPr lang="uk-UA"/>
          </a:p>
        </p:txBody>
      </p:sp>
      <p:pic>
        <p:nvPicPr>
          <p:cNvPr id="8" name="Image 2" descr="preencoded.png"/>
          <p:cNvPicPr>
            <a:picLocks noChangeAspect="1"/>
          </p:cNvPicPr>
          <p:nvPr/>
        </p:nvPicPr>
        <p:blipFill>
          <a:blip r:embed="rId5"/>
          <a:stretch>
            <a:fillRect/>
          </a:stretch>
        </p:blipFill>
        <p:spPr>
          <a:xfrm>
            <a:off x="2420303" y="3386376"/>
            <a:ext cx="3241358" cy="1262420"/>
          </a:xfrm>
          <a:prstGeom prst="rect">
            <a:avLst/>
          </a:prstGeom>
        </p:spPr>
      </p:pic>
      <p:pic>
        <p:nvPicPr>
          <p:cNvPr id="9" name="Image 3" descr="preencoded.png"/>
          <p:cNvPicPr>
            <a:picLocks noChangeAspect="1"/>
          </p:cNvPicPr>
          <p:nvPr/>
        </p:nvPicPr>
        <p:blipFill>
          <a:blip r:embed="rId6"/>
          <a:stretch>
            <a:fillRect/>
          </a:stretch>
        </p:blipFill>
        <p:spPr>
          <a:xfrm>
            <a:off x="3886914" y="3825002"/>
            <a:ext cx="308134" cy="385167"/>
          </a:xfrm>
          <a:prstGeom prst="rect">
            <a:avLst/>
          </a:prstGeom>
        </p:spPr>
      </p:pic>
      <p:sp>
        <p:nvSpPr>
          <p:cNvPr id="10" name="Text 4"/>
          <p:cNvSpPr/>
          <p:nvPr/>
        </p:nvSpPr>
        <p:spPr>
          <a:xfrm>
            <a:off x="5880735" y="3605451"/>
            <a:ext cx="6064210" cy="342305"/>
          </a:xfrm>
          <a:prstGeom prst="rect">
            <a:avLst/>
          </a:prstGeom>
          <a:noFill/>
          <a:ln/>
        </p:spPr>
        <p:txBody>
          <a:bodyPr wrap="none" lIns="0" tIns="0" rIns="0" bIns="0" rtlCol="0" anchor="t"/>
          <a:lstStyle/>
          <a:p>
            <a:pPr marL="0" indent="0" algn="l">
              <a:lnSpc>
                <a:spcPts val="2650"/>
              </a:lnSpc>
              <a:buNone/>
            </a:pPr>
            <a:r>
              <a:rPr lang="en-US" sz="2150" b="1" dirty="0">
                <a:solidFill>
                  <a:srgbClr val="3B4E4E"/>
                </a:solidFill>
                <a:latin typeface="Syne Bold" pitchFamily="34" charset="0"/>
                <a:ea typeface="Syne Bold" pitchFamily="34" charset="-122"/>
                <a:cs typeface="Syne Bold" pitchFamily="34" charset="-120"/>
              </a:rPr>
              <a:t>Рівень освіти батьків та сімейного доходу</a:t>
            </a:r>
            <a:endParaRPr lang="en-US" sz="2150" dirty="0"/>
          </a:p>
        </p:txBody>
      </p:sp>
      <p:sp>
        <p:nvSpPr>
          <p:cNvPr id="11" name="Text 5"/>
          <p:cNvSpPr/>
          <p:nvPr/>
        </p:nvSpPr>
        <p:spPr>
          <a:xfrm>
            <a:off x="5880735" y="4079200"/>
            <a:ext cx="6064210" cy="350520"/>
          </a:xfrm>
          <a:prstGeom prst="rect">
            <a:avLst/>
          </a:prstGeom>
          <a:noFill/>
          <a:ln/>
        </p:spPr>
        <p:txBody>
          <a:bodyPr wrap="none" lIns="0" tIns="0" rIns="0" bIns="0" rtlCol="0" anchor="t"/>
          <a:lstStyle/>
          <a:p>
            <a:pPr marL="0" indent="0" algn="l">
              <a:lnSpc>
                <a:spcPts val="2750"/>
              </a:lnSpc>
              <a:buNone/>
            </a:pPr>
            <a:r>
              <a:rPr lang="en-US" sz="1700" dirty="0">
                <a:solidFill>
                  <a:srgbClr val="3B4E4E"/>
                </a:solidFill>
                <a:latin typeface="Overpass Light" pitchFamily="34" charset="0"/>
                <a:ea typeface="Overpass Light" pitchFamily="34" charset="-122"/>
                <a:cs typeface="Overpass Light" pitchFamily="34" charset="-120"/>
              </a:rPr>
              <a:t>Створює сприятливі умови для емоційного розвитку</a:t>
            </a:r>
            <a:endParaRPr lang="en-US" sz="1700" dirty="0"/>
          </a:p>
        </p:txBody>
      </p:sp>
      <p:sp>
        <p:nvSpPr>
          <p:cNvPr id="12" name="Shape 6"/>
          <p:cNvSpPr/>
          <p:nvPr/>
        </p:nvSpPr>
        <p:spPr>
          <a:xfrm>
            <a:off x="5716429" y="4660940"/>
            <a:ext cx="8092321" cy="15240"/>
          </a:xfrm>
          <a:prstGeom prst="roundRect">
            <a:avLst>
              <a:gd name="adj" fmla="val 603870"/>
            </a:avLst>
          </a:prstGeom>
          <a:solidFill>
            <a:srgbClr val="C3D4CC"/>
          </a:solidFill>
          <a:ln/>
        </p:spPr>
        <p:txBody>
          <a:bodyPr/>
          <a:lstStyle/>
          <a:p>
            <a:endParaRPr lang="uk-UA"/>
          </a:p>
        </p:txBody>
      </p:sp>
      <p:pic>
        <p:nvPicPr>
          <p:cNvPr id="13" name="Image 4" descr="preencoded.png"/>
          <p:cNvPicPr>
            <a:picLocks noChangeAspect="1"/>
          </p:cNvPicPr>
          <p:nvPr/>
        </p:nvPicPr>
        <p:blipFill>
          <a:blip r:embed="rId7"/>
          <a:stretch>
            <a:fillRect/>
          </a:stretch>
        </p:blipFill>
        <p:spPr>
          <a:xfrm>
            <a:off x="1609963" y="4703564"/>
            <a:ext cx="4862036" cy="1262420"/>
          </a:xfrm>
          <a:prstGeom prst="rect">
            <a:avLst/>
          </a:prstGeom>
        </p:spPr>
      </p:pic>
      <p:pic>
        <p:nvPicPr>
          <p:cNvPr id="14" name="Image 5" descr="preencoded.png"/>
          <p:cNvPicPr>
            <a:picLocks noChangeAspect="1"/>
          </p:cNvPicPr>
          <p:nvPr/>
        </p:nvPicPr>
        <p:blipFill>
          <a:blip r:embed="rId8"/>
          <a:stretch>
            <a:fillRect/>
          </a:stretch>
        </p:blipFill>
        <p:spPr>
          <a:xfrm>
            <a:off x="3886795" y="5142190"/>
            <a:ext cx="308134" cy="385167"/>
          </a:xfrm>
          <a:prstGeom prst="rect">
            <a:avLst/>
          </a:prstGeom>
        </p:spPr>
      </p:pic>
      <p:sp>
        <p:nvSpPr>
          <p:cNvPr id="15" name="Text 7"/>
          <p:cNvSpPr/>
          <p:nvPr/>
        </p:nvSpPr>
        <p:spPr>
          <a:xfrm>
            <a:off x="6691074" y="4922639"/>
            <a:ext cx="6019324" cy="342305"/>
          </a:xfrm>
          <a:prstGeom prst="rect">
            <a:avLst/>
          </a:prstGeom>
          <a:noFill/>
          <a:ln/>
        </p:spPr>
        <p:txBody>
          <a:bodyPr wrap="none" lIns="0" tIns="0" rIns="0" bIns="0" rtlCol="0" anchor="t"/>
          <a:lstStyle/>
          <a:p>
            <a:pPr marL="0" indent="0" algn="l">
              <a:lnSpc>
                <a:spcPts val="2650"/>
              </a:lnSpc>
              <a:buNone/>
            </a:pPr>
            <a:r>
              <a:rPr lang="en-US" sz="2150" b="1" dirty="0">
                <a:solidFill>
                  <a:srgbClr val="3B4E4E"/>
                </a:solidFill>
                <a:latin typeface="Syne Bold" pitchFamily="34" charset="0"/>
                <a:ea typeface="Syne Bold" pitchFamily="34" charset="-122"/>
                <a:cs typeface="Syne Bold" pitchFamily="34" charset="-120"/>
              </a:rPr>
              <a:t>Емоційно здорові стосунки між батьками</a:t>
            </a:r>
            <a:endParaRPr lang="en-US" sz="2150" dirty="0"/>
          </a:p>
        </p:txBody>
      </p:sp>
      <p:sp>
        <p:nvSpPr>
          <p:cNvPr id="16" name="Text 8"/>
          <p:cNvSpPr/>
          <p:nvPr/>
        </p:nvSpPr>
        <p:spPr>
          <a:xfrm>
            <a:off x="6691074" y="5396389"/>
            <a:ext cx="6019324" cy="350520"/>
          </a:xfrm>
          <a:prstGeom prst="rect">
            <a:avLst/>
          </a:prstGeom>
          <a:noFill/>
          <a:ln/>
        </p:spPr>
        <p:txBody>
          <a:bodyPr wrap="none" lIns="0" tIns="0" rIns="0" bIns="0" rtlCol="0" anchor="t"/>
          <a:lstStyle/>
          <a:p>
            <a:pPr marL="0" indent="0" algn="l">
              <a:lnSpc>
                <a:spcPts val="2750"/>
              </a:lnSpc>
              <a:buNone/>
            </a:pPr>
            <a:r>
              <a:rPr lang="en-US" sz="1700" dirty="0">
                <a:solidFill>
                  <a:srgbClr val="3B4E4E"/>
                </a:solidFill>
                <a:latin typeface="Overpass Light" pitchFamily="34" charset="0"/>
                <a:ea typeface="Overpass Light" pitchFamily="34" charset="-122"/>
                <a:cs typeface="Overpass Light" pitchFamily="34" charset="-120"/>
              </a:rPr>
              <a:t>Формують базові моделі емоційної взаємодії</a:t>
            </a:r>
            <a:endParaRPr lang="en-US" sz="1700" dirty="0"/>
          </a:p>
        </p:txBody>
      </p:sp>
      <p:sp>
        <p:nvSpPr>
          <p:cNvPr id="17" name="Shape 9"/>
          <p:cNvSpPr/>
          <p:nvPr/>
        </p:nvSpPr>
        <p:spPr>
          <a:xfrm>
            <a:off x="6526768" y="5978128"/>
            <a:ext cx="7281982" cy="15240"/>
          </a:xfrm>
          <a:prstGeom prst="roundRect">
            <a:avLst>
              <a:gd name="adj" fmla="val 603870"/>
            </a:avLst>
          </a:prstGeom>
          <a:solidFill>
            <a:srgbClr val="C3D4CC"/>
          </a:solidFill>
          <a:ln/>
        </p:spPr>
        <p:txBody>
          <a:bodyPr/>
          <a:lstStyle/>
          <a:p>
            <a:endParaRPr lang="uk-UA"/>
          </a:p>
        </p:txBody>
      </p:sp>
      <p:pic>
        <p:nvPicPr>
          <p:cNvPr id="18" name="Image 6" descr="preencoded.png"/>
          <p:cNvPicPr>
            <a:picLocks noChangeAspect="1"/>
          </p:cNvPicPr>
          <p:nvPr/>
        </p:nvPicPr>
        <p:blipFill>
          <a:blip r:embed="rId9"/>
          <a:stretch>
            <a:fillRect/>
          </a:stretch>
        </p:blipFill>
        <p:spPr>
          <a:xfrm>
            <a:off x="799505" y="6020753"/>
            <a:ext cx="6482834" cy="1262420"/>
          </a:xfrm>
          <a:prstGeom prst="rect">
            <a:avLst/>
          </a:prstGeom>
        </p:spPr>
      </p:pic>
      <p:pic>
        <p:nvPicPr>
          <p:cNvPr id="19" name="Image 7" descr="preencoded.png"/>
          <p:cNvPicPr>
            <a:picLocks noChangeAspect="1"/>
          </p:cNvPicPr>
          <p:nvPr/>
        </p:nvPicPr>
        <p:blipFill>
          <a:blip r:embed="rId10"/>
          <a:stretch>
            <a:fillRect/>
          </a:stretch>
        </p:blipFill>
        <p:spPr>
          <a:xfrm>
            <a:off x="3886795" y="6459379"/>
            <a:ext cx="308134" cy="385167"/>
          </a:xfrm>
          <a:prstGeom prst="rect">
            <a:avLst/>
          </a:prstGeom>
        </p:spPr>
      </p:pic>
      <p:sp>
        <p:nvSpPr>
          <p:cNvPr id="20" name="Text 10"/>
          <p:cNvSpPr/>
          <p:nvPr/>
        </p:nvSpPr>
        <p:spPr>
          <a:xfrm>
            <a:off x="7501414" y="6239827"/>
            <a:ext cx="4643676" cy="342305"/>
          </a:xfrm>
          <a:prstGeom prst="rect">
            <a:avLst/>
          </a:prstGeom>
          <a:noFill/>
          <a:ln/>
        </p:spPr>
        <p:txBody>
          <a:bodyPr wrap="none" lIns="0" tIns="0" rIns="0" bIns="0" rtlCol="0" anchor="t"/>
          <a:lstStyle/>
          <a:p>
            <a:pPr marL="0" indent="0" algn="l">
              <a:lnSpc>
                <a:spcPts val="2650"/>
              </a:lnSpc>
              <a:buNone/>
            </a:pPr>
            <a:r>
              <a:rPr lang="en-US" sz="2150" b="1" dirty="0">
                <a:solidFill>
                  <a:srgbClr val="3B4E4E"/>
                </a:solidFill>
                <a:latin typeface="Syne Bold" pitchFamily="34" charset="0"/>
                <a:ea typeface="Syne Bold" pitchFamily="34" charset="-122"/>
                <a:cs typeface="Syne Bold" pitchFamily="34" charset="-120"/>
              </a:rPr>
              <a:t>Рівень розвитку самосвідомості</a:t>
            </a:r>
            <a:endParaRPr lang="en-US" sz="2150" dirty="0"/>
          </a:p>
        </p:txBody>
      </p:sp>
      <p:sp>
        <p:nvSpPr>
          <p:cNvPr id="21" name="Text 11"/>
          <p:cNvSpPr/>
          <p:nvPr/>
        </p:nvSpPr>
        <p:spPr>
          <a:xfrm>
            <a:off x="7501414" y="6713577"/>
            <a:ext cx="5872520" cy="350520"/>
          </a:xfrm>
          <a:prstGeom prst="rect">
            <a:avLst/>
          </a:prstGeom>
          <a:noFill/>
          <a:ln/>
        </p:spPr>
        <p:txBody>
          <a:bodyPr wrap="none" lIns="0" tIns="0" rIns="0" bIns="0" rtlCol="0" anchor="t"/>
          <a:lstStyle/>
          <a:p>
            <a:pPr marL="0" indent="0" algn="l">
              <a:lnSpc>
                <a:spcPts val="2750"/>
              </a:lnSpc>
              <a:buNone/>
            </a:pPr>
            <a:r>
              <a:rPr lang="en-US" sz="1700" dirty="0">
                <a:solidFill>
                  <a:srgbClr val="3B4E4E"/>
                </a:solidFill>
                <a:latin typeface="Overpass Light" pitchFamily="34" charset="0"/>
                <a:ea typeface="Overpass Light" pitchFamily="34" charset="-122"/>
                <a:cs typeface="Overpass Light" pitchFamily="34" charset="-120"/>
              </a:rPr>
              <a:t>Основа для розуміння та управління власними емоціями</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969288"/>
            <a:ext cx="6807398" cy="708779"/>
          </a:xfrm>
          <a:prstGeom prst="rect">
            <a:avLst/>
          </a:prstGeom>
          <a:noFill/>
          <a:ln/>
        </p:spPr>
        <p:txBody>
          <a:bodyPr wrap="none" lIns="0" tIns="0" rIns="0" bIns="0" rtlCol="0" anchor="t"/>
          <a:lstStyle/>
          <a:p>
            <a:pPr marL="0" indent="0" algn="l">
              <a:lnSpc>
                <a:spcPts val="5550"/>
              </a:lnSpc>
              <a:buNone/>
            </a:pPr>
            <a:r>
              <a:rPr lang="en-US" sz="4450" b="1" dirty="0">
                <a:solidFill>
                  <a:srgbClr val="233939"/>
                </a:solidFill>
                <a:latin typeface="Syne Bold" pitchFamily="34" charset="0"/>
                <a:ea typeface="Syne Bold" pitchFamily="34" charset="-122"/>
                <a:cs typeface="Syne Bold" pitchFamily="34" charset="-120"/>
              </a:rPr>
              <a:t>Рівні контролю емоцій</a:t>
            </a:r>
            <a:endParaRPr lang="en-US" sz="4450" dirty="0"/>
          </a:p>
        </p:txBody>
      </p:sp>
      <p:sp>
        <p:nvSpPr>
          <p:cNvPr id="3" name="Shape 1"/>
          <p:cNvSpPr/>
          <p:nvPr/>
        </p:nvSpPr>
        <p:spPr>
          <a:xfrm>
            <a:off x="793790" y="2131695"/>
            <a:ext cx="2173724" cy="1306949"/>
          </a:xfrm>
          <a:prstGeom prst="roundRect">
            <a:avLst>
              <a:gd name="adj" fmla="val 7289"/>
            </a:avLst>
          </a:prstGeom>
          <a:solidFill>
            <a:srgbClr val="DDEEE6"/>
          </a:solidFill>
          <a:ln w="7620">
            <a:solidFill>
              <a:srgbClr val="C3D4CC"/>
            </a:solidFill>
            <a:prstDash val="solid"/>
          </a:ln>
        </p:spPr>
        <p:txBody>
          <a:bodyPr/>
          <a:lstStyle/>
          <a:p>
            <a:endParaRPr lang="uk-UA"/>
          </a:p>
        </p:txBody>
      </p:sp>
      <p:pic>
        <p:nvPicPr>
          <p:cNvPr id="4" name="Image 0" descr="preencoded.png"/>
          <p:cNvPicPr>
            <a:picLocks noChangeAspect="1"/>
          </p:cNvPicPr>
          <p:nvPr/>
        </p:nvPicPr>
        <p:blipFill>
          <a:blip r:embed="rId3"/>
          <a:stretch>
            <a:fillRect/>
          </a:stretch>
        </p:blipFill>
        <p:spPr>
          <a:xfrm>
            <a:off x="1721167" y="2585799"/>
            <a:ext cx="318968" cy="398621"/>
          </a:xfrm>
          <a:prstGeom prst="rect">
            <a:avLst/>
          </a:prstGeom>
        </p:spPr>
      </p:pic>
      <p:sp>
        <p:nvSpPr>
          <p:cNvPr id="5" name="Text 2"/>
          <p:cNvSpPr/>
          <p:nvPr/>
        </p:nvSpPr>
        <p:spPr>
          <a:xfrm>
            <a:off x="3194328" y="2358509"/>
            <a:ext cx="3972520" cy="354330"/>
          </a:xfrm>
          <a:prstGeom prst="rect">
            <a:avLst/>
          </a:prstGeom>
          <a:noFill/>
          <a:ln/>
        </p:spPr>
        <p:txBody>
          <a:bodyPr wrap="none" lIns="0" tIns="0" rIns="0" bIns="0" rtlCol="0" anchor="t"/>
          <a:lstStyle/>
          <a:p>
            <a:pPr marL="0" indent="0" algn="l">
              <a:lnSpc>
                <a:spcPts val="2750"/>
              </a:lnSpc>
              <a:buNone/>
            </a:pPr>
            <a:r>
              <a:rPr lang="en-US" sz="2200" b="1" dirty="0">
                <a:solidFill>
                  <a:srgbClr val="3B4E4E"/>
                </a:solidFill>
                <a:latin typeface="Syne Bold" pitchFamily="34" charset="0"/>
                <a:ea typeface="Syne Bold" pitchFamily="34" charset="-122"/>
                <a:cs typeface="Syne Bold" pitchFamily="34" charset="-120"/>
              </a:rPr>
              <a:t>Контроль значущих речей</a:t>
            </a:r>
            <a:endParaRPr lang="en-US" sz="2200" dirty="0"/>
          </a:p>
        </p:txBody>
      </p:sp>
      <p:sp>
        <p:nvSpPr>
          <p:cNvPr id="6" name="Text 3"/>
          <p:cNvSpPr/>
          <p:nvPr/>
        </p:nvSpPr>
        <p:spPr>
          <a:xfrm>
            <a:off x="3194328" y="2848928"/>
            <a:ext cx="6702147" cy="362903"/>
          </a:xfrm>
          <a:prstGeom prst="rect">
            <a:avLst/>
          </a:prstGeom>
          <a:noFill/>
          <a:ln/>
        </p:spPr>
        <p:txBody>
          <a:bodyPr wrap="non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Управління емоціями щодо важливих цінностей та пріоритетів</a:t>
            </a:r>
            <a:endParaRPr lang="en-US" sz="1750" dirty="0"/>
          </a:p>
        </p:txBody>
      </p:sp>
      <p:sp>
        <p:nvSpPr>
          <p:cNvPr id="7" name="Shape 4"/>
          <p:cNvSpPr/>
          <p:nvPr/>
        </p:nvSpPr>
        <p:spPr>
          <a:xfrm>
            <a:off x="3080861" y="3423404"/>
            <a:ext cx="10642402" cy="15240"/>
          </a:xfrm>
          <a:prstGeom prst="roundRect">
            <a:avLst>
              <a:gd name="adj" fmla="val 625116"/>
            </a:avLst>
          </a:prstGeom>
          <a:solidFill>
            <a:srgbClr val="C3D4CC"/>
          </a:solidFill>
          <a:ln/>
        </p:spPr>
        <p:txBody>
          <a:bodyPr/>
          <a:lstStyle/>
          <a:p>
            <a:endParaRPr lang="uk-UA"/>
          </a:p>
        </p:txBody>
      </p:sp>
      <p:sp>
        <p:nvSpPr>
          <p:cNvPr id="8" name="Shape 5"/>
          <p:cNvSpPr/>
          <p:nvPr/>
        </p:nvSpPr>
        <p:spPr>
          <a:xfrm>
            <a:off x="793790" y="3551992"/>
            <a:ext cx="4347567" cy="1306949"/>
          </a:xfrm>
          <a:prstGeom prst="roundRect">
            <a:avLst>
              <a:gd name="adj" fmla="val 7289"/>
            </a:avLst>
          </a:prstGeom>
          <a:solidFill>
            <a:srgbClr val="DDEEE6"/>
          </a:solidFill>
          <a:ln w="7620">
            <a:solidFill>
              <a:srgbClr val="C3D4CC"/>
            </a:solidFill>
            <a:prstDash val="solid"/>
          </a:ln>
        </p:spPr>
        <p:txBody>
          <a:bodyPr/>
          <a:lstStyle/>
          <a:p>
            <a:endParaRPr lang="uk-UA"/>
          </a:p>
        </p:txBody>
      </p:sp>
      <p:pic>
        <p:nvPicPr>
          <p:cNvPr id="9" name="Image 1" descr="preencoded.png"/>
          <p:cNvPicPr>
            <a:picLocks noChangeAspect="1"/>
          </p:cNvPicPr>
          <p:nvPr/>
        </p:nvPicPr>
        <p:blipFill>
          <a:blip r:embed="rId4"/>
          <a:stretch>
            <a:fillRect/>
          </a:stretch>
        </p:blipFill>
        <p:spPr>
          <a:xfrm>
            <a:off x="2808089" y="4006096"/>
            <a:ext cx="318968" cy="398621"/>
          </a:xfrm>
          <a:prstGeom prst="rect">
            <a:avLst/>
          </a:prstGeom>
        </p:spPr>
      </p:pic>
      <p:sp>
        <p:nvSpPr>
          <p:cNvPr id="10" name="Text 6"/>
          <p:cNvSpPr/>
          <p:nvPr/>
        </p:nvSpPr>
        <p:spPr>
          <a:xfrm>
            <a:off x="5368171" y="3778806"/>
            <a:ext cx="3233857" cy="354330"/>
          </a:xfrm>
          <a:prstGeom prst="rect">
            <a:avLst/>
          </a:prstGeom>
          <a:noFill/>
          <a:ln/>
        </p:spPr>
        <p:txBody>
          <a:bodyPr wrap="none" lIns="0" tIns="0" rIns="0" bIns="0" rtlCol="0" anchor="t"/>
          <a:lstStyle/>
          <a:p>
            <a:pPr marL="0" indent="0" algn="l">
              <a:lnSpc>
                <a:spcPts val="2750"/>
              </a:lnSpc>
              <a:buNone/>
            </a:pPr>
            <a:r>
              <a:rPr lang="en-US" sz="2200" b="1" dirty="0">
                <a:solidFill>
                  <a:srgbClr val="3B4E4E"/>
                </a:solidFill>
                <a:latin typeface="Syne Bold" pitchFamily="34" charset="0"/>
                <a:ea typeface="Syne Bold" pitchFamily="34" charset="-122"/>
                <a:cs typeface="Syne Bold" pitchFamily="34" charset="-120"/>
              </a:rPr>
              <a:t>Контроль особистості</a:t>
            </a:r>
            <a:endParaRPr lang="en-US" sz="2200" dirty="0"/>
          </a:p>
        </p:txBody>
      </p:sp>
      <p:sp>
        <p:nvSpPr>
          <p:cNvPr id="11" name="Text 7"/>
          <p:cNvSpPr/>
          <p:nvPr/>
        </p:nvSpPr>
        <p:spPr>
          <a:xfrm>
            <a:off x="5368171" y="4269224"/>
            <a:ext cx="5283160" cy="362903"/>
          </a:xfrm>
          <a:prstGeom prst="rect">
            <a:avLst/>
          </a:prstGeom>
          <a:noFill/>
          <a:ln/>
        </p:spPr>
        <p:txBody>
          <a:bodyPr wrap="non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Регуляція емоцій, пов'язаних із самосприйняттям</a:t>
            </a:r>
            <a:endParaRPr lang="en-US" sz="1750" dirty="0"/>
          </a:p>
        </p:txBody>
      </p:sp>
      <p:sp>
        <p:nvSpPr>
          <p:cNvPr id="12" name="Shape 8"/>
          <p:cNvSpPr/>
          <p:nvPr/>
        </p:nvSpPr>
        <p:spPr>
          <a:xfrm>
            <a:off x="5254704" y="4843701"/>
            <a:ext cx="8468558" cy="15240"/>
          </a:xfrm>
          <a:prstGeom prst="roundRect">
            <a:avLst>
              <a:gd name="adj" fmla="val 625116"/>
            </a:avLst>
          </a:prstGeom>
          <a:solidFill>
            <a:srgbClr val="C3D4CC"/>
          </a:solidFill>
          <a:ln/>
        </p:spPr>
        <p:txBody>
          <a:bodyPr/>
          <a:lstStyle/>
          <a:p>
            <a:endParaRPr lang="uk-UA"/>
          </a:p>
        </p:txBody>
      </p:sp>
      <p:sp>
        <p:nvSpPr>
          <p:cNvPr id="13" name="Shape 9"/>
          <p:cNvSpPr/>
          <p:nvPr/>
        </p:nvSpPr>
        <p:spPr>
          <a:xfrm>
            <a:off x="793790" y="4972288"/>
            <a:ext cx="6521410" cy="1306949"/>
          </a:xfrm>
          <a:prstGeom prst="roundRect">
            <a:avLst>
              <a:gd name="adj" fmla="val 7289"/>
            </a:avLst>
          </a:prstGeom>
          <a:solidFill>
            <a:srgbClr val="DDEEE6"/>
          </a:solidFill>
          <a:ln w="7620">
            <a:solidFill>
              <a:srgbClr val="C3D4CC"/>
            </a:solidFill>
            <a:prstDash val="solid"/>
          </a:ln>
        </p:spPr>
        <p:txBody>
          <a:bodyPr/>
          <a:lstStyle/>
          <a:p>
            <a:endParaRPr lang="uk-UA"/>
          </a:p>
        </p:txBody>
      </p:sp>
      <p:pic>
        <p:nvPicPr>
          <p:cNvPr id="14" name="Image 2" descr="preencoded.png"/>
          <p:cNvPicPr>
            <a:picLocks noChangeAspect="1"/>
          </p:cNvPicPr>
          <p:nvPr/>
        </p:nvPicPr>
        <p:blipFill>
          <a:blip r:embed="rId5"/>
          <a:stretch>
            <a:fillRect/>
          </a:stretch>
        </p:blipFill>
        <p:spPr>
          <a:xfrm>
            <a:off x="3895011" y="5426393"/>
            <a:ext cx="318968" cy="398621"/>
          </a:xfrm>
          <a:prstGeom prst="rect">
            <a:avLst/>
          </a:prstGeom>
        </p:spPr>
      </p:pic>
      <p:sp>
        <p:nvSpPr>
          <p:cNvPr id="15" name="Text 10"/>
          <p:cNvSpPr/>
          <p:nvPr/>
        </p:nvSpPr>
        <p:spPr>
          <a:xfrm>
            <a:off x="7542014" y="5199102"/>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3B4E4E"/>
                </a:solidFill>
                <a:latin typeface="Syne Bold" pitchFamily="34" charset="0"/>
                <a:ea typeface="Syne Bold" pitchFamily="34" charset="-122"/>
                <a:cs typeface="Syne Bold" pitchFamily="34" charset="-120"/>
              </a:rPr>
              <a:t>Контроль почуттів</a:t>
            </a:r>
            <a:endParaRPr lang="en-US" sz="2200" dirty="0"/>
          </a:p>
        </p:txBody>
      </p:sp>
      <p:sp>
        <p:nvSpPr>
          <p:cNvPr id="16" name="Text 11"/>
          <p:cNvSpPr/>
          <p:nvPr/>
        </p:nvSpPr>
        <p:spPr>
          <a:xfrm>
            <a:off x="7542014" y="5689521"/>
            <a:ext cx="5276612" cy="362903"/>
          </a:xfrm>
          <a:prstGeom prst="rect">
            <a:avLst/>
          </a:prstGeom>
          <a:noFill/>
          <a:ln/>
        </p:spPr>
        <p:txBody>
          <a:bodyPr wrap="non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Безпосереднє управління емоційними реакціями</a:t>
            </a:r>
            <a:endParaRPr lang="en-US" sz="1750" dirty="0"/>
          </a:p>
        </p:txBody>
      </p:sp>
      <p:sp>
        <p:nvSpPr>
          <p:cNvPr id="17" name="Text 12"/>
          <p:cNvSpPr/>
          <p:nvPr/>
        </p:nvSpPr>
        <p:spPr>
          <a:xfrm>
            <a:off x="793790" y="653438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latin typeface="Overpass Light" pitchFamily="34" charset="0"/>
                <a:ea typeface="Overpass Light" pitchFamily="34" charset="-122"/>
                <a:cs typeface="Overpass Light" pitchFamily="34" charset="-120"/>
              </a:rPr>
              <a:t>Контроль наших почуттів безпосередньо пов'язаний із самоконтролем. Всі ці процеси будуються на основі того, як ми розуміємо себе. Іншими словами, наше розуміння себе є основою для того, щоб управляти своїми емоціями.</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3871" y="892850"/>
            <a:ext cx="7709059" cy="1281113"/>
          </a:xfrm>
          <a:prstGeom prst="rect">
            <a:avLst/>
          </a:prstGeom>
          <a:noFill/>
          <a:ln/>
        </p:spPr>
        <p:txBody>
          <a:bodyPr wrap="square" lIns="0" tIns="0" rIns="0" bIns="0" rtlCol="0" anchor="t"/>
          <a:lstStyle/>
          <a:p>
            <a:pPr marL="0" indent="0" algn="l">
              <a:lnSpc>
                <a:spcPts val="5000"/>
              </a:lnSpc>
              <a:buNone/>
            </a:pPr>
            <a:r>
              <a:rPr lang="en-US" sz="4000" b="1" dirty="0">
                <a:solidFill>
                  <a:srgbClr val="233939"/>
                </a:solidFill>
                <a:latin typeface="Syne Bold" pitchFamily="34" charset="0"/>
                <a:ea typeface="Syne Bold" pitchFamily="34" charset="-122"/>
                <a:cs typeface="Syne Bold" pitchFamily="34" charset="-120"/>
              </a:rPr>
              <a:t>Вплив освіти та доходу на емоційний інтелект</a:t>
            </a:r>
            <a:endParaRPr lang="en-US" sz="4000" dirty="0"/>
          </a:p>
        </p:txBody>
      </p:sp>
      <p:pic>
        <p:nvPicPr>
          <p:cNvPr id="4" name="Image 1" descr="preencoded.png"/>
          <p:cNvPicPr>
            <a:picLocks noChangeAspect="1"/>
          </p:cNvPicPr>
          <p:nvPr/>
        </p:nvPicPr>
        <p:blipFill>
          <a:blip r:embed="rId4"/>
          <a:stretch>
            <a:fillRect/>
          </a:stretch>
        </p:blipFill>
        <p:spPr>
          <a:xfrm>
            <a:off x="6203871" y="2481382"/>
            <a:ext cx="1024890" cy="1837134"/>
          </a:xfrm>
          <a:prstGeom prst="rect">
            <a:avLst/>
          </a:prstGeom>
        </p:spPr>
      </p:pic>
      <p:sp>
        <p:nvSpPr>
          <p:cNvPr id="5" name="Text 1"/>
          <p:cNvSpPr/>
          <p:nvPr/>
        </p:nvSpPr>
        <p:spPr>
          <a:xfrm>
            <a:off x="7536180" y="2686288"/>
            <a:ext cx="2562463" cy="320278"/>
          </a:xfrm>
          <a:prstGeom prst="rect">
            <a:avLst/>
          </a:prstGeom>
          <a:noFill/>
          <a:ln/>
        </p:spPr>
        <p:txBody>
          <a:bodyPr wrap="none" lIns="0" tIns="0" rIns="0" bIns="0" rtlCol="0" anchor="t"/>
          <a:lstStyle/>
          <a:p>
            <a:pPr marL="0" indent="0" algn="l">
              <a:lnSpc>
                <a:spcPts val="2500"/>
              </a:lnSpc>
              <a:buNone/>
            </a:pPr>
            <a:r>
              <a:rPr lang="en-US" sz="2000" b="1" dirty="0">
                <a:solidFill>
                  <a:srgbClr val="3B4E4E"/>
                </a:solidFill>
                <a:latin typeface="Syne Bold" pitchFamily="34" charset="0"/>
                <a:ea typeface="Syne Bold" pitchFamily="34" charset="-122"/>
                <a:cs typeface="Syne Bold" pitchFamily="34" charset="-120"/>
              </a:rPr>
              <a:t>Успіх батьків</a:t>
            </a:r>
            <a:endParaRPr lang="en-US" sz="2000" dirty="0"/>
          </a:p>
        </p:txBody>
      </p:sp>
      <p:sp>
        <p:nvSpPr>
          <p:cNvPr id="6" name="Text 2"/>
          <p:cNvSpPr/>
          <p:nvPr/>
        </p:nvSpPr>
        <p:spPr>
          <a:xfrm>
            <a:off x="7536180" y="3129558"/>
            <a:ext cx="6376749" cy="984052"/>
          </a:xfrm>
          <a:prstGeom prst="rect">
            <a:avLst/>
          </a:prstGeom>
          <a:noFill/>
          <a:ln/>
        </p:spPr>
        <p:txBody>
          <a:bodyPr wrap="square" lIns="0" tIns="0" rIns="0" bIns="0" rtlCol="0" anchor="t"/>
          <a:lstStyle/>
          <a:p>
            <a:pPr marL="0" indent="0" algn="l">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За результатами робіт Д. Гоулмана, успіх батьків у кар'єрі та матеріальний достаток можуть бути наслідком їхнього високого рівня емоційного інтелекту.</a:t>
            </a:r>
            <a:endParaRPr lang="en-US" sz="1600" dirty="0"/>
          </a:p>
        </p:txBody>
      </p:sp>
      <p:pic>
        <p:nvPicPr>
          <p:cNvPr id="7" name="Image 2" descr="preencoded.png"/>
          <p:cNvPicPr>
            <a:picLocks noChangeAspect="1"/>
          </p:cNvPicPr>
          <p:nvPr/>
        </p:nvPicPr>
        <p:blipFill>
          <a:blip r:embed="rId5"/>
          <a:stretch>
            <a:fillRect/>
          </a:stretch>
        </p:blipFill>
        <p:spPr>
          <a:xfrm>
            <a:off x="6203871" y="4318516"/>
            <a:ext cx="1024890" cy="1509117"/>
          </a:xfrm>
          <a:prstGeom prst="rect">
            <a:avLst/>
          </a:prstGeom>
        </p:spPr>
      </p:pic>
      <p:sp>
        <p:nvSpPr>
          <p:cNvPr id="8" name="Text 3"/>
          <p:cNvSpPr/>
          <p:nvPr/>
        </p:nvSpPr>
        <p:spPr>
          <a:xfrm>
            <a:off x="7536180" y="4523423"/>
            <a:ext cx="2562463" cy="320278"/>
          </a:xfrm>
          <a:prstGeom prst="rect">
            <a:avLst/>
          </a:prstGeom>
          <a:noFill/>
          <a:ln/>
        </p:spPr>
        <p:txBody>
          <a:bodyPr wrap="none" lIns="0" tIns="0" rIns="0" bIns="0" rtlCol="0" anchor="t"/>
          <a:lstStyle/>
          <a:p>
            <a:pPr marL="0" indent="0" algn="l">
              <a:lnSpc>
                <a:spcPts val="2500"/>
              </a:lnSpc>
              <a:buNone/>
            </a:pPr>
            <a:r>
              <a:rPr lang="en-US" sz="2000" b="1" dirty="0">
                <a:solidFill>
                  <a:srgbClr val="3B4E4E"/>
                </a:solidFill>
                <a:latin typeface="Syne Bold" pitchFamily="34" charset="0"/>
                <a:ea typeface="Syne Bold" pitchFamily="34" charset="-122"/>
                <a:cs typeface="Syne Bold" pitchFamily="34" charset="-120"/>
              </a:rPr>
              <a:t>Вища освіта</a:t>
            </a:r>
            <a:endParaRPr lang="en-US" sz="2000" dirty="0"/>
          </a:p>
        </p:txBody>
      </p:sp>
      <p:sp>
        <p:nvSpPr>
          <p:cNvPr id="9" name="Text 4"/>
          <p:cNvSpPr/>
          <p:nvPr/>
        </p:nvSpPr>
        <p:spPr>
          <a:xfrm>
            <a:off x="7536180" y="4966692"/>
            <a:ext cx="6376749" cy="656034"/>
          </a:xfrm>
          <a:prstGeom prst="rect">
            <a:avLst/>
          </a:prstGeom>
          <a:noFill/>
          <a:ln/>
        </p:spPr>
        <p:txBody>
          <a:bodyPr wrap="square" lIns="0" tIns="0" rIns="0" bIns="0" rtlCol="0" anchor="t"/>
          <a:lstStyle/>
          <a:p>
            <a:pPr marL="0" indent="0" algn="l">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Люди з вищим рівнем освіти, як правило, мають більше часу для самовдосконалення, що створює сприятливі умови для розвитку.</a:t>
            </a:r>
            <a:endParaRPr lang="en-US" sz="1600" dirty="0"/>
          </a:p>
        </p:txBody>
      </p:sp>
      <p:pic>
        <p:nvPicPr>
          <p:cNvPr id="10" name="Image 3" descr="preencoded.png"/>
          <p:cNvPicPr>
            <a:picLocks noChangeAspect="1"/>
          </p:cNvPicPr>
          <p:nvPr/>
        </p:nvPicPr>
        <p:blipFill>
          <a:blip r:embed="rId6"/>
          <a:stretch>
            <a:fillRect/>
          </a:stretch>
        </p:blipFill>
        <p:spPr>
          <a:xfrm>
            <a:off x="6203871" y="5827633"/>
            <a:ext cx="1024890" cy="1509117"/>
          </a:xfrm>
          <a:prstGeom prst="rect">
            <a:avLst/>
          </a:prstGeom>
        </p:spPr>
      </p:pic>
      <p:sp>
        <p:nvSpPr>
          <p:cNvPr id="11" name="Text 5"/>
          <p:cNvSpPr/>
          <p:nvPr/>
        </p:nvSpPr>
        <p:spPr>
          <a:xfrm>
            <a:off x="7536180" y="6032540"/>
            <a:ext cx="3133011" cy="320278"/>
          </a:xfrm>
          <a:prstGeom prst="rect">
            <a:avLst/>
          </a:prstGeom>
          <a:noFill/>
          <a:ln/>
        </p:spPr>
        <p:txBody>
          <a:bodyPr wrap="none" lIns="0" tIns="0" rIns="0" bIns="0" rtlCol="0" anchor="t"/>
          <a:lstStyle/>
          <a:p>
            <a:pPr marL="0" indent="0" algn="l">
              <a:lnSpc>
                <a:spcPts val="2500"/>
              </a:lnSpc>
              <a:buNone/>
            </a:pPr>
            <a:r>
              <a:rPr lang="en-US" sz="2000" b="1" dirty="0">
                <a:solidFill>
                  <a:srgbClr val="3B4E4E"/>
                </a:solidFill>
                <a:latin typeface="Syne Bold" pitchFamily="34" charset="0"/>
                <a:ea typeface="Syne Bold" pitchFamily="34" charset="-122"/>
                <a:cs typeface="Syne Bold" pitchFamily="34" charset="-120"/>
              </a:rPr>
              <a:t>Збагачене середовище</a:t>
            </a:r>
            <a:endParaRPr lang="en-US" sz="2000" dirty="0"/>
          </a:p>
        </p:txBody>
      </p:sp>
      <p:sp>
        <p:nvSpPr>
          <p:cNvPr id="12" name="Text 6"/>
          <p:cNvSpPr/>
          <p:nvPr/>
        </p:nvSpPr>
        <p:spPr>
          <a:xfrm>
            <a:off x="7536180" y="6475809"/>
            <a:ext cx="6376749" cy="656034"/>
          </a:xfrm>
          <a:prstGeom prst="rect">
            <a:avLst/>
          </a:prstGeom>
          <a:noFill/>
          <a:ln/>
        </p:spPr>
        <p:txBody>
          <a:bodyPr wrap="square" lIns="0" tIns="0" rIns="0" bIns="0" rtlCol="0" anchor="t"/>
          <a:lstStyle/>
          <a:p>
            <a:pPr marL="0" indent="0" algn="l">
              <a:lnSpc>
                <a:spcPts val="2550"/>
              </a:lnSpc>
              <a:buNone/>
            </a:pPr>
            <a:r>
              <a:rPr lang="en-US" sz="1600" dirty="0">
                <a:solidFill>
                  <a:srgbClr val="3B4E4E"/>
                </a:solidFill>
                <a:latin typeface="Overpass Light" pitchFamily="34" charset="0"/>
                <a:ea typeface="Overpass Light" pitchFamily="34" charset="-122"/>
                <a:cs typeface="Overpass Light" pitchFamily="34" charset="-120"/>
              </a:rPr>
              <a:t>Діти освічених та забезпечених батьків зростають у більш емоційно та інтелектуально насиченому середовищі.</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1220</Words>
  <Application>Microsoft Office PowerPoint</Application>
  <PresentationFormat>Произвольный</PresentationFormat>
  <Paragraphs>116</Paragraphs>
  <Slides>14</Slides>
  <Notes>14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Overpass Medium</vt:lpstr>
      <vt:lpstr>Syne Bold</vt:lpstr>
      <vt:lpstr>Overpass Light</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Никоненко Олена Вікторівна</cp:lastModifiedBy>
  <cp:revision>2</cp:revision>
  <dcterms:created xsi:type="dcterms:W3CDTF">2025-03-27T13:05:41Z</dcterms:created>
  <dcterms:modified xsi:type="dcterms:W3CDTF">2025-03-27T13:13:02Z</dcterms:modified>
</cp:coreProperties>
</file>